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gif" ContentType="image/gif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19"/>
  </p:notesMasterIdLst>
  <p:sldIdLst>
    <p:sldId id="256" r:id="rId2"/>
    <p:sldId id="447" r:id="rId3"/>
    <p:sldId id="360" r:id="rId4"/>
    <p:sldId id="361" r:id="rId5"/>
    <p:sldId id="362" r:id="rId6"/>
    <p:sldId id="363" r:id="rId7"/>
    <p:sldId id="364" r:id="rId8"/>
    <p:sldId id="365" r:id="rId9"/>
    <p:sldId id="366" r:id="rId10"/>
    <p:sldId id="367" r:id="rId11"/>
    <p:sldId id="368" r:id="rId12"/>
    <p:sldId id="369" r:id="rId13"/>
    <p:sldId id="370" r:id="rId14"/>
    <p:sldId id="371" r:id="rId15"/>
    <p:sldId id="373" r:id="rId16"/>
    <p:sldId id="374" r:id="rId17"/>
    <p:sldId id="375" r:id="rId18"/>
    <p:sldId id="376" r:id="rId19"/>
    <p:sldId id="377" r:id="rId20"/>
    <p:sldId id="378" r:id="rId21"/>
    <p:sldId id="379" r:id="rId22"/>
    <p:sldId id="380" r:id="rId23"/>
    <p:sldId id="381" r:id="rId24"/>
    <p:sldId id="449" r:id="rId25"/>
    <p:sldId id="383" r:id="rId26"/>
    <p:sldId id="384" r:id="rId27"/>
    <p:sldId id="578" r:id="rId28"/>
    <p:sldId id="465" r:id="rId29"/>
    <p:sldId id="466" r:id="rId30"/>
    <p:sldId id="467" r:id="rId31"/>
    <p:sldId id="579" r:id="rId32"/>
    <p:sldId id="468" r:id="rId33"/>
    <p:sldId id="469" r:id="rId34"/>
    <p:sldId id="580" r:id="rId35"/>
    <p:sldId id="470" r:id="rId36"/>
    <p:sldId id="471" r:id="rId37"/>
    <p:sldId id="581" r:id="rId38"/>
    <p:sldId id="472" r:id="rId39"/>
    <p:sldId id="473" r:id="rId40"/>
    <p:sldId id="582" r:id="rId41"/>
    <p:sldId id="476" r:id="rId42"/>
    <p:sldId id="477" r:id="rId43"/>
    <p:sldId id="475" r:id="rId44"/>
    <p:sldId id="478" r:id="rId45"/>
    <p:sldId id="479" r:id="rId46"/>
    <p:sldId id="480" r:id="rId47"/>
    <p:sldId id="481" r:id="rId48"/>
    <p:sldId id="393" r:id="rId49"/>
    <p:sldId id="394" r:id="rId50"/>
    <p:sldId id="584" r:id="rId51"/>
    <p:sldId id="454" r:id="rId52"/>
    <p:sldId id="455" r:id="rId53"/>
    <p:sldId id="585" r:id="rId54"/>
    <p:sldId id="456" r:id="rId55"/>
    <p:sldId id="457" r:id="rId56"/>
    <p:sldId id="586" r:id="rId57"/>
    <p:sldId id="458" r:id="rId58"/>
    <p:sldId id="459" r:id="rId59"/>
    <p:sldId id="587" r:id="rId60"/>
    <p:sldId id="462" r:id="rId61"/>
    <p:sldId id="463" r:id="rId62"/>
    <p:sldId id="588" r:id="rId63"/>
    <p:sldId id="460" r:id="rId64"/>
    <p:sldId id="461" r:id="rId65"/>
    <p:sldId id="589" r:id="rId66"/>
    <p:sldId id="590" r:id="rId67"/>
    <p:sldId id="402" r:id="rId68"/>
    <p:sldId id="403" r:id="rId69"/>
    <p:sldId id="404" r:id="rId70"/>
    <p:sldId id="405" r:id="rId71"/>
    <p:sldId id="592" r:id="rId72"/>
    <p:sldId id="406" r:id="rId73"/>
    <p:sldId id="594" r:id="rId74"/>
    <p:sldId id="595" r:id="rId75"/>
    <p:sldId id="407" r:id="rId76"/>
    <p:sldId id="409" r:id="rId77"/>
    <p:sldId id="382" r:id="rId78"/>
    <p:sldId id="596" r:id="rId79"/>
    <p:sldId id="597" r:id="rId80"/>
    <p:sldId id="598" r:id="rId81"/>
    <p:sldId id="410" r:id="rId82"/>
    <p:sldId id="412" r:id="rId83"/>
    <p:sldId id="599" r:id="rId84"/>
    <p:sldId id="413" r:id="rId85"/>
    <p:sldId id="415" r:id="rId86"/>
    <p:sldId id="600" r:id="rId87"/>
    <p:sldId id="416" r:id="rId88"/>
    <p:sldId id="418" r:id="rId89"/>
    <p:sldId id="601" r:id="rId90"/>
    <p:sldId id="419" r:id="rId91"/>
    <p:sldId id="421" r:id="rId92"/>
    <p:sldId id="603" r:id="rId93"/>
    <p:sldId id="602" r:id="rId94"/>
    <p:sldId id="422" r:id="rId95"/>
    <p:sldId id="424" r:id="rId96"/>
    <p:sldId id="604" r:id="rId97"/>
    <p:sldId id="605" r:id="rId98"/>
    <p:sldId id="425" r:id="rId99"/>
    <p:sldId id="427" r:id="rId100"/>
    <p:sldId id="428" r:id="rId101"/>
    <p:sldId id="429" r:id="rId102"/>
    <p:sldId id="450" r:id="rId103"/>
    <p:sldId id="574" r:id="rId104"/>
    <p:sldId id="575" r:id="rId105"/>
    <p:sldId id="433" r:id="rId106"/>
    <p:sldId id="434" r:id="rId107"/>
    <p:sldId id="435" r:id="rId108"/>
    <p:sldId id="436" r:id="rId109"/>
    <p:sldId id="437" r:id="rId110"/>
    <p:sldId id="438" r:id="rId111"/>
    <p:sldId id="439" r:id="rId112"/>
    <p:sldId id="576" r:id="rId113"/>
    <p:sldId id="440" r:id="rId114"/>
    <p:sldId id="441" r:id="rId115"/>
    <p:sldId id="442" r:id="rId116"/>
    <p:sldId id="443" r:id="rId117"/>
    <p:sldId id="345" r:id="rId1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modifyVerifier cryptProviderType="rsaAES" cryptAlgorithmClass="hash" cryptAlgorithmType="typeAny" cryptAlgorithmSid="14" spinCount="100000" saltData="7Us3Das+6rcJPtNxcUARcg==" hashData="K5JcWi03nydIdPxfukNgFmURvJOYJhPuOr1cjElFdblVw2RRs9xO8O5hkbecHdM/aZ/dXrFOM2YI6FXx4wE22A=="/>
  <p:extLst>
    <p:ext uri="{EFAFB233-063F-42B5-8137-9DF3F51BA10A}">
      <p15:sldGuideLst xmlns:p15="http://schemas.microsoft.com/office/powerpoint/2012/main">
        <p15:guide id="1" orient="horz" pos="3249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B5B"/>
    <a:srgbClr val="FF5D5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31"/>
    <p:restoredTop sz="94279"/>
  </p:normalViewPr>
  <p:slideViewPr>
    <p:cSldViewPr snapToGrid="0" snapToObjects="1">
      <p:cViewPr varScale="1">
        <p:scale>
          <a:sx n="65" d="100"/>
          <a:sy n="65" d="100"/>
        </p:scale>
        <p:origin x="636" y="78"/>
      </p:cViewPr>
      <p:guideLst>
        <p:guide orient="horz" pos="3249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notesMaster" Target="notesMasters/notesMaster1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viewProps" Target="viewProp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1E928FF-C671-4DFF-A46F-AEA35DB533EB}" type="doc">
      <dgm:prSet loTypeId="urn:microsoft.com/office/officeart/2005/8/layout/orgChart1" loCatId="hierarchy" qsTypeId="urn:microsoft.com/office/officeart/2005/8/quickstyle/simple5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0C504768-8489-4038-871C-EFFCB0C82D22}">
      <dgm:prSet phldrT="[Text]" custT="1"/>
      <dgm:spPr/>
      <dgm:t>
        <a:bodyPr/>
        <a:lstStyle/>
        <a:p>
          <a:r>
            <a:rPr lang="en-US" sz="3600" dirty="0"/>
            <a:t>Network</a:t>
          </a:r>
        </a:p>
      </dgm:t>
    </dgm:pt>
    <dgm:pt modelId="{D99F71F3-0BF8-4F1B-A389-734124604A6A}" type="parTrans" cxnId="{C0D19BAE-7DAE-4986-A5E4-ED72283E446D}">
      <dgm:prSet/>
      <dgm:spPr/>
      <dgm:t>
        <a:bodyPr/>
        <a:lstStyle/>
        <a:p>
          <a:endParaRPr lang="en-US"/>
        </a:p>
      </dgm:t>
    </dgm:pt>
    <dgm:pt modelId="{60FB91C1-433A-4822-9D64-6D5A25984DF5}" type="sibTrans" cxnId="{C0D19BAE-7DAE-4986-A5E4-ED72283E446D}">
      <dgm:prSet/>
      <dgm:spPr/>
      <dgm:t>
        <a:bodyPr/>
        <a:lstStyle/>
        <a:p>
          <a:endParaRPr lang="en-US"/>
        </a:p>
      </dgm:t>
    </dgm:pt>
    <dgm:pt modelId="{85A5F169-E142-4CC5-8A73-B7ACC9C04682}">
      <dgm:prSet phldrT="[Text]" custT="1"/>
      <dgm:spPr/>
      <dgm:t>
        <a:bodyPr/>
        <a:lstStyle/>
        <a:p>
          <a:r>
            <a:rPr lang="en-US" sz="2400" dirty="0"/>
            <a:t>Local Area Network</a:t>
          </a:r>
        </a:p>
        <a:p>
          <a:r>
            <a:rPr lang="en-US" sz="2000" dirty="0"/>
            <a:t>(LAN)</a:t>
          </a:r>
        </a:p>
      </dgm:t>
    </dgm:pt>
    <dgm:pt modelId="{DE5E2BD8-4C98-44EE-889D-AC26F30D6686}" type="parTrans" cxnId="{9ECD26B0-BE8E-4A52-BE24-B7F227783F9B}">
      <dgm:prSet/>
      <dgm:spPr/>
      <dgm:t>
        <a:bodyPr/>
        <a:lstStyle/>
        <a:p>
          <a:endParaRPr lang="en-US"/>
        </a:p>
      </dgm:t>
    </dgm:pt>
    <dgm:pt modelId="{365789E8-27D4-4E22-9BED-621374624C49}" type="sibTrans" cxnId="{9ECD26B0-BE8E-4A52-BE24-B7F227783F9B}">
      <dgm:prSet/>
      <dgm:spPr/>
      <dgm:t>
        <a:bodyPr/>
        <a:lstStyle/>
        <a:p>
          <a:endParaRPr lang="en-US"/>
        </a:p>
      </dgm:t>
    </dgm:pt>
    <dgm:pt modelId="{C9C5B2F2-9CB6-4E17-B571-F97AF638E623}">
      <dgm:prSet phldrT="[Text]" custT="1"/>
      <dgm:spPr/>
      <dgm:t>
        <a:bodyPr/>
        <a:lstStyle/>
        <a:p>
          <a:r>
            <a:rPr lang="en-US" sz="2400" dirty="0"/>
            <a:t>Metropolitan Area Network</a:t>
          </a:r>
        </a:p>
        <a:p>
          <a:r>
            <a:rPr lang="en-US" sz="2000" dirty="0"/>
            <a:t>(MAN)</a:t>
          </a:r>
        </a:p>
      </dgm:t>
    </dgm:pt>
    <dgm:pt modelId="{C6B9F3F0-ED03-45FE-9C20-C3A759D859AA}" type="parTrans" cxnId="{1CA1A61B-7231-4F22-9507-093D2EEFF67E}">
      <dgm:prSet/>
      <dgm:spPr/>
      <dgm:t>
        <a:bodyPr/>
        <a:lstStyle/>
        <a:p>
          <a:endParaRPr lang="en-US"/>
        </a:p>
      </dgm:t>
    </dgm:pt>
    <dgm:pt modelId="{A125C3ED-BD68-4270-8F41-A28C7AB76CE3}" type="sibTrans" cxnId="{1CA1A61B-7231-4F22-9507-093D2EEFF67E}">
      <dgm:prSet/>
      <dgm:spPr/>
      <dgm:t>
        <a:bodyPr/>
        <a:lstStyle/>
        <a:p>
          <a:endParaRPr lang="en-US"/>
        </a:p>
      </dgm:t>
    </dgm:pt>
    <dgm:pt modelId="{5CF8C479-FA0B-4212-873D-9A5154BE236D}">
      <dgm:prSet phldrT="[Text]" custT="1"/>
      <dgm:spPr/>
      <dgm:t>
        <a:bodyPr/>
        <a:lstStyle/>
        <a:p>
          <a:r>
            <a:rPr lang="en-US" sz="2400" dirty="0"/>
            <a:t>Wide Area Network</a:t>
          </a:r>
        </a:p>
        <a:p>
          <a:r>
            <a:rPr lang="en-US" sz="2000" dirty="0"/>
            <a:t>(WAN)</a:t>
          </a:r>
        </a:p>
      </dgm:t>
    </dgm:pt>
    <dgm:pt modelId="{647D3DDA-ECF9-4ADE-9087-211640DA4A56}" type="parTrans" cxnId="{B7578276-2E4D-4FE9-8774-4B369BA214A7}">
      <dgm:prSet/>
      <dgm:spPr/>
      <dgm:t>
        <a:bodyPr/>
        <a:lstStyle/>
        <a:p>
          <a:endParaRPr lang="en-US"/>
        </a:p>
      </dgm:t>
    </dgm:pt>
    <dgm:pt modelId="{F0A7506F-2057-437D-97F2-11765B812741}" type="sibTrans" cxnId="{B7578276-2E4D-4FE9-8774-4B369BA214A7}">
      <dgm:prSet/>
      <dgm:spPr/>
      <dgm:t>
        <a:bodyPr/>
        <a:lstStyle/>
        <a:p>
          <a:endParaRPr lang="en-US"/>
        </a:p>
      </dgm:t>
    </dgm:pt>
    <dgm:pt modelId="{1E2EA62E-A2DF-4353-A7E6-23F73A5177B3}" type="pres">
      <dgm:prSet presAssocID="{81E928FF-C671-4DFF-A46F-AEA35DB533EB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DB02EE5F-1BE6-4691-B002-99336699D450}" type="pres">
      <dgm:prSet presAssocID="{0C504768-8489-4038-871C-EFFCB0C82D22}" presName="hierRoot1" presStyleCnt="0">
        <dgm:presLayoutVars>
          <dgm:hierBranch val="init"/>
        </dgm:presLayoutVars>
      </dgm:prSet>
      <dgm:spPr/>
    </dgm:pt>
    <dgm:pt modelId="{6A0D0EC5-97E1-4483-84EA-846C5D291F15}" type="pres">
      <dgm:prSet presAssocID="{0C504768-8489-4038-871C-EFFCB0C82D22}" presName="rootComposite1" presStyleCnt="0"/>
      <dgm:spPr/>
    </dgm:pt>
    <dgm:pt modelId="{5780BE29-26F6-459B-8CB1-53B6E7A3270C}" type="pres">
      <dgm:prSet presAssocID="{0C504768-8489-4038-871C-EFFCB0C82D22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64A5151-D670-4CC1-84F7-D4827FFF04D9}" type="pres">
      <dgm:prSet presAssocID="{0C504768-8489-4038-871C-EFFCB0C82D22}" presName="rootConnector1" presStyleLbl="node1" presStyleIdx="0" presStyleCnt="0"/>
      <dgm:spPr/>
      <dgm:t>
        <a:bodyPr/>
        <a:lstStyle/>
        <a:p>
          <a:endParaRPr lang="en-US"/>
        </a:p>
      </dgm:t>
    </dgm:pt>
    <dgm:pt modelId="{9EF001A0-0DB1-49FC-8370-7D55D82DCDCA}" type="pres">
      <dgm:prSet presAssocID="{0C504768-8489-4038-871C-EFFCB0C82D22}" presName="hierChild2" presStyleCnt="0"/>
      <dgm:spPr/>
    </dgm:pt>
    <dgm:pt modelId="{5FED6C45-039F-4582-A1FD-127515821796}" type="pres">
      <dgm:prSet presAssocID="{DE5E2BD8-4C98-44EE-889D-AC26F30D6686}" presName="Name37" presStyleLbl="parChTrans1D2" presStyleIdx="0" presStyleCnt="3"/>
      <dgm:spPr/>
      <dgm:t>
        <a:bodyPr/>
        <a:lstStyle/>
        <a:p>
          <a:endParaRPr lang="en-US"/>
        </a:p>
      </dgm:t>
    </dgm:pt>
    <dgm:pt modelId="{A46321BB-99BB-4BD4-9E9E-52BB10FC7788}" type="pres">
      <dgm:prSet presAssocID="{85A5F169-E142-4CC5-8A73-B7ACC9C04682}" presName="hierRoot2" presStyleCnt="0">
        <dgm:presLayoutVars>
          <dgm:hierBranch val="init"/>
        </dgm:presLayoutVars>
      </dgm:prSet>
      <dgm:spPr/>
    </dgm:pt>
    <dgm:pt modelId="{07307480-473D-4157-BFB2-F9F8B47E7385}" type="pres">
      <dgm:prSet presAssocID="{85A5F169-E142-4CC5-8A73-B7ACC9C04682}" presName="rootComposite" presStyleCnt="0"/>
      <dgm:spPr/>
    </dgm:pt>
    <dgm:pt modelId="{BB2FE16E-FDC6-4A88-9474-3FA3E53F80BF}" type="pres">
      <dgm:prSet presAssocID="{85A5F169-E142-4CC5-8A73-B7ACC9C04682}" presName="rootText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87E0620-DCE3-40C2-86DE-0DDBF7500E40}" type="pres">
      <dgm:prSet presAssocID="{85A5F169-E142-4CC5-8A73-B7ACC9C04682}" presName="rootConnector" presStyleLbl="node2" presStyleIdx="0" presStyleCnt="3"/>
      <dgm:spPr/>
      <dgm:t>
        <a:bodyPr/>
        <a:lstStyle/>
        <a:p>
          <a:endParaRPr lang="en-US"/>
        </a:p>
      </dgm:t>
    </dgm:pt>
    <dgm:pt modelId="{6DA99E6B-759E-4949-9CCA-71F97B33E3E8}" type="pres">
      <dgm:prSet presAssocID="{85A5F169-E142-4CC5-8A73-B7ACC9C04682}" presName="hierChild4" presStyleCnt="0"/>
      <dgm:spPr/>
    </dgm:pt>
    <dgm:pt modelId="{C2164AAE-9ED6-453B-B745-E8927D10D507}" type="pres">
      <dgm:prSet presAssocID="{85A5F169-E142-4CC5-8A73-B7ACC9C04682}" presName="hierChild5" presStyleCnt="0"/>
      <dgm:spPr/>
    </dgm:pt>
    <dgm:pt modelId="{F8C3B52E-62CF-492C-BB11-4CD0527D6616}" type="pres">
      <dgm:prSet presAssocID="{C6B9F3F0-ED03-45FE-9C20-C3A759D859AA}" presName="Name37" presStyleLbl="parChTrans1D2" presStyleIdx="1" presStyleCnt="3"/>
      <dgm:spPr/>
      <dgm:t>
        <a:bodyPr/>
        <a:lstStyle/>
        <a:p>
          <a:endParaRPr lang="en-US"/>
        </a:p>
      </dgm:t>
    </dgm:pt>
    <dgm:pt modelId="{2C9F2E4C-F424-4215-9018-CCF33D8057E9}" type="pres">
      <dgm:prSet presAssocID="{C9C5B2F2-9CB6-4E17-B571-F97AF638E623}" presName="hierRoot2" presStyleCnt="0">
        <dgm:presLayoutVars>
          <dgm:hierBranch val="init"/>
        </dgm:presLayoutVars>
      </dgm:prSet>
      <dgm:spPr/>
    </dgm:pt>
    <dgm:pt modelId="{8B30FDD4-C490-40C8-842C-DE3EB4E296FF}" type="pres">
      <dgm:prSet presAssocID="{C9C5B2F2-9CB6-4E17-B571-F97AF638E623}" presName="rootComposite" presStyleCnt="0"/>
      <dgm:spPr/>
    </dgm:pt>
    <dgm:pt modelId="{0E80DC3C-0DF2-469F-A3E0-89ACD2DFF2A8}" type="pres">
      <dgm:prSet presAssocID="{C9C5B2F2-9CB6-4E17-B571-F97AF638E623}" presName="rootText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E1F3EC7-3C44-4E66-8652-0A7B6293463F}" type="pres">
      <dgm:prSet presAssocID="{C9C5B2F2-9CB6-4E17-B571-F97AF638E623}" presName="rootConnector" presStyleLbl="node2" presStyleIdx="1" presStyleCnt="3"/>
      <dgm:spPr/>
      <dgm:t>
        <a:bodyPr/>
        <a:lstStyle/>
        <a:p>
          <a:endParaRPr lang="en-US"/>
        </a:p>
      </dgm:t>
    </dgm:pt>
    <dgm:pt modelId="{5A834BAC-FBDF-4F89-A00E-C9B256F004E7}" type="pres">
      <dgm:prSet presAssocID="{C9C5B2F2-9CB6-4E17-B571-F97AF638E623}" presName="hierChild4" presStyleCnt="0"/>
      <dgm:spPr/>
    </dgm:pt>
    <dgm:pt modelId="{FB4DE33F-F620-4AB5-BBD6-1DF3A93EF559}" type="pres">
      <dgm:prSet presAssocID="{C9C5B2F2-9CB6-4E17-B571-F97AF638E623}" presName="hierChild5" presStyleCnt="0"/>
      <dgm:spPr/>
    </dgm:pt>
    <dgm:pt modelId="{61380F03-2F7A-4C20-81B9-F07185ECBEE3}" type="pres">
      <dgm:prSet presAssocID="{647D3DDA-ECF9-4ADE-9087-211640DA4A56}" presName="Name37" presStyleLbl="parChTrans1D2" presStyleIdx="2" presStyleCnt="3"/>
      <dgm:spPr/>
      <dgm:t>
        <a:bodyPr/>
        <a:lstStyle/>
        <a:p>
          <a:endParaRPr lang="en-US"/>
        </a:p>
      </dgm:t>
    </dgm:pt>
    <dgm:pt modelId="{2FCB6B2A-A9B5-47E6-9779-8C278E6DD615}" type="pres">
      <dgm:prSet presAssocID="{5CF8C479-FA0B-4212-873D-9A5154BE236D}" presName="hierRoot2" presStyleCnt="0">
        <dgm:presLayoutVars>
          <dgm:hierBranch val="init"/>
        </dgm:presLayoutVars>
      </dgm:prSet>
      <dgm:spPr/>
    </dgm:pt>
    <dgm:pt modelId="{8B073753-78B4-4EDE-A975-F084905E353F}" type="pres">
      <dgm:prSet presAssocID="{5CF8C479-FA0B-4212-873D-9A5154BE236D}" presName="rootComposite" presStyleCnt="0"/>
      <dgm:spPr/>
    </dgm:pt>
    <dgm:pt modelId="{39A4A3EF-021A-4589-B1A1-71E0A7B16045}" type="pres">
      <dgm:prSet presAssocID="{5CF8C479-FA0B-4212-873D-9A5154BE236D}" presName="rootText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B357252-D619-4E18-A2DA-5CCE51C2C8A1}" type="pres">
      <dgm:prSet presAssocID="{5CF8C479-FA0B-4212-873D-9A5154BE236D}" presName="rootConnector" presStyleLbl="node2" presStyleIdx="2" presStyleCnt="3"/>
      <dgm:spPr/>
      <dgm:t>
        <a:bodyPr/>
        <a:lstStyle/>
        <a:p>
          <a:endParaRPr lang="en-US"/>
        </a:p>
      </dgm:t>
    </dgm:pt>
    <dgm:pt modelId="{57CAE654-66E8-41FD-B054-B069122D2839}" type="pres">
      <dgm:prSet presAssocID="{5CF8C479-FA0B-4212-873D-9A5154BE236D}" presName="hierChild4" presStyleCnt="0"/>
      <dgm:spPr/>
    </dgm:pt>
    <dgm:pt modelId="{5814A603-C0AC-4999-AE63-00196B20E884}" type="pres">
      <dgm:prSet presAssocID="{5CF8C479-FA0B-4212-873D-9A5154BE236D}" presName="hierChild5" presStyleCnt="0"/>
      <dgm:spPr/>
    </dgm:pt>
    <dgm:pt modelId="{5EAC2585-8ABD-4D97-891D-4760867437AC}" type="pres">
      <dgm:prSet presAssocID="{0C504768-8489-4038-871C-EFFCB0C82D22}" presName="hierChild3" presStyleCnt="0"/>
      <dgm:spPr/>
    </dgm:pt>
  </dgm:ptLst>
  <dgm:cxnLst>
    <dgm:cxn modelId="{9ECD26B0-BE8E-4A52-BE24-B7F227783F9B}" srcId="{0C504768-8489-4038-871C-EFFCB0C82D22}" destId="{85A5F169-E142-4CC5-8A73-B7ACC9C04682}" srcOrd="0" destOrd="0" parTransId="{DE5E2BD8-4C98-44EE-889D-AC26F30D6686}" sibTransId="{365789E8-27D4-4E22-9BED-621374624C49}"/>
    <dgm:cxn modelId="{42BA4082-5EB0-4D0F-A08D-63429364522F}" type="presOf" srcId="{DE5E2BD8-4C98-44EE-889D-AC26F30D6686}" destId="{5FED6C45-039F-4582-A1FD-127515821796}" srcOrd="0" destOrd="0" presId="urn:microsoft.com/office/officeart/2005/8/layout/orgChart1"/>
    <dgm:cxn modelId="{64BDB4C0-9A89-474C-BA00-0DD7CFB68803}" type="presOf" srcId="{0C504768-8489-4038-871C-EFFCB0C82D22}" destId="{5780BE29-26F6-459B-8CB1-53B6E7A3270C}" srcOrd="0" destOrd="0" presId="urn:microsoft.com/office/officeart/2005/8/layout/orgChart1"/>
    <dgm:cxn modelId="{D46335D8-80CF-43AF-AAA7-068DBB9ACC69}" type="presOf" srcId="{0C504768-8489-4038-871C-EFFCB0C82D22}" destId="{364A5151-D670-4CC1-84F7-D4827FFF04D9}" srcOrd="1" destOrd="0" presId="urn:microsoft.com/office/officeart/2005/8/layout/orgChart1"/>
    <dgm:cxn modelId="{CF1D0BF6-C88E-4F0A-963B-D6B0CC0F0801}" type="presOf" srcId="{C9C5B2F2-9CB6-4E17-B571-F97AF638E623}" destId="{BE1F3EC7-3C44-4E66-8652-0A7B6293463F}" srcOrd="1" destOrd="0" presId="urn:microsoft.com/office/officeart/2005/8/layout/orgChart1"/>
    <dgm:cxn modelId="{C0D19BAE-7DAE-4986-A5E4-ED72283E446D}" srcId="{81E928FF-C671-4DFF-A46F-AEA35DB533EB}" destId="{0C504768-8489-4038-871C-EFFCB0C82D22}" srcOrd="0" destOrd="0" parTransId="{D99F71F3-0BF8-4F1B-A389-734124604A6A}" sibTransId="{60FB91C1-433A-4822-9D64-6D5A25984DF5}"/>
    <dgm:cxn modelId="{7EE2B9F3-5DA5-4D11-8834-954F653B1F39}" type="presOf" srcId="{5CF8C479-FA0B-4212-873D-9A5154BE236D}" destId="{6B357252-D619-4E18-A2DA-5CCE51C2C8A1}" srcOrd="1" destOrd="0" presId="urn:microsoft.com/office/officeart/2005/8/layout/orgChart1"/>
    <dgm:cxn modelId="{1CA1A61B-7231-4F22-9507-093D2EEFF67E}" srcId="{0C504768-8489-4038-871C-EFFCB0C82D22}" destId="{C9C5B2F2-9CB6-4E17-B571-F97AF638E623}" srcOrd="1" destOrd="0" parTransId="{C6B9F3F0-ED03-45FE-9C20-C3A759D859AA}" sibTransId="{A125C3ED-BD68-4270-8F41-A28C7AB76CE3}"/>
    <dgm:cxn modelId="{C7B166D9-2C5E-41EA-BDD8-62A816F14BD2}" type="presOf" srcId="{5CF8C479-FA0B-4212-873D-9A5154BE236D}" destId="{39A4A3EF-021A-4589-B1A1-71E0A7B16045}" srcOrd="0" destOrd="0" presId="urn:microsoft.com/office/officeart/2005/8/layout/orgChart1"/>
    <dgm:cxn modelId="{B7578276-2E4D-4FE9-8774-4B369BA214A7}" srcId="{0C504768-8489-4038-871C-EFFCB0C82D22}" destId="{5CF8C479-FA0B-4212-873D-9A5154BE236D}" srcOrd="2" destOrd="0" parTransId="{647D3DDA-ECF9-4ADE-9087-211640DA4A56}" sibTransId="{F0A7506F-2057-437D-97F2-11765B812741}"/>
    <dgm:cxn modelId="{D8F74991-FAC2-414A-AFAA-D0E474D279E5}" type="presOf" srcId="{C6B9F3F0-ED03-45FE-9C20-C3A759D859AA}" destId="{F8C3B52E-62CF-492C-BB11-4CD0527D6616}" srcOrd="0" destOrd="0" presId="urn:microsoft.com/office/officeart/2005/8/layout/orgChart1"/>
    <dgm:cxn modelId="{D72E76D6-EAD3-4C06-9E0F-B10024F0A4CB}" type="presOf" srcId="{C9C5B2F2-9CB6-4E17-B571-F97AF638E623}" destId="{0E80DC3C-0DF2-469F-A3E0-89ACD2DFF2A8}" srcOrd="0" destOrd="0" presId="urn:microsoft.com/office/officeart/2005/8/layout/orgChart1"/>
    <dgm:cxn modelId="{B8E9D913-CE23-4092-A257-3CA65F923063}" type="presOf" srcId="{647D3DDA-ECF9-4ADE-9087-211640DA4A56}" destId="{61380F03-2F7A-4C20-81B9-F07185ECBEE3}" srcOrd="0" destOrd="0" presId="urn:microsoft.com/office/officeart/2005/8/layout/orgChart1"/>
    <dgm:cxn modelId="{317A6CF4-5DDB-4EC5-9625-D4E7D462D9C7}" type="presOf" srcId="{81E928FF-C671-4DFF-A46F-AEA35DB533EB}" destId="{1E2EA62E-A2DF-4353-A7E6-23F73A5177B3}" srcOrd="0" destOrd="0" presId="urn:microsoft.com/office/officeart/2005/8/layout/orgChart1"/>
    <dgm:cxn modelId="{4465A77F-0C60-4C1E-94B0-41F7728886B1}" type="presOf" srcId="{85A5F169-E142-4CC5-8A73-B7ACC9C04682}" destId="{487E0620-DCE3-40C2-86DE-0DDBF7500E40}" srcOrd="1" destOrd="0" presId="urn:microsoft.com/office/officeart/2005/8/layout/orgChart1"/>
    <dgm:cxn modelId="{5EF316FC-DD56-4E5B-AC7F-E1CFC9E03269}" type="presOf" srcId="{85A5F169-E142-4CC5-8A73-B7ACC9C04682}" destId="{BB2FE16E-FDC6-4A88-9474-3FA3E53F80BF}" srcOrd="0" destOrd="0" presId="urn:microsoft.com/office/officeart/2005/8/layout/orgChart1"/>
    <dgm:cxn modelId="{4E41AD2A-F850-4101-9571-6EA4CD237FAF}" type="presParOf" srcId="{1E2EA62E-A2DF-4353-A7E6-23F73A5177B3}" destId="{DB02EE5F-1BE6-4691-B002-99336699D450}" srcOrd="0" destOrd="0" presId="urn:microsoft.com/office/officeart/2005/8/layout/orgChart1"/>
    <dgm:cxn modelId="{8955F300-AD40-47E1-ACF5-0D86EB662525}" type="presParOf" srcId="{DB02EE5F-1BE6-4691-B002-99336699D450}" destId="{6A0D0EC5-97E1-4483-84EA-846C5D291F15}" srcOrd="0" destOrd="0" presId="urn:microsoft.com/office/officeart/2005/8/layout/orgChart1"/>
    <dgm:cxn modelId="{43D39455-1C96-4FCA-B84C-D743DE06D566}" type="presParOf" srcId="{6A0D0EC5-97E1-4483-84EA-846C5D291F15}" destId="{5780BE29-26F6-459B-8CB1-53B6E7A3270C}" srcOrd="0" destOrd="0" presId="urn:microsoft.com/office/officeart/2005/8/layout/orgChart1"/>
    <dgm:cxn modelId="{B3B07B43-0679-41F3-8864-856931F12BD9}" type="presParOf" srcId="{6A0D0EC5-97E1-4483-84EA-846C5D291F15}" destId="{364A5151-D670-4CC1-84F7-D4827FFF04D9}" srcOrd="1" destOrd="0" presId="urn:microsoft.com/office/officeart/2005/8/layout/orgChart1"/>
    <dgm:cxn modelId="{3FE22EB7-C347-4714-BBAF-A09C020E7321}" type="presParOf" srcId="{DB02EE5F-1BE6-4691-B002-99336699D450}" destId="{9EF001A0-0DB1-49FC-8370-7D55D82DCDCA}" srcOrd="1" destOrd="0" presId="urn:microsoft.com/office/officeart/2005/8/layout/orgChart1"/>
    <dgm:cxn modelId="{86D3DCC9-ADE7-4F8A-9488-260ED48366E4}" type="presParOf" srcId="{9EF001A0-0DB1-49FC-8370-7D55D82DCDCA}" destId="{5FED6C45-039F-4582-A1FD-127515821796}" srcOrd="0" destOrd="0" presId="urn:microsoft.com/office/officeart/2005/8/layout/orgChart1"/>
    <dgm:cxn modelId="{E3A5E408-F6A1-4492-AFB4-0DC6ACB2F7B0}" type="presParOf" srcId="{9EF001A0-0DB1-49FC-8370-7D55D82DCDCA}" destId="{A46321BB-99BB-4BD4-9E9E-52BB10FC7788}" srcOrd="1" destOrd="0" presId="urn:microsoft.com/office/officeart/2005/8/layout/orgChart1"/>
    <dgm:cxn modelId="{7FA132E7-CE7F-4B80-A38D-2084E86C1F21}" type="presParOf" srcId="{A46321BB-99BB-4BD4-9E9E-52BB10FC7788}" destId="{07307480-473D-4157-BFB2-F9F8B47E7385}" srcOrd="0" destOrd="0" presId="urn:microsoft.com/office/officeart/2005/8/layout/orgChart1"/>
    <dgm:cxn modelId="{0F9CD41E-38FA-4DB5-91AD-225CCEEC0B7D}" type="presParOf" srcId="{07307480-473D-4157-BFB2-F9F8B47E7385}" destId="{BB2FE16E-FDC6-4A88-9474-3FA3E53F80BF}" srcOrd="0" destOrd="0" presId="urn:microsoft.com/office/officeart/2005/8/layout/orgChart1"/>
    <dgm:cxn modelId="{F916B1AF-EC37-43C4-90F4-CC4C1DD5C63A}" type="presParOf" srcId="{07307480-473D-4157-BFB2-F9F8B47E7385}" destId="{487E0620-DCE3-40C2-86DE-0DDBF7500E40}" srcOrd="1" destOrd="0" presId="urn:microsoft.com/office/officeart/2005/8/layout/orgChart1"/>
    <dgm:cxn modelId="{EFFF3814-F920-4228-8E71-31ED6ADBBE22}" type="presParOf" srcId="{A46321BB-99BB-4BD4-9E9E-52BB10FC7788}" destId="{6DA99E6B-759E-4949-9CCA-71F97B33E3E8}" srcOrd="1" destOrd="0" presId="urn:microsoft.com/office/officeart/2005/8/layout/orgChart1"/>
    <dgm:cxn modelId="{7DB1DAA2-7BE9-433E-A611-0D43D8D91A7D}" type="presParOf" srcId="{A46321BB-99BB-4BD4-9E9E-52BB10FC7788}" destId="{C2164AAE-9ED6-453B-B745-E8927D10D507}" srcOrd="2" destOrd="0" presId="urn:microsoft.com/office/officeart/2005/8/layout/orgChart1"/>
    <dgm:cxn modelId="{12C84A71-87F8-4D3A-A209-A205903C4632}" type="presParOf" srcId="{9EF001A0-0DB1-49FC-8370-7D55D82DCDCA}" destId="{F8C3B52E-62CF-492C-BB11-4CD0527D6616}" srcOrd="2" destOrd="0" presId="urn:microsoft.com/office/officeart/2005/8/layout/orgChart1"/>
    <dgm:cxn modelId="{4D9E3712-227F-488C-9A64-07AEB0180C0A}" type="presParOf" srcId="{9EF001A0-0DB1-49FC-8370-7D55D82DCDCA}" destId="{2C9F2E4C-F424-4215-9018-CCF33D8057E9}" srcOrd="3" destOrd="0" presId="urn:microsoft.com/office/officeart/2005/8/layout/orgChart1"/>
    <dgm:cxn modelId="{939DB175-5729-4914-B642-6DC9A01B625A}" type="presParOf" srcId="{2C9F2E4C-F424-4215-9018-CCF33D8057E9}" destId="{8B30FDD4-C490-40C8-842C-DE3EB4E296FF}" srcOrd="0" destOrd="0" presId="urn:microsoft.com/office/officeart/2005/8/layout/orgChart1"/>
    <dgm:cxn modelId="{6E100142-01E3-47E2-9BE7-97D30FDEE211}" type="presParOf" srcId="{8B30FDD4-C490-40C8-842C-DE3EB4E296FF}" destId="{0E80DC3C-0DF2-469F-A3E0-89ACD2DFF2A8}" srcOrd="0" destOrd="0" presId="urn:microsoft.com/office/officeart/2005/8/layout/orgChart1"/>
    <dgm:cxn modelId="{8ED91800-F628-4884-990E-A801AF6DBDA6}" type="presParOf" srcId="{8B30FDD4-C490-40C8-842C-DE3EB4E296FF}" destId="{BE1F3EC7-3C44-4E66-8652-0A7B6293463F}" srcOrd="1" destOrd="0" presId="urn:microsoft.com/office/officeart/2005/8/layout/orgChart1"/>
    <dgm:cxn modelId="{F24880A6-BF67-496C-B033-754155B83AD8}" type="presParOf" srcId="{2C9F2E4C-F424-4215-9018-CCF33D8057E9}" destId="{5A834BAC-FBDF-4F89-A00E-C9B256F004E7}" srcOrd="1" destOrd="0" presId="urn:microsoft.com/office/officeart/2005/8/layout/orgChart1"/>
    <dgm:cxn modelId="{108B68CA-9CC4-4C49-8B78-A7A34CEE4911}" type="presParOf" srcId="{2C9F2E4C-F424-4215-9018-CCF33D8057E9}" destId="{FB4DE33F-F620-4AB5-BBD6-1DF3A93EF559}" srcOrd="2" destOrd="0" presId="urn:microsoft.com/office/officeart/2005/8/layout/orgChart1"/>
    <dgm:cxn modelId="{8662D6C5-188C-4AC5-8D17-A610DD944995}" type="presParOf" srcId="{9EF001A0-0DB1-49FC-8370-7D55D82DCDCA}" destId="{61380F03-2F7A-4C20-81B9-F07185ECBEE3}" srcOrd="4" destOrd="0" presId="urn:microsoft.com/office/officeart/2005/8/layout/orgChart1"/>
    <dgm:cxn modelId="{6FDA0D3E-4329-4325-B6FA-CBC80B896409}" type="presParOf" srcId="{9EF001A0-0DB1-49FC-8370-7D55D82DCDCA}" destId="{2FCB6B2A-A9B5-47E6-9779-8C278E6DD615}" srcOrd="5" destOrd="0" presId="urn:microsoft.com/office/officeart/2005/8/layout/orgChart1"/>
    <dgm:cxn modelId="{E4147ADA-74F7-437D-9514-7730650C4949}" type="presParOf" srcId="{2FCB6B2A-A9B5-47E6-9779-8C278E6DD615}" destId="{8B073753-78B4-4EDE-A975-F084905E353F}" srcOrd="0" destOrd="0" presId="urn:microsoft.com/office/officeart/2005/8/layout/orgChart1"/>
    <dgm:cxn modelId="{B98BAE19-16A2-402A-B22D-9EDDAB70CBDA}" type="presParOf" srcId="{8B073753-78B4-4EDE-A975-F084905E353F}" destId="{39A4A3EF-021A-4589-B1A1-71E0A7B16045}" srcOrd="0" destOrd="0" presId="urn:microsoft.com/office/officeart/2005/8/layout/orgChart1"/>
    <dgm:cxn modelId="{88D8E8EF-8454-4297-A5C2-CBB0F98FFAD8}" type="presParOf" srcId="{8B073753-78B4-4EDE-A975-F084905E353F}" destId="{6B357252-D619-4E18-A2DA-5CCE51C2C8A1}" srcOrd="1" destOrd="0" presId="urn:microsoft.com/office/officeart/2005/8/layout/orgChart1"/>
    <dgm:cxn modelId="{3FE2D9AB-393E-4B01-9FFE-6C994A196243}" type="presParOf" srcId="{2FCB6B2A-A9B5-47E6-9779-8C278E6DD615}" destId="{57CAE654-66E8-41FD-B054-B069122D2839}" srcOrd="1" destOrd="0" presId="urn:microsoft.com/office/officeart/2005/8/layout/orgChart1"/>
    <dgm:cxn modelId="{5B05B76A-197D-4032-81AB-38E1D5F7011B}" type="presParOf" srcId="{2FCB6B2A-A9B5-47E6-9779-8C278E6DD615}" destId="{5814A603-C0AC-4999-AE63-00196B20E884}" srcOrd="2" destOrd="0" presId="urn:microsoft.com/office/officeart/2005/8/layout/orgChart1"/>
    <dgm:cxn modelId="{6EA62124-0BCB-40C9-BE27-8D6621A12F95}" type="presParOf" srcId="{DB02EE5F-1BE6-4691-B002-99336699D450}" destId="{5EAC2585-8ABD-4D97-891D-4760867437AC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CB5C643-2869-425C-BA93-252345386990}" type="doc">
      <dgm:prSet loTypeId="urn:microsoft.com/office/officeart/2005/8/layout/hierarchy6" loCatId="hierarchy" qsTypeId="urn:microsoft.com/office/officeart/2005/8/quickstyle/simple5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B716BA3E-3989-44A1-93BC-7938DA77DA50}">
      <dgm:prSet phldrT="[Text]" custT="1"/>
      <dgm:spPr/>
      <dgm:t>
        <a:bodyPr/>
        <a:lstStyle/>
        <a:p>
          <a:r>
            <a:rPr lang="en-IN" sz="1800" b="1" dirty="0">
              <a:ea typeface="Times New Roman"/>
              <a:cs typeface="Times New Roman"/>
            </a:rPr>
            <a:t>Transmission Media</a:t>
          </a:r>
          <a:endParaRPr lang="en-US" sz="1800" b="1" dirty="0"/>
        </a:p>
      </dgm:t>
    </dgm:pt>
    <dgm:pt modelId="{048292DF-0616-46CA-B252-8251DAB5A642}" type="parTrans" cxnId="{CBE38D99-FD54-4D62-95B0-441D22AD8986}">
      <dgm:prSet/>
      <dgm:spPr/>
      <dgm:t>
        <a:bodyPr/>
        <a:lstStyle/>
        <a:p>
          <a:endParaRPr lang="en-US"/>
        </a:p>
      </dgm:t>
    </dgm:pt>
    <dgm:pt modelId="{06B57D3B-B3F2-415B-A0A9-86B84CF8E75A}" type="sibTrans" cxnId="{CBE38D99-FD54-4D62-95B0-441D22AD8986}">
      <dgm:prSet/>
      <dgm:spPr/>
      <dgm:t>
        <a:bodyPr/>
        <a:lstStyle/>
        <a:p>
          <a:endParaRPr lang="en-US"/>
        </a:p>
      </dgm:t>
    </dgm:pt>
    <dgm:pt modelId="{03521D00-D91B-48B9-8129-80B288ADE04F}" type="asst">
      <dgm:prSet phldrT="[Text]"/>
      <dgm:spPr/>
      <dgm:t>
        <a:bodyPr/>
        <a:lstStyle/>
        <a:p>
          <a:r>
            <a:rPr lang="en-IN" b="1" dirty="0">
              <a:ea typeface="Times New Roman"/>
              <a:cs typeface="Times New Roman"/>
            </a:rPr>
            <a:t>Guided Media (Wired)</a:t>
          </a:r>
          <a:endParaRPr lang="en-US" b="1" dirty="0"/>
        </a:p>
      </dgm:t>
    </dgm:pt>
    <dgm:pt modelId="{416D6D11-8938-45BD-A15B-3DE0640C2BED}" type="parTrans" cxnId="{3C357C0B-4786-4436-85DE-BD55274C5B76}">
      <dgm:prSet/>
      <dgm:spPr/>
      <dgm:t>
        <a:bodyPr/>
        <a:lstStyle/>
        <a:p>
          <a:endParaRPr lang="en-US"/>
        </a:p>
      </dgm:t>
    </dgm:pt>
    <dgm:pt modelId="{F1E8C84B-CD80-4616-952B-0CA630B9225C}" type="sibTrans" cxnId="{3C357C0B-4786-4436-85DE-BD55274C5B76}">
      <dgm:prSet/>
      <dgm:spPr/>
      <dgm:t>
        <a:bodyPr/>
        <a:lstStyle/>
        <a:p>
          <a:endParaRPr lang="en-US"/>
        </a:p>
      </dgm:t>
    </dgm:pt>
    <dgm:pt modelId="{C0484EA8-BFA3-470B-8201-83F840F5BB55}" type="asst">
      <dgm:prSet/>
      <dgm:spPr/>
      <dgm:t>
        <a:bodyPr/>
        <a:lstStyle/>
        <a:p>
          <a:r>
            <a:rPr lang="en-IN" b="1" dirty="0">
              <a:ea typeface="Times New Roman"/>
              <a:cs typeface="Times New Roman"/>
            </a:rPr>
            <a:t>Unguided Media (Wireless)</a:t>
          </a:r>
          <a:endParaRPr lang="en-US" b="1" dirty="0"/>
        </a:p>
      </dgm:t>
    </dgm:pt>
    <dgm:pt modelId="{9FEEB71B-FD37-4E0C-8D04-71C77CE6EAAF}" type="parTrans" cxnId="{CD5EB4E6-6A17-47C1-ABA3-4C72C84D1458}">
      <dgm:prSet/>
      <dgm:spPr/>
      <dgm:t>
        <a:bodyPr/>
        <a:lstStyle/>
        <a:p>
          <a:endParaRPr lang="en-US"/>
        </a:p>
      </dgm:t>
    </dgm:pt>
    <dgm:pt modelId="{5ED6F543-7C3E-447F-AC46-D4D326B6ABF7}" type="sibTrans" cxnId="{CD5EB4E6-6A17-47C1-ABA3-4C72C84D1458}">
      <dgm:prSet/>
      <dgm:spPr/>
      <dgm:t>
        <a:bodyPr/>
        <a:lstStyle/>
        <a:p>
          <a:endParaRPr lang="en-US"/>
        </a:p>
      </dgm:t>
    </dgm:pt>
    <dgm:pt modelId="{5D16E488-D48B-4E90-B514-34146DCEB551}" type="asst">
      <dgm:prSet phldrT="[Text]"/>
      <dgm:spPr/>
      <dgm:t>
        <a:bodyPr/>
        <a:lstStyle/>
        <a:p>
          <a:r>
            <a:rPr lang="en-IN" b="1" dirty="0">
              <a:ea typeface="Times New Roman"/>
              <a:cs typeface="Times New Roman"/>
            </a:rPr>
            <a:t>Twisted-Pair Cable</a:t>
          </a:r>
          <a:endParaRPr lang="en-US" b="1" dirty="0"/>
        </a:p>
      </dgm:t>
    </dgm:pt>
    <dgm:pt modelId="{6B48832B-3BFC-4FDB-B406-DDD561FB22D0}" type="parTrans" cxnId="{2640EAD7-0412-475C-A47B-38B61F169DE2}">
      <dgm:prSet/>
      <dgm:spPr/>
      <dgm:t>
        <a:bodyPr/>
        <a:lstStyle/>
        <a:p>
          <a:endParaRPr lang="en-US"/>
        </a:p>
      </dgm:t>
    </dgm:pt>
    <dgm:pt modelId="{AB8CC520-E606-4BC2-9929-35F46FF52149}" type="sibTrans" cxnId="{2640EAD7-0412-475C-A47B-38B61F169DE2}">
      <dgm:prSet/>
      <dgm:spPr/>
      <dgm:t>
        <a:bodyPr/>
        <a:lstStyle/>
        <a:p>
          <a:endParaRPr lang="en-US"/>
        </a:p>
      </dgm:t>
    </dgm:pt>
    <dgm:pt modelId="{66F3C3BA-05E6-4413-939A-387E03A16FFF}" type="asst">
      <dgm:prSet phldrT="[Text]"/>
      <dgm:spPr/>
      <dgm:t>
        <a:bodyPr/>
        <a:lstStyle/>
        <a:p>
          <a:r>
            <a:rPr lang="en-IN" b="1" dirty="0">
              <a:ea typeface="Times New Roman"/>
              <a:cs typeface="Times New Roman"/>
            </a:rPr>
            <a:t>Coaxial Cable</a:t>
          </a:r>
          <a:endParaRPr lang="en-US" b="1" dirty="0"/>
        </a:p>
      </dgm:t>
    </dgm:pt>
    <dgm:pt modelId="{57B083EB-345B-402F-A516-59D1F9560C89}" type="parTrans" cxnId="{A5E39863-9AA0-43AB-9582-5A82F5B5DE14}">
      <dgm:prSet/>
      <dgm:spPr/>
      <dgm:t>
        <a:bodyPr/>
        <a:lstStyle/>
        <a:p>
          <a:endParaRPr lang="en-US"/>
        </a:p>
      </dgm:t>
    </dgm:pt>
    <dgm:pt modelId="{B2594E64-4AD0-4C0E-9C96-8D8E31717C71}" type="sibTrans" cxnId="{A5E39863-9AA0-43AB-9582-5A82F5B5DE14}">
      <dgm:prSet/>
      <dgm:spPr/>
      <dgm:t>
        <a:bodyPr/>
        <a:lstStyle/>
        <a:p>
          <a:endParaRPr lang="en-US"/>
        </a:p>
      </dgm:t>
    </dgm:pt>
    <dgm:pt modelId="{550861E7-1080-40D4-B125-DE7C701F14A4}" type="asst">
      <dgm:prSet phldrT="[Text]"/>
      <dgm:spPr/>
      <dgm:t>
        <a:bodyPr/>
        <a:lstStyle/>
        <a:p>
          <a:r>
            <a:rPr lang="en-IN" b="1" dirty="0">
              <a:ea typeface="Times New Roman"/>
              <a:cs typeface="Times New Roman"/>
            </a:rPr>
            <a:t>Fiber Optic Cable</a:t>
          </a:r>
          <a:endParaRPr lang="en-US" b="1" dirty="0"/>
        </a:p>
      </dgm:t>
    </dgm:pt>
    <dgm:pt modelId="{0A75E7E4-C414-4C14-A188-BB453A38BF00}" type="parTrans" cxnId="{7C357823-A99C-410E-9109-8F2C8A7A9178}">
      <dgm:prSet/>
      <dgm:spPr/>
      <dgm:t>
        <a:bodyPr/>
        <a:lstStyle/>
        <a:p>
          <a:endParaRPr lang="en-US"/>
        </a:p>
      </dgm:t>
    </dgm:pt>
    <dgm:pt modelId="{4D6BA078-6284-4E3D-AD9E-50A765CEDE4C}" type="sibTrans" cxnId="{7C357823-A99C-410E-9109-8F2C8A7A9178}">
      <dgm:prSet/>
      <dgm:spPr/>
      <dgm:t>
        <a:bodyPr/>
        <a:lstStyle/>
        <a:p>
          <a:endParaRPr lang="en-US"/>
        </a:p>
      </dgm:t>
    </dgm:pt>
    <dgm:pt modelId="{BA5DC1B3-C0FF-48FA-8832-D3315FFF6BD0}" type="asst">
      <dgm:prSet/>
      <dgm:spPr/>
      <dgm:t>
        <a:bodyPr/>
        <a:lstStyle/>
        <a:p>
          <a:r>
            <a:rPr lang="en-IN" b="1" dirty="0">
              <a:ea typeface="Times New Roman"/>
              <a:cs typeface="Times New Roman"/>
            </a:rPr>
            <a:t>Radio Wave</a:t>
          </a:r>
          <a:endParaRPr lang="en-US" b="1" dirty="0"/>
        </a:p>
      </dgm:t>
    </dgm:pt>
    <dgm:pt modelId="{6AE2BC8F-8242-4D67-9A37-4A4B62C47D5E}" type="parTrans" cxnId="{60A0322D-CB54-405C-9C36-F2349AE74781}">
      <dgm:prSet/>
      <dgm:spPr/>
      <dgm:t>
        <a:bodyPr/>
        <a:lstStyle/>
        <a:p>
          <a:endParaRPr lang="en-US"/>
        </a:p>
      </dgm:t>
    </dgm:pt>
    <dgm:pt modelId="{8E541EED-0499-4856-8D1C-A269BF911113}" type="sibTrans" cxnId="{60A0322D-CB54-405C-9C36-F2349AE74781}">
      <dgm:prSet/>
      <dgm:spPr/>
      <dgm:t>
        <a:bodyPr/>
        <a:lstStyle/>
        <a:p>
          <a:endParaRPr lang="en-US"/>
        </a:p>
      </dgm:t>
    </dgm:pt>
    <dgm:pt modelId="{E43C10B9-7687-4CD9-A33F-289D9B3FDE05}" type="asst">
      <dgm:prSet/>
      <dgm:spPr/>
      <dgm:t>
        <a:bodyPr/>
        <a:lstStyle/>
        <a:p>
          <a:r>
            <a:rPr lang="en-IN" b="1" dirty="0">
              <a:ea typeface="Times New Roman"/>
              <a:cs typeface="Times New Roman"/>
            </a:rPr>
            <a:t>Microwave</a:t>
          </a:r>
          <a:endParaRPr lang="en-US" b="1" dirty="0"/>
        </a:p>
      </dgm:t>
    </dgm:pt>
    <dgm:pt modelId="{1F015E93-B823-4AF7-A5CF-D297B24D2745}" type="parTrans" cxnId="{4E015380-9851-4EDD-B1F4-ECF336ED7262}">
      <dgm:prSet/>
      <dgm:spPr/>
      <dgm:t>
        <a:bodyPr/>
        <a:lstStyle/>
        <a:p>
          <a:endParaRPr lang="en-US"/>
        </a:p>
      </dgm:t>
    </dgm:pt>
    <dgm:pt modelId="{664C8B43-6EF4-4B24-9D71-6988A02DCCD9}" type="sibTrans" cxnId="{4E015380-9851-4EDD-B1F4-ECF336ED7262}">
      <dgm:prSet/>
      <dgm:spPr/>
      <dgm:t>
        <a:bodyPr/>
        <a:lstStyle/>
        <a:p>
          <a:endParaRPr lang="en-US"/>
        </a:p>
      </dgm:t>
    </dgm:pt>
    <dgm:pt modelId="{78BF79D9-73C6-40C8-9B74-C1BFAA19DB06}" type="asst">
      <dgm:prSet/>
      <dgm:spPr/>
      <dgm:t>
        <a:bodyPr/>
        <a:lstStyle/>
        <a:p>
          <a:r>
            <a:rPr lang="en-IN" b="1" dirty="0">
              <a:ea typeface="Times New Roman"/>
              <a:cs typeface="Times New Roman"/>
            </a:rPr>
            <a:t>Infrared Wave</a:t>
          </a:r>
          <a:endParaRPr lang="en-US" b="1" dirty="0"/>
        </a:p>
      </dgm:t>
    </dgm:pt>
    <dgm:pt modelId="{51B1C3A8-6279-4BE7-85CB-DFFC1954330A}" type="parTrans" cxnId="{77836A6B-C75F-4497-B4D9-D55AEED32FB7}">
      <dgm:prSet/>
      <dgm:spPr/>
      <dgm:t>
        <a:bodyPr/>
        <a:lstStyle/>
        <a:p>
          <a:endParaRPr lang="en-US"/>
        </a:p>
      </dgm:t>
    </dgm:pt>
    <dgm:pt modelId="{A940D479-6E2A-41B2-8AF4-F0F42F93CD8A}" type="sibTrans" cxnId="{77836A6B-C75F-4497-B4D9-D55AEED32FB7}">
      <dgm:prSet/>
      <dgm:spPr/>
      <dgm:t>
        <a:bodyPr/>
        <a:lstStyle/>
        <a:p>
          <a:endParaRPr lang="en-US"/>
        </a:p>
      </dgm:t>
    </dgm:pt>
    <dgm:pt modelId="{A187856C-E28A-4050-B5EC-7495571699CF}" type="pres">
      <dgm:prSet presAssocID="{BCB5C643-2869-425C-BA93-252345386990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0A480FA-41EA-4A0B-8118-75849BEF0ADA}" type="pres">
      <dgm:prSet presAssocID="{BCB5C643-2869-425C-BA93-252345386990}" presName="hierFlow" presStyleCnt="0"/>
      <dgm:spPr/>
    </dgm:pt>
    <dgm:pt modelId="{2F97C23E-05DA-42DA-B247-A645CC350367}" type="pres">
      <dgm:prSet presAssocID="{BCB5C643-2869-425C-BA93-252345386990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82B1B56A-D8D7-4B4C-8476-8DD4822ECF35}" type="pres">
      <dgm:prSet presAssocID="{B716BA3E-3989-44A1-93BC-7938DA77DA50}" presName="Name14" presStyleCnt="0"/>
      <dgm:spPr/>
    </dgm:pt>
    <dgm:pt modelId="{60F8D779-5E35-4B58-A3C9-700D8332483B}" type="pres">
      <dgm:prSet presAssocID="{B716BA3E-3989-44A1-93BC-7938DA77DA50}" presName="level1Shape" presStyleLbl="node0" presStyleIdx="0" presStyleCnt="1" custScaleX="14459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0ADF201-B5AB-4C09-81F2-7E8FEF6A5469}" type="pres">
      <dgm:prSet presAssocID="{B716BA3E-3989-44A1-93BC-7938DA77DA50}" presName="hierChild2" presStyleCnt="0"/>
      <dgm:spPr/>
    </dgm:pt>
    <dgm:pt modelId="{43E0B610-79FA-42C4-BF5B-C128DE0025AA}" type="pres">
      <dgm:prSet presAssocID="{416D6D11-8938-45BD-A15B-3DE0640C2BED}" presName="Name19" presStyleLbl="parChTrans1D2" presStyleIdx="0" presStyleCnt="2"/>
      <dgm:spPr/>
      <dgm:t>
        <a:bodyPr/>
        <a:lstStyle/>
        <a:p>
          <a:endParaRPr lang="en-US"/>
        </a:p>
      </dgm:t>
    </dgm:pt>
    <dgm:pt modelId="{ED0F2506-C23B-4C52-B3CC-11207B4B412B}" type="pres">
      <dgm:prSet presAssocID="{03521D00-D91B-48B9-8129-80B288ADE04F}" presName="Name21" presStyleCnt="0"/>
      <dgm:spPr/>
    </dgm:pt>
    <dgm:pt modelId="{9EC1ADC4-F758-4A3D-9E96-7CABA7243E1B}" type="pres">
      <dgm:prSet presAssocID="{03521D00-D91B-48B9-8129-80B288ADE04F}" presName="level2Shape" presStyleLbl="asst1" presStyleIdx="0" presStyleCnt="8" custScaleX="138736"/>
      <dgm:spPr/>
      <dgm:t>
        <a:bodyPr/>
        <a:lstStyle/>
        <a:p>
          <a:endParaRPr lang="en-US"/>
        </a:p>
      </dgm:t>
    </dgm:pt>
    <dgm:pt modelId="{18398291-7962-42B6-BB32-27A21510C24B}" type="pres">
      <dgm:prSet presAssocID="{03521D00-D91B-48B9-8129-80B288ADE04F}" presName="hierChild3" presStyleCnt="0"/>
      <dgm:spPr/>
    </dgm:pt>
    <dgm:pt modelId="{56E3A4DE-108E-40DF-85B2-DEE8C648B907}" type="pres">
      <dgm:prSet presAssocID="{6B48832B-3BFC-4FDB-B406-DDD561FB22D0}" presName="Name19" presStyleLbl="parChTrans1D3" presStyleIdx="0" presStyleCnt="6"/>
      <dgm:spPr/>
      <dgm:t>
        <a:bodyPr/>
        <a:lstStyle/>
        <a:p>
          <a:endParaRPr lang="en-US"/>
        </a:p>
      </dgm:t>
    </dgm:pt>
    <dgm:pt modelId="{8353B279-2A40-4FA2-AA47-7056FB829AEC}" type="pres">
      <dgm:prSet presAssocID="{5D16E488-D48B-4E90-B514-34146DCEB551}" presName="Name21" presStyleCnt="0"/>
      <dgm:spPr/>
    </dgm:pt>
    <dgm:pt modelId="{33952B1D-5337-4E0D-8AC7-5ED5336FEFE9}" type="pres">
      <dgm:prSet presAssocID="{5D16E488-D48B-4E90-B514-34146DCEB551}" presName="level2Shape" presStyleLbl="asst1" presStyleIdx="1" presStyleCnt="8" custScaleX="121216"/>
      <dgm:spPr/>
      <dgm:t>
        <a:bodyPr/>
        <a:lstStyle/>
        <a:p>
          <a:endParaRPr lang="en-US"/>
        </a:p>
      </dgm:t>
    </dgm:pt>
    <dgm:pt modelId="{45611FEA-7B7F-450D-8588-3BBD7D712F48}" type="pres">
      <dgm:prSet presAssocID="{5D16E488-D48B-4E90-B514-34146DCEB551}" presName="hierChild3" presStyleCnt="0"/>
      <dgm:spPr/>
    </dgm:pt>
    <dgm:pt modelId="{B8E9A1A5-0149-4AAD-9408-DF8E80C49355}" type="pres">
      <dgm:prSet presAssocID="{57B083EB-345B-402F-A516-59D1F9560C89}" presName="Name19" presStyleLbl="parChTrans1D3" presStyleIdx="1" presStyleCnt="6"/>
      <dgm:spPr/>
      <dgm:t>
        <a:bodyPr/>
        <a:lstStyle/>
        <a:p>
          <a:endParaRPr lang="en-US"/>
        </a:p>
      </dgm:t>
    </dgm:pt>
    <dgm:pt modelId="{D1ADA596-79AE-4BBB-A130-2F4B83909D5E}" type="pres">
      <dgm:prSet presAssocID="{66F3C3BA-05E6-4413-939A-387E03A16FFF}" presName="Name21" presStyleCnt="0"/>
      <dgm:spPr/>
    </dgm:pt>
    <dgm:pt modelId="{98977085-6145-43DF-B095-6C3C86A44FEB}" type="pres">
      <dgm:prSet presAssocID="{66F3C3BA-05E6-4413-939A-387E03A16FFF}" presName="level2Shape" presStyleLbl="asst1" presStyleIdx="2" presStyleCnt="8"/>
      <dgm:spPr/>
      <dgm:t>
        <a:bodyPr/>
        <a:lstStyle/>
        <a:p>
          <a:endParaRPr lang="en-US"/>
        </a:p>
      </dgm:t>
    </dgm:pt>
    <dgm:pt modelId="{972040EC-C93A-45D9-A839-5A4F35A9E96E}" type="pres">
      <dgm:prSet presAssocID="{66F3C3BA-05E6-4413-939A-387E03A16FFF}" presName="hierChild3" presStyleCnt="0"/>
      <dgm:spPr/>
    </dgm:pt>
    <dgm:pt modelId="{02DF34E6-24ED-49A1-87DD-3837F371AF3A}" type="pres">
      <dgm:prSet presAssocID="{0A75E7E4-C414-4C14-A188-BB453A38BF00}" presName="Name19" presStyleLbl="parChTrans1D3" presStyleIdx="2" presStyleCnt="6"/>
      <dgm:spPr/>
      <dgm:t>
        <a:bodyPr/>
        <a:lstStyle/>
        <a:p>
          <a:endParaRPr lang="en-US"/>
        </a:p>
      </dgm:t>
    </dgm:pt>
    <dgm:pt modelId="{7F38F266-4BD1-49A9-AFBA-FE2D5FB04F4A}" type="pres">
      <dgm:prSet presAssocID="{550861E7-1080-40D4-B125-DE7C701F14A4}" presName="Name21" presStyleCnt="0"/>
      <dgm:spPr/>
    </dgm:pt>
    <dgm:pt modelId="{FED19440-6A28-4C43-8608-306E3859EF9D}" type="pres">
      <dgm:prSet presAssocID="{550861E7-1080-40D4-B125-DE7C701F14A4}" presName="level2Shape" presStyleLbl="asst1" presStyleIdx="3" presStyleCnt="8" custScaleX="130967"/>
      <dgm:spPr/>
      <dgm:t>
        <a:bodyPr/>
        <a:lstStyle/>
        <a:p>
          <a:endParaRPr lang="en-US"/>
        </a:p>
      </dgm:t>
    </dgm:pt>
    <dgm:pt modelId="{9C1F696D-8CB5-4546-8833-5F2121E0469F}" type="pres">
      <dgm:prSet presAssocID="{550861E7-1080-40D4-B125-DE7C701F14A4}" presName="hierChild3" presStyleCnt="0"/>
      <dgm:spPr/>
    </dgm:pt>
    <dgm:pt modelId="{0D89EF9B-E12C-4061-8911-CC9256E11C53}" type="pres">
      <dgm:prSet presAssocID="{9FEEB71B-FD37-4E0C-8D04-71C77CE6EAAF}" presName="Name19" presStyleLbl="parChTrans1D2" presStyleIdx="1" presStyleCnt="2"/>
      <dgm:spPr/>
      <dgm:t>
        <a:bodyPr/>
        <a:lstStyle/>
        <a:p>
          <a:endParaRPr lang="en-US"/>
        </a:p>
      </dgm:t>
    </dgm:pt>
    <dgm:pt modelId="{B1213CB0-0EC3-4ED3-820D-4FCB4876ADF5}" type="pres">
      <dgm:prSet presAssocID="{C0484EA8-BFA3-470B-8201-83F840F5BB55}" presName="Name21" presStyleCnt="0"/>
      <dgm:spPr/>
    </dgm:pt>
    <dgm:pt modelId="{9A2EBF82-9850-4D3F-8DD3-47B7BC5B7FC5}" type="pres">
      <dgm:prSet presAssocID="{C0484EA8-BFA3-470B-8201-83F840F5BB55}" presName="level2Shape" presStyleLbl="asst1" presStyleIdx="4" presStyleCnt="8" custScaleX="154463"/>
      <dgm:spPr/>
      <dgm:t>
        <a:bodyPr/>
        <a:lstStyle/>
        <a:p>
          <a:endParaRPr lang="en-US"/>
        </a:p>
      </dgm:t>
    </dgm:pt>
    <dgm:pt modelId="{8E2998AA-7D18-4185-9311-1E117227DB2F}" type="pres">
      <dgm:prSet presAssocID="{C0484EA8-BFA3-470B-8201-83F840F5BB55}" presName="hierChild3" presStyleCnt="0"/>
      <dgm:spPr/>
    </dgm:pt>
    <dgm:pt modelId="{BB151E64-DC66-4422-A73C-C39BCB7AFEA6}" type="pres">
      <dgm:prSet presAssocID="{6AE2BC8F-8242-4D67-9A37-4A4B62C47D5E}" presName="Name19" presStyleLbl="parChTrans1D3" presStyleIdx="3" presStyleCnt="6"/>
      <dgm:spPr/>
      <dgm:t>
        <a:bodyPr/>
        <a:lstStyle/>
        <a:p>
          <a:endParaRPr lang="en-US"/>
        </a:p>
      </dgm:t>
    </dgm:pt>
    <dgm:pt modelId="{6EE28460-E34E-4D97-BE56-C3037EBACE08}" type="pres">
      <dgm:prSet presAssocID="{BA5DC1B3-C0FF-48FA-8832-D3315FFF6BD0}" presName="Name21" presStyleCnt="0"/>
      <dgm:spPr/>
    </dgm:pt>
    <dgm:pt modelId="{7994017F-063A-463B-9BEA-9F8A26DCFBF6}" type="pres">
      <dgm:prSet presAssocID="{BA5DC1B3-C0FF-48FA-8832-D3315FFF6BD0}" presName="level2Shape" presStyleLbl="asst1" presStyleIdx="5" presStyleCnt="8" custScaleX="118856"/>
      <dgm:spPr/>
      <dgm:t>
        <a:bodyPr/>
        <a:lstStyle/>
        <a:p>
          <a:endParaRPr lang="en-US"/>
        </a:p>
      </dgm:t>
    </dgm:pt>
    <dgm:pt modelId="{35063D8F-8332-4BD8-8E9C-AE64661364FD}" type="pres">
      <dgm:prSet presAssocID="{BA5DC1B3-C0FF-48FA-8832-D3315FFF6BD0}" presName="hierChild3" presStyleCnt="0"/>
      <dgm:spPr/>
    </dgm:pt>
    <dgm:pt modelId="{CDFCEEE1-3CAE-4724-828B-9BC15ACEA7C2}" type="pres">
      <dgm:prSet presAssocID="{1F015E93-B823-4AF7-A5CF-D297B24D2745}" presName="Name19" presStyleLbl="parChTrans1D3" presStyleIdx="4" presStyleCnt="6"/>
      <dgm:spPr/>
      <dgm:t>
        <a:bodyPr/>
        <a:lstStyle/>
        <a:p>
          <a:endParaRPr lang="en-US"/>
        </a:p>
      </dgm:t>
    </dgm:pt>
    <dgm:pt modelId="{98E40624-0D22-4162-8EFB-1F67851B6562}" type="pres">
      <dgm:prSet presAssocID="{E43C10B9-7687-4CD9-A33F-289D9B3FDE05}" presName="Name21" presStyleCnt="0"/>
      <dgm:spPr/>
    </dgm:pt>
    <dgm:pt modelId="{4FF85720-EBC9-4328-93A2-DE65B869B659}" type="pres">
      <dgm:prSet presAssocID="{E43C10B9-7687-4CD9-A33F-289D9B3FDE05}" presName="level2Shape" presStyleLbl="asst1" presStyleIdx="6" presStyleCnt="8"/>
      <dgm:spPr/>
      <dgm:t>
        <a:bodyPr/>
        <a:lstStyle/>
        <a:p>
          <a:endParaRPr lang="en-US"/>
        </a:p>
      </dgm:t>
    </dgm:pt>
    <dgm:pt modelId="{A3ED5CC2-D043-40AC-B3D9-929B17242DAE}" type="pres">
      <dgm:prSet presAssocID="{E43C10B9-7687-4CD9-A33F-289D9B3FDE05}" presName="hierChild3" presStyleCnt="0"/>
      <dgm:spPr/>
    </dgm:pt>
    <dgm:pt modelId="{335B9335-E773-484B-B72E-8576A11735A3}" type="pres">
      <dgm:prSet presAssocID="{51B1C3A8-6279-4BE7-85CB-DFFC1954330A}" presName="Name19" presStyleLbl="parChTrans1D3" presStyleIdx="5" presStyleCnt="6"/>
      <dgm:spPr/>
      <dgm:t>
        <a:bodyPr/>
        <a:lstStyle/>
        <a:p>
          <a:endParaRPr lang="en-US"/>
        </a:p>
      </dgm:t>
    </dgm:pt>
    <dgm:pt modelId="{98FF1B03-25D4-43C4-9F69-5AB75A28C14D}" type="pres">
      <dgm:prSet presAssocID="{78BF79D9-73C6-40C8-9B74-C1BFAA19DB06}" presName="Name21" presStyleCnt="0"/>
      <dgm:spPr/>
    </dgm:pt>
    <dgm:pt modelId="{D1DA3F47-C4A9-47EE-BC7F-E2A53AF2B560}" type="pres">
      <dgm:prSet presAssocID="{78BF79D9-73C6-40C8-9B74-C1BFAA19DB06}" presName="level2Shape" presStyleLbl="asst1" presStyleIdx="7" presStyleCnt="8"/>
      <dgm:spPr/>
      <dgm:t>
        <a:bodyPr/>
        <a:lstStyle/>
        <a:p>
          <a:endParaRPr lang="en-US"/>
        </a:p>
      </dgm:t>
    </dgm:pt>
    <dgm:pt modelId="{F85C4320-41A3-42E4-B718-F6CA6BF93834}" type="pres">
      <dgm:prSet presAssocID="{78BF79D9-73C6-40C8-9B74-C1BFAA19DB06}" presName="hierChild3" presStyleCnt="0"/>
      <dgm:spPr/>
    </dgm:pt>
    <dgm:pt modelId="{9A89D604-4D70-45BC-9EB5-9B9CAE541830}" type="pres">
      <dgm:prSet presAssocID="{BCB5C643-2869-425C-BA93-252345386990}" presName="bgShapesFlow" presStyleCnt="0"/>
      <dgm:spPr/>
    </dgm:pt>
  </dgm:ptLst>
  <dgm:cxnLst>
    <dgm:cxn modelId="{FDC1C5C7-3FE2-4FE0-9A99-3D2EA41D4F1E}" type="presOf" srcId="{416D6D11-8938-45BD-A15B-3DE0640C2BED}" destId="{43E0B610-79FA-42C4-BF5B-C128DE0025AA}" srcOrd="0" destOrd="0" presId="urn:microsoft.com/office/officeart/2005/8/layout/hierarchy6"/>
    <dgm:cxn modelId="{A3CB14A0-E790-46D1-81BC-34E14F04F1CB}" type="presOf" srcId="{BA5DC1B3-C0FF-48FA-8832-D3315FFF6BD0}" destId="{7994017F-063A-463B-9BEA-9F8A26DCFBF6}" srcOrd="0" destOrd="0" presId="urn:microsoft.com/office/officeart/2005/8/layout/hierarchy6"/>
    <dgm:cxn modelId="{987FA359-0607-4157-B72E-667201A13CE3}" type="presOf" srcId="{03521D00-D91B-48B9-8129-80B288ADE04F}" destId="{9EC1ADC4-F758-4A3D-9E96-7CABA7243E1B}" srcOrd="0" destOrd="0" presId="urn:microsoft.com/office/officeart/2005/8/layout/hierarchy6"/>
    <dgm:cxn modelId="{580A7F7B-3A73-4B62-AA58-D0C3ECFBB17E}" type="presOf" srcId="{6B48832B-3BFC-4FDB-B406-DDD561FB22D0}" destId="{56E3A4DE-108E-40DF-85B2-DEE8C648B907}" srcOrd="0" destOrd="0" presId="urn:microsoft.com/office/officeart/2005/8/layout/hierarchy6"/>
    <dgm:cxn modelId="{F6819984-EF69-4FB3-849E-5331FB6F7E01}" type="presOf" srcId="{9FEEB71B-FD37-4E0C-8D04-71C77CE6EAAF}" destId="{0D89EF9B-E12C-4061-8911-CC9256E11C53}" srcOrd="0" destOrd="0" presId="urn:microsoft.com/office/officeart/2005/8/layout/hierarchy6"/>
    <dgm:cxn modelId="{7C357823-A99C-410E-9109-8F2C8A7A9178}" srcId="{03521D00-D91B-48B9-8129-80B288ADE04F}" destId="{550861E7-1080-40D4-B125-DE7C701F14A4}" srcOrd="2" destOrd="0" parTransId="{0A75E7E4-C414-4C14-A188-BB453A38BF00}" sibTransId="{4D6BA078-6284-4E3D-AD9E-50A765CEDE4C}"/>
    <dgm:cxn modelId="{359F38E5-D9F8-453C-9876-B3D5FB523EE7}" type="presOf" srcId="{0A75E7E4-C414-4C14-A188-BB453A38BF00}" destId="{02DF34E6-24ED-49A1-87DD-3837F371AF3A}" srcOrd="0" destOrd="0" presId="urn:microsoft.com/office/officeart/2005/8/layout/hierarchy6"/>
    <dgm:cxn modelId="{77836A6B-C75F-4497-B4D9-D55AEED32FB7}" srcId="{C0484EA8-BFA3-470B-8201-83F840F5BB55}" destId="{78BF79D9-73C6-40C8-9B74-C1BFAA19DB06}" srcOrd="2" destOrd="0" parTransId="{51B1C3A8-6279-4BE7-85CB-DFFC1954330A}" sibTransId="{A940D479-6E2A-41B2-8AF4-F0F42F93CD8A}"/>
    <dgm:cxn modelId="{3C357C0B-4786-4436-85DE-BD55274C5B76}" srcId="{B716BA3E-3989-44A1-93BC-7938DA77DA50}" destId="{03521D00-D91B-48B9-8129-80B288ADE04F}" srcOrd="0" destOrd="0" parTransId="{416D6D11-8938-45BD-A15B-3DE0640C2BED}" sibTransId="{F1E8C84B-CD80-4616-952B-0CA630B9225C}"/>
    <dgm:cxn modelId="{20A8D62D-630D-4491-AB6D-468E0809F114}" type="presOf" srcId="{78BF79D9-73C6-40C8-9B74-C1BFAA19DB06}" destId="{D1DA3F47-C4A9-47EE-BC7F-E2A53AF2B560}" srcOrd="0" destOrd="0" presId="urn:microsoft.com/office/officeart/2005/8/layout/hierarchy6"/>
    <dgm:cxn modelId="{60A0322D-CB54-405C-9C36-F2349AE74781}" srcId="{C0484EA8-BFA3-470B-8201-83F840F5BB55}" destId="{BA5DC1B3-C0FF-48FA-8832-D3315FFF6BD0}" srcOrd="0" destOrd="0" parTransId="{6AE2BC8F-8242-4D67-9A37-4A4B62C47D5E}" sibTransId="{8E541EED-0499-4856-8D1C-A269BF911113}"/>
    <dgm:cxn modelId="{87576922-0D43-45EE-B5D0-010D93B5DC59}" type="presOf" srcId="{E43C10B9-7687-4CD9-A33F-289D9B3FDE05}" destId="{4FF85720-EBC9-4328-93A2-DE65B869B659}" srcOrd="0" destOrd="0" presId="urn:microsoft.com/office/officeart/2005/8/layout/hierarchy6"/>
    <dgm:cxn modelId="{4E015380-9851-4EDD-B1F4-ECF336ED7262}" srcId="{C0484EA8-BFA3-470B-8201-83F840F5BB55}" destId="{E43C10B9-7687-4CD9-A33F-289D9B3FDE05}" srcOrd="1" destOrd="0" parTransId="{1F015E93-B823-4AF7-A5CF-D297B24D2745}" sibTransId="{664C8B43-6EF4-4B24-9D71-6988A02DCCD9}"/>
    <dgm:cxn modelId="{D44A2C71-8876-48BA-96DE-09963FF4C6EC}" type="presOf" srcId="{57B083EB-345B-402F-A516-59D1F9560C89}" destId="{B8E9A1A5-0149-4AAD-9408-DF8E80C49355}" srcOrd="0" destOrd="0" presId="urn:microsoft.com/office/officeart/2005/8/layout/hierarchy6"/>
    <dgm:cxn modelId="{0127B219-BB2D-49E9-B7D6-58426CA521BF}" type="presOf" srcId="{51B1C3A8-6279-4BE7-85CB-DFFC1954330A}" destId="{335B9335-E773-484B-B72E-8576A11735A3}" srcOrd="0" destOrd="0" presId="urn:microsoft.com/office/officeart/2005/8/layout/hierarchy6"/>
    <dgm:cxn modelId="{6B5DAFAA-2A18-4396-A965-A91276C8F680}" type="presOf" srcId="{1F015E93-B823-4AF7-A5CF-D297B24D2745}" destId="{CDFCEEE1-3CAE-4724-828B-9BC15ACEA7C2}" srcOrd="0" destOrd="0" presId="urn:microsoft.com/office/officeart/2005/8/layout/hierarchy6"/>
    <dgm:cxn modelId="{50F72B4D-AD3A-4E85-9258-15888E7AA66D}" type="presOf" srcId="{66F3C3BA-05E6-4413-939A-387E03A16FFF}" destId="{98977085-6145-43DF-B095-6C3C86A44FEB}" srcOrd="0" destOrd="0" presId="urn:microsoft.com/office/officeart/2005/8/layout/hierarchy6"/>
    <dgm:cxn modelId="{CBE38D99-FD54-4D62-95B0-441D22AD8986}" srcId="{BCB5C643-2869-425C-BA93-252345386990}" destId="{B716BA3E-3989-44A1-93BC-7938DA77DA50}" srcOrd="0" destOrd="0" parTransId="{048292DF-0616-46CA-B252-8251DAB5A642}" sibTransId="{06B57D3B-B3F2-415B-A0A9-86B84CF8E75A}"/>
    <dgm:cxn modelId="{2640EAD7-0412-475C-A47B-38B61F169DE2}" srcId="{03521D00-D91B-48B9-8129-80B288ADE04F}" destId="{5D16E488-D48B-4E90-B514-34146DCEB551}" srcOrd="0" destOrd="0" parTransId="{6B48832B-3BFC-4FDB-B406-DDD561FB22D0}" sibTransId="{AB8CC520-E606-4BC2-9929-35F46FF52149}"/>
    <dgm:cxn modelId="{428CA6F6-4E73-48CB-8A7D-20EF75619077}" type="presOf" srcId="{BCB5C643-2869-425C-BA93-252345386990}" destId="{A187856C-E28A-4050-B5EC-7495571699CF}" srcOrd="0" destOrd="0" presId="urn:microsoft.com/office/officeart/2005/8/layout/hierarchy6"/>
    <dgm:cxn modelId="{D9D02129-B37B-4200-9C97-AFE3A763589E}" type="presOf" srcId="{6AE2BC8F-8242-4D67-9A37-4A4B62C47D5E}" destId="{BB151E64-DC66-4422-A73C-C39BCB7AFEA6}" srcOrd="0" destOrd="0" presId="urn:microsoft.com/office/officeart/2005/8/layout/hierarchy6"/>
    <dgm:cxn modelId="{5C774CE8-3C77-4504-A8BC-14CF9290BC8B}" type="presOf" srcId="{5D16E488-D48B-4E90-B514-34146DCEB551}" destId="{33952B1D-5337-4E0D-8AC7-5ED5336FEFE9}" srcOrd="0" destOrd="0" presId="urn:microsoft.com/office/officeart/2005/8/layout/hierarchy6"/>
    <dgm:cxn modelId="{08A35199-38DE-4489-AFF5-BFB9DA10C0C3}" type="presOf" srcId="{C0484EA8-BFA3-470B-8201-83F840F5BB55}" destId="{9A2EBF82-9850-4D3F-8DD3-47B7BC5B7FC5}" srcOrd="0" destOrd="0" presId="urn:microsoft.com/office/officeart/2005/8/layout/hierarchy6"/>
    <dgm:cxn modelId="{A5E39863-9AA0-43AB-9582-5A82F5B5DE14}" srcId="{03521D00-D91B-48B9-8129-80B288ADE04F}" destId="{66F3C3BA-05E6-4413-939A-387E03A16FFF}" srcOrd="1" destOrd="0" parTransId="{57B083EB-345B-402F-A516-59D1F9560C89}" sibTransId="{B2594E64-4AD0-4C0E-9C96-8D8E31717C71}"/>
    <dgm:cxn modelId="{CD5EB4E6-6A17-47C1-ABA3-4C72C84D1458}" srcId="{B716BA3E-3989-44A1-93BC-7938DA77DA50}" destId="{C0484EA8-BFA3-470B-8201-83F840F5BB55}" srcOrd="1" destOrd="0" parTransId="{9FEEB71B-FD37-4E0C-8D04-71C77CE6EAAF}" sibTransId="{5ED6F543-7C3E-447F-AC46-D4D326B6ABF7}"/>
    <dgm:cxn modelId="{2872706B-1379-43D7-B21D-6247B26D5606}" type="presOf" srcId="{550861E7-1080-40D4-B125-DE7C701F14A4}" destId="{FED19440-6A28-4C43-8608-306E3859EF9D}" srcOrd="0" destOrd="0" presId="urn:microsoft.com/office/officeart/2005/8/layout/hierarchy6"/>
    <dgm:cxn modelId="{51092E1A-6863-414F-93BC-630BB1492069}" type="presOf" srcId="{B716BA3E-3989-44A1-93BC-7938DA77DA50}" destId="{60F8D779-5E35-4B58-A3C9-700D8332483B}" srcOrd="0" destOrd="0" presId="urn:microsoft.com/office/officeart/2005/8/layout/hierarchy6"/>
    <dgm:cxn modelId="{3AA129C2-F8E7-43E2-9F7E-A7A317C6FDD2}" type="presParOf" srcId="{A187856C-E28A-4050-B5EC-7495571699CF}" destId="{E0A480FA-41EA-4A0B-8118-75849BEF0ADA}" srcOrd="0" destOrd="0" presId="urn:microsoft.com/office/officeart/2005/8/layout/hierarchy6"/>
    <dgm:cxn modelId="{7E1597F9-3DD5-4FA2-B17D-23B66C2573D7}" type="presParOf" srcId="{E0A480FA-41EA-4A0B-8118-75849BEF0ADA}" destId="{2F97C23E-05DA-42DA-B247-A645CC350367}" srcOrd="0" destOrd="0" presId="urn:microsoft.com/office/officeart/2005/8/layout/hierarchy6"/>
    <dgm:cxn modelId="{4CA08242-F242-462F-B0AD-32CD8D995A2A}" type="presParOf" srcId="{2F97C23E-05DA-42DA-B247-A645CC350367}" destId="{82B1B56A-D8D7-4B4C-8476-8DD4822ECF35}" srcOrd="0" destOrd="0" presId="urn:microsoft.com/office/officeart/2005/8/layout/hierarchy6"/>
    <dgm:cxn modelId="{D5A12C04-14E2-4095-BDAF-69CF1A57D29A}" type="presParOf" srcId="{82B1B56A-D8D7-4B4C-8476-8DD4822ECF35}" destId="{60F8D779-5E35-4B58-A3C9-700D8332483B}" srcOrd="0" destOrd="0" presId="urn:microsoft.com/office/officeart/2005/8/layout/hierarchy6"/>
    <dgm:cxn modelId="{D4F58138-4BB8-4738-AA13-A460A1106C7E}" type="presParOf" srcId="{82B1B56A-D8D7-4B4C-8476-8DD4822ECF35}" destId="{C0ADF201-B5AB-4C09-81F2-7E8FEF6A5469}" srcOrd="1" destOrd="0" presId="urn:microsoft.com/office/officeart/2005/8/layout/hierarchy6"/>
    <dgm:cxn modelId="{33C62356-028F-4521-B06D-EB37E2A49778}" type="presParOf" srcId="{C0ADF201-B5AB-4C09-81F2-7E8FEF6A5469}" destId="{43E0B610-79FA-42C4-BF5B-C128DE0025AA}" srcOrd="0" destOrd="0" presId="urn:microsoft.com/office/officeart/2005/8/layout/hierarchy6"/>
    <dgm:cxn modelId="{546FEF29-8BEF-4AD7-BEF8-6FE234C94E0C}" type="presParOf" srcId="{C0ADF201-B5AB-4C09-81F2-7E8FEF6A5469}" destId="{ED0F2506-C23B-4C52-B3CC-11207B4B412B}" srcOrd="1" destOrd="0" presId="urn:microsoft.com/office/officeart/2005/8/layout/hierarchy6"/>
    <dgm:cxn modelId="{482D7B37-239A-4822-8291-02D6A16C34A6}" type="presParOf" srcId="{ED0F2506-C23B-4C52-B3CC-11207B4B412B}" destId="{9EC1ADC4-F758-4A3D-9E96-7CABA7243E1B}" srcOrd="0" destOrd="0" presId="urn:microsoft.com/office/officeart/2005/8/layout/hierarchy6"/>
    <dgm:cxn modelId="{EB81FA68-A225-4447-8CF3-E1E9EA7C9113}" type="presParOf" srcId="{ED0F2506-C23B-4C52-B3CC-11207B4B412B}" destId="{18398291-7962-42B6-BB32-27A21510C24B}" srcOrd="1" destOrd="0" presId="urn:microsoft.com/office/officeart/2005/8/layout/hierarchy6"/>
    <dgm:cxn modelId="{BC85C9CD-6524-43E0-83D4-9F4E2C445628}" type="presParOf" srcId="{18398291-7962-42B6-BB32-27A21510C24B}" destId="{56E3A4DE-108E-40DF-85B2-DEE8C648B907}" srcOrd="0" destOrd="0" presId="urn:microsoft.com/office/officeart/2005/8/layout/hierarchy6"/>
    <dgm:cxn modelId="{46E8760C-841F-4EDD-AC62-5E2568D50F62}" type="presParOf" srcId="{18398291-7962-42B6-BB32-27A21510C24B}" destId="{8353B279-2A40-4FA2-AA47-7056FB829AEC}" srcOrd="1" destOrd="0" presId="urn:microsoft.com/office/officeart/2005/8/layout/hierarchy6"/>
    <dgm:cxn modelId="{72AB2E83-9C36-4DDC-98F2-669FA4482553}" type="presParOf" srcId="{8353B279-2A40-4FA2-AA47-7056FB829AEC}" destId="{33952B1D-5337-4E0D-8AC7-5ED5336FEFE9}" srcOrd="0" destOrd="0" presId="urn:microsoft.com/office/officeart/2005/8/layout/hierarchy6"/>
    <dgm:cxn modelId="{F6FB746E-2A9A-4C39-BAAE-B1713FEC0632}" type="presParOf" srcId="{8353B279-2A40-4FA2-AA47-7056FB829AEC}" destId="{45611FEA-7B7F-450D-8588-3BBD7D712F48}" srcOrd="1" destOrd="0" presId="urn:microsoft.com/office/officeart/2005/8/layout/hierarchy6"/>
    <dgm:cxn modelId="{7A4D6717-9BAC-4755-B94B-170B0526FA7A}" type="presParOf" srcId="{18398291-7962-42B6-BB32-27A21510C24B}" destId="{B8E9A1A5-0149-4AAD-9408-DF8E80C49355}" srcOrd="2" destOrd="0" presId="urn:microsoft.com/office/officeart/2005/8/layout/hierarchy6"/>
    <dgm:cxn modelId="{A7A3B8A9-DD81-4AC6-B8CD-03F0A3312F6D}" type="presParOf" srcId="{18398291-7962-42B6-BB32-27A21510C24B}" destId="{D1ADA596-79AE-4BBB-A130-2F4B83909D5E}" srcOrd="3" destOrd="0" presId="urn:microsoft.com/office/officeart/2005/8/layout/hierarchy6"/>
    <dgm:cxn modelId="{8741308A-E352-4BF5-9BD8-5E88538F4027}" type="presParOf" srcId="{D1ADA596-79AE-4BBB-A130-2F4B83909D5E}" destId="{98977085-6145-43DF-B095-6C3C86A44FEB}" srcOrd="0" destOrd="0" presId="urn:microsoft.com/office/officeart/2005/8/layout/hierarchy6"/>
    <dgm:cxn modelId="{72E03237-4D29-4005-AFF7-7B627B57760D}" type="presParOf" srcId="{D1ADA596-79AE-4BBB-A130-2F4B83909D5E}" destId="{972040EC-C93A-45D9-A839-5A4F35A9E96E}" srcOrd="1" destOrd="0" presId="urn:microsoft.com/office/officeart/2005/8/layout/hierarchy6"/>
    <dgm:cxn modelId="{D22AF8DE-7D41-4458-9154-47C33A8CE538}" type="presParOf" srcId="{18398291-7962-42B6-BB32-27A21510C24B}" destId="{02DF34E6-24ED-49A1-87DD-3837F371AF3A}" srcOrd="4" destOrd="0" presId="urn:microsoft.com/office/officeart/2005/8/layout/hierarchy6"/>
    <dgm:cxn modelId="{9D0BBA01-5441-403E-8BF4-7513AB764D27}" type="presParOf" srcId="{18398291-7962-42B6-BB32-27A21510C24B}" destId="{7F38F266-4BD1-49A9-AFBA-FE2D5FB04F4A}" srcOrd="5" destOrd="0" presId="urn:microsoft.com/office/officeart/2005/8/layout/hierarchy6"/>
    <dgm:cxn modelId="{FD85FD82-B4BD-4696-B979-7BFE3EE13D00}" type="presParOf" srcId="{7F38F266-4BD1-49A9-AFBA-FE2D5FB04F4A}" destId="{FED19440-6A28-4C43-8608-306E3859EF9D}" srcOrd="0" destOrd="0" presId="urn:microsoft.com/office/officeart/2005/8/layout/hierarchy6"/>
    <dgm:cxn modelId="{6372EDDF-A1D8-4162-BB3C-B1E0DCB73747}" type="presParOf" srcId="{7F38F266-4BD1-49A9-AFBA-FE2D5FB04F4A}" destId="{9C1F696D-8CB5-4546-8833-5F2121E0469F}" srcOrd="1" destOrd="0" presId="urn:microsoft.com/office/officeart/2005/8/layout/hierarchy6"/>
    <dgm:cxn modelId="{CE047B37-CC62-480C-9088-E77A2B196C4F}" type="presParOf" srcId="{C0ADF201-B5AB-4C09-81F2-7E8FEF6A5469}" destId="{0D89EF9B-E12C-4061-8911-CC9256E11C53}" srcOrd="2" destOrd="0" presId="urn:microsoft.com/office/officeart/2005/8/layout/hierarchy6"/>
    <dgm:cxn modelId="{D9A8F665-EF68-4E0E-B79C-4374C78F758C}" type="presParOf" srcId="{C0ADF201-B5AB-4C09-81F2-7E8FEF6A5469}" destId="{B1213CB0-0EC3-4ED3-820D-4FCB4876ADF5}" srcOrd="3" destOrd="0" presId="urn:microsoft.com/office/officeart/2005/8/layout/hierarchy6"/>
    <dgm:cxn modelId="{51637715-400F-4461-B46A-20184EF9BECD}" type="presParOf" srcId="{B1213CB0-0EC3-4ED3-820D-4FCB4876ADF5}" destId="{9A2EBF82-9850-4D3F-8DD3-47B7BC5B7FC5}" srcOrd="0" destOrd="0" presId="urn:microsoft.com/office/officeart/2005/8/layout/hierarchy6"/>
    <dgm:cxn modelId="{A83189E0-0D5D-4D09-80B0-949D37A3A082}" type="presParOf" srcId="{B1213CB0-0EC3-4ED3-820D-4FCB4876ADF5}" destId="{8E2998AA-7D18-4185-9311-1E117227DB2F}" srcOrd="1" destOrd="0" presId="urn:microsoft.com/office/officeart/2005/8/layout/hierarchy6"/>
    <dgm:cxn modelId="{E2A403D5-A263-4809-B7C5-71886480C08A}" type="presParOf" srcId="{8E2998AA-7D18-4185-9311-1E117227DB2F}" destId="{BB151E64-DC66-4422-A73C-C39BCB7AFEA6}" srcOrd="0" destOrd="0" presId="urn:microsoft.com/office/officeart/2005/8/layout/hierarchy6"/>
    <dgm:cxn modelId="{EB30E0A5-B786-403D-96CC-0B22004CF78D}" type="presParOf" srcId="{8E2998AA-7D18-4185-9311-1E117227DB2F}" destId="{6EE28460-E34E-4D97-BE56-C3037EBACE08}" srcOrd="1" destOrd="0" presId="urn:microsoft.com/office/officeart/2005/8/layout/hierarchy6"/>
    <dgm:cxn modelId="{5F417B98-9A32-45F1-BA4C-CDBA549C6058}" type="presParOf" srcId="{6EE28460-E34E-4D97-BE56-C3037EBACE08}" destId="{7994017F-063A-463B-9BEA-9F8A26DCFBF6}" srcOrd="0" destOrd="0" presId="urn:microsoft.com/office/officeart/2005/8/layout/hierarchy6"/>
    <dgm:cxn modelId="{4A0D7CD6-5C5F-46C7-9BE4-8B2837D42CC8}" type="presParOf" srcId="{6EE28460-E34E-4D97-BE56-C3037EBACE08}" destId="{35063D8F-8332-4BD8-8E9C-AE64661364FD}" srcOrd="1" destOrd="0" presId="urn:microsoft.com/office/officeart/2005/8/layout/hierarchy6"/>
    <dgm:cxn modelId="{BD5CC347-C476-44BC-98D1-FAD05B6CEB7E}" type="presParOf" srcId="{8E2998AA-7D18-4185-9311-1E117227DB2F}" destId="{CDFCEEE1-3CAE-4724-828B-9BC15ACEA7C2}" srcOrd="2" destOrd="0" presId="urn:microsoft.com/office/officeart/2005/8/layout/hierarchy6"/>
    <dgm:cxn modelId="{B626C54F-D404-4C60-BD41-B9E97CF25218}" type="presParOf" srcId="{8E2998AA-7D18-4185-9311-1E117227DB2F}" destId="{98E40624-0D22-4162-8EFB-1F67851B6562}" srcOrd="3" destOrd="0" presId="urn:microsoft.com/office/officeart/2005/8/layout/hierarchy6"/>
    <dgm:cxn modelId="{61512470-696B-4B19-BB4F-7C23C05B5B0C}" type="presParOf" srcId="{98E40624-0D22-4162-8EFB-1F67851B6562}" destId="{4FF85720-EBC9-4328-93A2-DE65B869B659}" srcOrd="0" destOrd="0" presId="urn:microsoft.com/office/officeart/2005/8/layout/hierarchy6"/>
    <dgm:cxn modelId="{AE16BD38-84DD-4EC6-8B3A-DA88CA44DBEC}" type="presParOf" srcId="{98E40624-0D22-4162-8EFB-1F67851B6562}" destId="{A3ED5CC2-D043-40AC-B3D9-929B17242DAE}" srcOrd="1" destOrd="0" presId="urn:microsoft.com/office/officeart/2005/8/layout/hierarchy6"/>
    <dgm:cxn modelId="{C122C590-F50D-4D08-8C58-5ACF654D5FAA}" type="presParOf" srcId="{8E2998AA-7D18-4185-9311-1E117227DB2F}" destId="{335B9335-E773-484B-B72E-8576A11735A3}" srcOrd="4" destOrd="0" presId="urn:microsoft.com/office/officeart/2005/8/layout/hierarchy6"/>
    <dgm:cxn modelId="{66D1C212-7AD2-4BCE-B77B-F55B73374F89}" type="presParOf" srcId="{8E2998AA-7D18-4185-9311-1E117227DB2F}" destId="{98FF1B03-25D4-43C4-9F69-5AB75A28C14D}" srcOrd="5" destOrd="0" presId="urn:microsoft.com/office/officeart/2005/8/layout/hierarchy6"/>
    <dgm:cxn modelId="{BBCB7216-FFA0-4716-BEDB-00134A22F0E3}" type="presParOf" srcId="{98FF1B03-25D4-43C4-9F69-5AB75A28C14D}" destId="{D1DA3F47-C4A9-47EE-BC7F-E2A53AF2B560}" srcOrd="0" destOrd="0" presId="urn:microsoft.com/office/officeart/2005/8/layout/hierarchy6"/>
    <dgm:cxn modelId="{154DFA75-6D29-46E7-9E95-11A16D602C0C}" type="presParOf" srcId="{98FF1B03-25D4-43C4-9F69-5AB75A28C14D}" destId="{F85C4320-41A3-42E4-B718-F6CA6BF93834}" srcOrd="1" destOrd="0" presId="urn:microsoft.com/office/officeart/2005/8/layout/hierarchy6"/>
    <dgm:cxn modelId="{53662E14-A2D1-4C4A-BA58-8ADD4AFBD78F}" type="presParOf" srcId="{A187856C-E28A-4050-B5EC-7495571699CF}" destId="{9A89D604-4D70-45BC-9EB5-9B9CAE541830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F390E7-7720-6346-B70B-19F583BE4EB9}" type="datetimeFigureOut">
              <a:rPr lang="en-US" smtClean="0"/>
              <a:t>9/12/2022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8C442F-C52E-1F42-A6BA-4466C28150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0905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7A3D7D-4DD0-4519-9573-665089B66871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0157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79BDEF-6165-4E72-B1A6-6E8034CEC248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1948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7A3D7D-4DD0-4519-9573-665089B66871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342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7A3D7D-4DD0-4519-9573-665089B66871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0689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7A3D7D-4DD0-4519-9573-665089B66871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2567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7A3D7D-4DD0-4519-9573-665089B66871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3810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7A3D7D-4DD0-4519-9573-665089B66871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0746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7A3D7D-4DD0-4519-9573-665089B66871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7226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8C442F-C52E-1F42-A6BA-4466C281503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7456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79BDEF-6165-4E72-B1A6-6E8034CEC248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1707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9.tiff"/><Relationship Id="rId5" Type="http://schemas.openxmlformats.org/officeDocument/2006/relationships/image" Target="../media/image4.png"/><Relationship Id="rId10" Type="http://schemas.openxmlformats.org/officeDocument/2006/relationships/image" Target="../media/image8.jpeg"/><Relationship Id="rId4" Type="http://schemas.openxmlformats.org/officeDocument/2006/relationships/image" Target="../media/image3.png"/><Relationship Id="rId9" Type="http://schemas.openxmlformats.org/officeDocument/2006/relationships/image" Target="../media/image7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8.jpeg"/><Relationship Id="rId4" Type="http://schemas.openxmlformats.org/officeDocument/2006/relationships/image" Target="../media/image13.png"/><Relationship Id="rId9" Type="http://schemas.microsoft.com/office/2007/relationships/hdphoto" Target="../media/hdphoto3.wdp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8.jpeg"/><Relationship Id="rId4" Type="http://schemas.openxmlformats.org/officeDocument/2006/relationships/image" Target="../media/image13.png"/><Relationship Id="rId9" Type="http://schemas.microsoft.com/office/2007/relationships/hdphoto" Target="../media/hdphoto1.wdp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8.jpeg"/><Relationship Id="rId4" Type="http://schemas.openxmlformats.org/officeDocument/2006/relationships/image" Target="../media/image13.png"/><Relationship Id="rId9" Type="http://schemas.microsoft.com/office/2007/relationships/hdphoto" Target="../media/hdphoto1.wdp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8.jpeg"/><Relationship Id="rId4" Type="http://schemas.openxmlformats.org/officeDocument/2006/relationships/image" Target="../media/image13.png"/><Relationship Id="rId9" Type="http://schemas.microsoft.com/office/2007/relationships/hdphoto" Target="../media/hdphoto4.wdp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8.jpeg"/><Relationship Id="rId4" Type="http://schemas.openxmlformats.org/officeDocument/2006/relationships/image" Target="../media/image13.png"/><Relationship Id="rId9" Type="http://schemas.microsoft.com/office/2007/relationships/hdphoto" Target="../media/hdphoto1.wdp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8.jpeg"/><Relationship Id="rId4" Type="http://schemas.openxmlformats.org/officeDocument/2006/relationships/image" Target="../media/image13.png"/><Relationship Id="rId9" Type="http://schemas.microsoft.com/office/2007/relationships/hdphoto" Target="../media/hdphoto4.wdp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8.jpeg"/><Relationship Id="rId4" Type="http://schemas.openxmlformats.org/officeDocument/2006/relationships/image" Target="../media/image13.png"/><Relationship Id="rId9" Type="http://schemas.microsoft.com/office/2007/relationships/hdphoto" Target="../media/hdphoto5.wdp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8.jpeg"/><Relationship Id="rId4" Type="http://schemas.openxmlformats.org/officeDocument/2006/relationships/image" Target="../media/image13.png"/><Relationship Id="rId9" Type="http://schemas.microsoft.com/office/2007/relationships/hdphoto" Target="../media/hdphoto6.wdp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8.jpeg"/><Relationship Id="rId4" Type="http://schemas.openxmlformats.org/officeDocument/2006/relationships/image" Target="../media/image13.png"/><Relationship Id="rId9" Type="http://schemas.microsoft.com/office/2007/relationships/hdphoto" Target="../media/hdphoto1.wdp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11" Type="http://schemas.openxmlformats.org/officeDocument/2006/relationships/image" Target="../media/image8.jpeg"/><Relationship Id="rId5" Type="http://schemas.openxmlformats.org/officeDocument/2006/relationships/image" Target="../media/image3.png"/><Relationship Id="rId10" Type="http://schemas.openxmlformats.org/officeDocument/2006/relationships/image" Target="../media/image14.jpeg"/><Relationship Id="rId4" Type="http://schemas.openxmlformats.org/officeDocument/2006/relationships/image" Target="../media/image13.png"/><Relationship Id="rId9" Type="http://schemas.microsoft.com/office/2007/relationships/hdphoto" Target="../media/hdphoto1.wdp"/></Relationships>
</file>

<file path=ppt/slideLayouts/_rels/slideLayout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8.jpeg"/><Relationship Id="rId4" Type="http://schemas.openxmlformats.org/officeDocument/2006/relationships/image" Target="../media/image13.png"/><Relationship Id="rId9" Type="http://schemas.microsoft.com/office/2007/relationships/hdphoto" Target="../media/hdphoto1.wdp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3" Type="http://schemas.openxmlformats.org/officeDocument/2006/relationships/image" Target="../media/image15.png"/><Relationship Id="rId7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17.jpe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microsoft.com/office/2007/relationships/hdphoto" Target="../media/hdphoto2.wdp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Default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xmlns="" id="{292D9CA8-FA74-4E19-A847-B04F90FC15A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66A9211E-289E-4822-AE7F-7B95A873EBBD}"/>
              </a:ext>
            </a:extLst>
          </p:cNvPr>
          <p:cNvSpPr txBox="1"/>
          <p:nvPr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xmlns="" id="{EB889181-F145-4E62-A282-E5B77978D1F3}"/>
              </a:ext>
            </a:extLst>
          </p:cNvPr>
          <p:cNvSpPr>
            <a:spLocks/>
          </p:cNvSpPr>
          <p:nvPr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B71B1C"/>
              </a:gs>
              <a:gs pos="100000">
                <a:srgbClr val="ED524F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xmlns="" id="{5E9DA42E-B221-4BBE-B651-F7171591BCD7}"/>
              </a:ext>
            </a:extLst>
          </p:cNvPr>
          <p:cNvSpPr>
            <a:spLocks/>
          </p:cNvSpPr>
          <p:nvPr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B71B1C"/>
              </a:gs>
              <a:gs pos="100000">
                <a:srgbClr val="ED524F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xmlns="" id="{73D6466C-3EE8-434C-B5AB-98205AEEA67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xmlns="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A73F48F6-739E-4659-B107-DABA716A2F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xmlns="" id="{9812EDA6-C656-492A-A9CA-44B03C63913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xmlns="" id="{627AEF91-6492-4B0C-A844-2296473B58DE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xmlns="" id="{828AA7FF-D902-41DB-A12A-45135201E8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xmlns="" id="{F1EDDD62-43C6-4DEE-BBD9-CD0004E7EB0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xmlns="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xmlns="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0">
                      <a:srgbClr val="1D3064"/>
                    </a:gs>
                    <a:gs pos="100000">
                      <a:schemeClr val="tx2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xmlns="" id="{1917B14A-5130-41DB-8F00-6C6611C994DF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xmlns="" id="{34C1356C-E4AA-4B27-A93C-BE84F5D9C601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xmlns="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xmlns="" id="{E0042908-6588-4C7A-9615-8D5899E8A9FA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/>
          <a:stretch/>
        </p:blipFill>
        <p:spPr>
          <a:xfrm>
            <a:off x="959767" y="3827036"/>
            <a:ext cx="3075940" cy="2892592"/>
          </a:xfrm>
          <a:prstGeom prst="rect">
            <a:avLst/>
          </a:prstGeom>
        </p:spPr>
      </p:pic>
      <p:pic>
        <p:nvPicPr>
          <p:cNvPr id="36" name="Picture 35" descr="User icon Royalty Free Vector Image - VectorStock">
            <a:extLst>
              <a:ext uri="{FF2B5EF4-FFF2-40B4-BE49-F238E27FC236}">
                <a16:creationId xmlns:a16="http://schemas.microsoft.com/office/drawing/2014/main" xmlns="" id="{3C805A05-DDF6-4BA6-8EDB-D97128A43B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screen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Picture Placeholder 36">
            <a:extLst>
              <a:ext uri="{FF2B5EF4-FFF2-40B4-BE49-F238E27FC236}">
                <a16:creationId xmlns:a16="http://schemas.microsoft.com/office/drawing/2014/main" xmlns="" id="{C4AACC20-C1A0-45ED-8640-28D84A9F84E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xmlns="" id="{BD370FB6-7031-0A4B-838F-03DBE8CD8D6E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8983130" y="2329344"/>
            <a:ext cx="2199311" cy="2199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6977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mplete Blan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9D71C1D1-D056-4C60-9F03-E6291617B71F}"/>
              </a:ext>
            </a:extLst>
          </p:cNvPr>
          <p:cNvSpPr txBox="1"/>
          <p:nvPr/>
        </p:nvSpPr>
        <p:spPr>
          <a:xfrm>
            <a:off x="375920" y="457200"/>
            <a:ext cx="41857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How to Crop Circular Photo?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xmlns="" id="{E0451329-7800-417A-9D19-D93464C6306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013200" y="1808163"/>
            <a:ext cx="3890962" cy="3890962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1606476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T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xmlns="" id="{292D9CA8-FA74-4E19-A847-B04F90FC15A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66A9211E-289E-4822-AE7F-7B95A873EBBD}"/>
              </a:ext>
            </a:extLst>
          </p:cNvPr>
          <p:cNvSpPr txBox="1"/>
          <p:nvPr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xmlns="" id="{EB889181-F145-4E62-A282-E5B77978D1F3}"/>
              </a:ext>
            </a:extLst>
          </p:cNvPr>
          <p:cNvSpPr>
            <a:spLocks/>
          </p:cNvSpPr>
          <p:nvPr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4">
                  <a:lumMod val="50000"/>
                </a:schemeClr>
              </a:gs>
              <a:gs pos="100000">
                <a:srgbClr val="009788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xmlns="" id="{5E9DA42E-B221-4BBE-B651-F7171591BCD7}"/>
              </a:ext>
            </a:extLst>
          </p:cNvPr>
          <p:cNvSpPr>
            <a:spLocks/>
          </p:cNvSpPr>
          <p:nvPr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4">
                  <a:lumMod val="50000"/>
                </a:schemeClr>
              </a:gs>
              <a:gs pos="100000">
                <a:srgbClr val="009788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xmlns="" id="{73D6466C-3EE8-434C-B5AB-98205AEEA67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xmlns="" id="{3CAA64A4-91BA-448F-9474-7895F9C6DBD1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xmlns="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A73F48F6-739E-4659-B107-DABA716A2F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xmlns="" id="{9812EDA6-C656-492A-A9CA-44B03C63913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xmlns="" id="{627AEF91-6492-4B0C-A844-2296473B58DE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xmlns="" id="{828AA7FF-D902-41DB-A12A-45135201E8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xmlns="" id="{F1EDDD62-43C6-4DEE-BBD9-CD0004E7EB0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xmlns="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xmlns="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4">
                        <a:lumMod val="50000"/>
                      </a:schemeClr>
                    </a:gs>
                    <a:gs pos="100000">
                      <a:srgbClr val="009788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xmlns="" id="{1917B14A-5130-41DB-8F00-6C6611C994DF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xmlns="" id="{34C1356C-E4AA-4B27-A93C-BE84F5D9C601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screen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xmlns="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0" name="Picture 19" descr="User icon Royalty Free Vector Image - VectorStock">
            <a:extLst>
              <a:ext uri="{FF2B5EF4-FFF2-40B4-BE49-F238E27FC236}">
                <a16:creationId xmlns:a16="http://schemas.microsoft.com/office/drawing/2014/main" xmlns="" id="{4A8E0F54-DC01-449D-B951-DC7CBAFD95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screen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xmlns="" id="{65D60AFC-04BC-4FCA-A89D-6FCD04B6DC3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3888456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Cy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xmlns="" id="{292D9CA8-FA74-4E19-A847-B04F90FC15A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66A9211E-289E-4822-AE7F-7B95A873EBBD}"/>
              </a:ext>
            </a:extLst>
          </p:cNvPr>
          <p:cNvSpPr txBox="1"/>
          <p:nvPr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xmlns="" id="{EB889181-F145-4E62-A282-E5B77978D1F3}"/>
              </a:ext>
            </a:extLst>
          </p:cNvPr>
          <p:cNvSpPr>
            <a:spLocks/>
          </p:cNvSpPr>
          <p:nvPr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xmlns="" id="{5E9DA42E-B221-4BBE-B651-F7171591BCD7}"/>
              </a:ext>
            </a:extLst>
          </p:cNvPr>
          <p:cNvSpPr>
            <a:spLocks/>
          </p:cNvSpPr>
          <p:nvPr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xmlns="" id="{73D6466C-3EE8-434C-B5AB-98205AEEA67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xmlns="" id="{3CAA64A4-91BA-448F-9474-7895F9C6DBD1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xmlns="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A73F48F6-739E-4659-B107-DABA716A2F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xmlns="" id="{9812EDA6-C656-492A-A9CA-44B03C63913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xmlns="" id="{627AEF91-6492-4B0C-A844-2296473B58DE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xmlns="" id="{828AA7FF-D902-41DB-A12A-45135201E8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xmlns="" id="{F1EDDD62-43C6-4DEE-BBD9-CD0004E7EB0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xmlns="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xmlns="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2">
                        <a:lumMod val="50000"/>
                      </a:schemeClr>
                    </a:gs>
                    <a:gs pos="100000">
                      <a:schemeClr val="accent2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xmlns="" id="{1917B14A-5130-41DB-8F00-6C6611C994DF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xmlns="" id="{34C1356C-E4AA-4B27-A93C-BE84F5D9C601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screen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xmlns="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30" name="Picture 29" descr="User icon Royalty Free Vector Image - VectorStock">
            <a:extLst>
              <a:ext uri="{FF2B5EF4-FFF2-40B4-BE49-F238E27FC236}">
                <a16:creationId xmlns:a16="http://schemas.microsoft.com/office/drawing/2014/main" xmlns="" id="{5F55812D-505A-4B1A-9EB5-16DCD08F2B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screen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xmlns="" id="{0974588E-8956-4BF5-BF58-B7E42070A56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0197774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Light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xmlns="" id="{292D9CA8-FA74-4E19-A847-B04F90FC15A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66A9211E-289E-4822-AE7F-7B95A873EBBD}"/>
              </a:ext>
            </a:extLst>
          </p:cNvPr>
          <p:cNvSpPr txBox="1"/>
          <p:nvPr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xmlns="" id="{EB889181-F145-4E62-A282-E5B77978D1F3}"/>
              </a:ext>
            </a:extLst>
          </p:cNvPr>
          <p:cNvSpPr>
            <a:spLocks/>
          </p:cNvSpPr>
          <p:nvPr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3">
                  <a:lumMod val="50000"/>
                </a:schemeClr>
              </a:gs>
              <a:gs pos="100000">
                <a:schemeClr val="accent3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xmlns="" id="{5E9DA42E-B221-4BBE-B651-F7171591BCD7}"/>
              </a:ext>
            </a:extLst>
          </p:cNvPr>
          <p:cNvSpPr>
            <a:spLocks/>
          </p:cNvSpPr>
          <p:nvPr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3">
                  <a:lumMod val="50000"/>
                </a:schemeClr>
              </a:gs>
              <a:gs pos="100000">
                <a:schemeClr val="accent3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xmlns="" id="{73D6466C-3EE8-434C-B5AB-98205AEEA67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xmlns="" id="{3CAA64A4-91BA-448F-9474-7895F9C6DBD1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xmlns="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A73F48F6-739E-4659-B107-DABA716A2F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xmlns="" id="{9812EDA6-C656-492A-A9CA-44B03C63913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xmlns="" id="{627AEF91-6492-4B0C-A844-2296473B58DE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xmlns="" id="{828AA7FF-D902-41DB-A12A-45135201E8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xmlns="" id="{F1EDDD62-43C6-4DEE-BBD9-CD0004E7EB0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xmlns="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xmlns="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3">
                        <a:lumMod val="50000"/>
                      </a:schemeClr>
                    </a:gs>
                    <a:gs pos="100000">
                      <a:schemeClr val="accent3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xmlns="" id="{1917B14A-5130-41DB-8F00-6C6611C994DF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xmlns="" id="{34C1356C-E4AA-4B27-A93C-BE84F5D9C601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screen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xmlns="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xmlns="" id="{AE6570A8-081D-45CE-A0DD-F78F5EDB0F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screen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xmlns="" id="{0B000B32-CB56-440D-9FAE-7DE703A93A0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6052808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A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xmlns="" id="{292D9CA8-FA74-4E19-A847-B04F90FC15A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66A9211E-289E-4822-AE7F-7B95A873EBBD}"/>
              </a:ext>
            </a:extLst>
          </p:cNvPr>
          <p:cNvSpPr txBox="1"/>
          <p:nvPr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xmlns="" id="{EB889181-F145-4E62-A282-E5B77978D1F3}"/>
              </a:ext>
            </a:extLst>
          </p:cNvPr>
          <p:cNvSpPr>
            <a:spLocks/>
          </p:cNvSpPr>
          <p:nvPr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5">
                  <a:lumMod val="50000"/>
                </a:schemeClr>
              </a:gs>
              <a:gs pos="100000">
                <a:schemeClr val="accent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xmlns="" id="{5E9DA42E-B221-4BBE-B651-F7171591BCD7}"/>
              </a:ext>
            </a:extLst>
          </p:cNvPr>
          <p:cNvSpPr>
            <a:spLocks/>
          </p:cNvSpPr>
          <p:nvPr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5">
                  <a:lumMod val="50000"/>
                </a:schemeClr>
              </a:gs>
              <a:gs pos="100000">
                <a:schemeClr val="accent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xmlns="" id="{73D6466C-3EE8-434C-B5AB-98205AEEA67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xmlns="" id="{3CAA64A4-91BA-448F-9474-7895F9C6DBD1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xmlns="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A73F48F6-739E-4659-B107-DABA716A2F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xmlns="" id="{9812EDA6-C656-492A-A9CA-44B03C63913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xmlns="" id="{627AEF91-6492-4B0C-A844-2296473B58DE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xmlns="" id="{828AA7FF-D902-41DB-A12A-45135201E8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xmlns="" id="{F1EDDD62-43C6-4DEE-BBD9-CD0004E7EB0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xmlns="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xmlns="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5">
                        <a:lumMod val="75000"/>
                      </a:schemeClr>
                    </a:gs>
                    <a:gs pos="100000">
                      <a:schemeClr val="accent5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xmlns="" id="{1917B14A-5130-41DB-8F00-6C6611C994DF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xmlns="" id="{34C1356C-E4AA-4B27-A93C-BE84F5D9C601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screen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xmlns="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xmlns="" id="{00C9ED70-1CC8-4EF2-BE10-AAFE24AAC5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screen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xmlns="" id="{7FD1CDD6-829C-4C5B-BFB7-74153A66FF2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1028315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Maro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xmlns="" id="{292D9CA8-FA74-4E19-A847-B04F90FC15A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66A9211E-289E-4822-AE7F-7B95A873EBBD}"/>
              </a:ext>
            </a:extLst>
          </p:cNvPr>
          <p:cNvSpPr txBox="1"/>
          <p:nvPr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xmlns="" id="{EB889181-F145-4E62-A282-E5B77978D1F3}"/>
              </a:ext>
            </a:extLst>
          </p:cNvPr>
          <p:cNvSpPr>
            <a:spLocks/>
          </p:cNvSpPr>
          <p:nvPr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6">
                  <a:lumMod val="50000"/>
                </a:schemeClr>
              </a:gs>
              <a:gs pos="100000">
                <a:schemeClr val="accent6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xmlns="" id="{5E9DA42E-B221-4BBE-B651-F7171591BCD7}"/>
              </a:ext>
            </a:extLst>
          </p:cNvPr>
          <p:cNvSpPr>
            <a:spLocks/>
          </p:cNvSpPr>
          <p:nvPr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6">
                  <a:lumMod val="50000"/>
                </a:schemeClr>
              </a:gs>
              <a:gs pos="100000">
                <a:schemeClr val="accent6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xmlns="" id="{73D6466C-3EE8-434C-B5AB-98205AEEA67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xmlns="" id="{3CAA64A4-91BA-448F-9474-7895F9C6DBD1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xmlns="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A73F48F6-739E-4659-B107-DABA716A2F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xmlns="" id="{9812EDA6-C656-492A-A9CA-44B03C63913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xmlns="" id="{627AEF91-6492-4B0C-A844-2296473B58DE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xmlns="" id="{828AA7FF-D902-41DB-A12A-45135201E8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xmlns="" id="{F1EDDD62-43C6-4DEE-BBD9-CD0004E7EB0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xmlns="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xmlns="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6">
                        <a:lumMod val="50000"/>
                      </a:schemeClr>
                    </a:gs>
                    <a:gs pos="100000">
                      <a:schemeClr val="accent6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xmlns="" id="{1917B14A-5130-41DB-8F00-6C6611C994DF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xmlns="" id="{34C1356C-E4AA-4B27-A93C-BE84F5D9C601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screen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xmlns="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xmlns="" id="{80BF4AFD-B365-46D4-AAC5-485DFA5A7D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screen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xmlns="" id="{2BC70C35-8BA7-4D49-9AF7-DC36FAB8FDA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23056191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Blue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xmlns="" id="{292D9CA8-FA74-4E19-A847-B04F90FC15A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66A9211E-289E-4822-AE7F-7B95A873EBBD}"/>
              </a:ext>
            </a:extLst>
          </p:cNvPr>
          <p:cNvSpPr txBox="1"/>
          <p:nvPr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xmlns="" id="{EB889181-F145-4E62-A282-E5B77978D1F3}"/>
              </a:ext>
            </a:extLst>
          </p:cNvPr>
          <p:cNvSpPr>
            <a:spLocks/>
          </p:cNvSpPr>
          <p:nvPr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273238"/>
              </a:gs>
              <a:gs pos="100000">
                <a:srgbClr val="607D8B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xmlns="" id="{5E9DA42E-B221-4BBE-B651-F7171591BCD7}"/>
              </a:ext>
            </a:extLst>
          </p:cNvPr>
          <p:cNvSpPr>
            <a:spLocks/>
          </p:cNvSpPr>
          <p:nvPr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273238"/>
              </a:gs>
              <a:gs pos="100000">
                <a:srgbClr val="607D8B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xmlns="" id="{73D6466C-3EE8-434C-B5AB-98205AEEA67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xmlns="" id="{3CAA64A4-91BA-448F-9474-7895F9C6DBD1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xmlns="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A73F48F6-739E-4659-B107-DABA716A2F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xmlns="" id="{9812EDA6-C656-492A-A9CA-44B03C63913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xmlns="" id="{627AEF91-6492-4B0C-A844-2296473B58DE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xmlns="" id="{828AA7FF-D902-41DB-A12A-45135201E8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xmlns="" id="{F1EDDD62-43C6-4DEE-BBD9-CD0004E7EB0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xmlns="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xmlns="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273238"/>
                    </a:gs>
                    <a:gs pos="100000">
                      <a:srgbClr val="607D8B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xmlns="" id="{1917B14A-5130-41DB-8F00-6C6611C994DF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xmlns="" id="{34C1356C-E4AA-4B27-A93C-BE84F5D9C601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screen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xmlns="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xmlns="" id="{AEB45C91-0DA6-4973-9AEA-FF1388508A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screen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xmlns="" id="{F70CF6D9-DDB4-41AA-BB82-F8ED04AD8BC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9735857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Brow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xmlns="" id="{292D9CA8-FA74-4E19-A847-B04F90FC15A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66A9211E-289E-4822-AE7F-7B95A873EBBD}"/>
              </a:ext>
            </a:extLst>
          </p:cNvPr>
          <p:cNvSpPr txBox="1"/>
          <p:nvPr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xmlns="" id="{EB889181-F145-4E62-A282-E5B77978D1F3}"/>
              </a:ext>
            </a:extLst>
          </p:cNvPr>
          <p:cNvSpPr>
            <a:spLocks/>
          </p:cNvSpPr>
          <p:nvPr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3E2622"/>
              </a:gs>
              <a:gs pos="100000">
                <a:srgbClr val="79554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xmlns="" id="{5E9DA42E-B221-4BBE-B651-F7171591BCD7}"/>
              </a:ext>
            </a:extLst>
          </p:cNvPr>
          <p:cNvSpPr>
            <a:spLocks/>
          </p:cNvSpPr>
          <p:nvPr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3E2622"/>
              </a:gs>
              <a:gs pos="100000">
                <a:srgbClr val="79554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xmlns="" id="{73D6466C-3EE8-434C-B5AB-98205AEEA67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xmlns="" id="{3CAA64A4-91BA-448F-9474-7895F9C6DBD1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xmlns="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A73F48F6-739E-4659-B107-DABA716A2F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xmlns="" id="{9812EDA6-C656-492A-A9CA-44B03C63913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xmlns="" id="{627AEF91-6492-4B0C-A844-2296473B58DE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xmlns="" id="{828AA7FF-D902-41DB-A12A-45135201E8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xmlns="" id="{F1EDDD62-43C6-4DEE-BBD9-CD0004E7EB0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xmlns="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xmlns="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3E2622"/>
                    </a:gs>
                    <a:gs pos="100000">
                      <a:srgbClr val="795547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xmlns="" id="{1917B14A-5130-41DB-8F00-6C6611C994DF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xmlns="" id="{34C1356C-E4AA-4B27-A93C-BE84F5D9C601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screen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xmlns="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xmlns="" id="{7E386D9D-B92A-4F40-9089-A1FD00CD38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screen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xmlns="" id="{DA295F85-D43D-42E5-9539-A471116A43B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21232869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Deep Pu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xmlns="" id="{292D9CA8-FA74-4E19-A847-B04F90FC15A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66A9211E-289E-4822-AE7F-7B95A873EBBD}"/>
              </a:ext>
            </a:extLst>
          </p:cNvPr>
          <p:cNvSpPr txBox="1"/>
          <p:nvPr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xmlns="" id="{EB889181-F145-4E62-A282-E5B77978D1F3}"/>
              </a:ext>
            </a:extLst>
          </p:cNvPr>
          <p:cNvSpPr>
            <a:spLocks/>
          </p:cNvSpPr>
          <p:nvPr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301B92"/>
              </a:gs>
              <a:gs pos="100000">
                <a:srgbClr val="673BB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xmlns="" id="{5E9DA42E-B221-4BBE-B651-F7171591BCD7}"/>
              </a:ext>
            </a:extLst>
          </p:cNvPr>
          <p:cNvSpPr>
            <a:spLocks/>
          </p:cNvSpPr>
          <p:nvPr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301B92"/>
              </a:gs>
              <a:gs pos="100000">
                <a:srgbClr val="673BB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xmlns="" id="{73D6466C-3EE8-434C-B5AB-98205AEEA67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xmlns="" id="{3CAA64A4-91BA-448F-9474-7895F9C6DBD1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xmlns="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A73F48F6-739E-4659-B107-DABA716A2F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xmlns="" id="{9812EDA6-C656-492A-A9CA-44B03C63913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xmlns="" id="{627AEF91-6492-4B0C-A844-2296473B58DE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xmlns="" id="{828AA7FF-D902-41DB-A12A-45135201E8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xmlns="" id="{F1EDDD62-43C6-4DEE-BBD9-CD0004E7EB0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xmlns="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xmlns="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301B92"/>
                    </a:gs>
                    <a:gs pos="100000">
                      <a:srgbClr val="673BB7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xmlns="" id="{1917B14A-5130-41DB-8F00-6C6611C994DF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xmlns="" id="{34C1356C-E4AA-4B27-A93C-BE84F5D9C601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screen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xmlns="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xmlns="" id="{BE300026-40E8-4FB1-998A-9CEB5F7A1B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screen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xmlns="" id="{DB3B5E9B-B4F0-4E85-954A-F7CC04BBF24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11317107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xmlns="" id="{292D9CA8-FA74-4E19-A847-B04F90FC15A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66A9211E-289E-4822-AE7F-7B95A873EBBD}"/>
              </a:ext>
            </a:extLst>
          </p:cNvPr>
          <p:cNvSpPr txBox="1"/>
          <p:nvPr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xmlns="" id="{EB889181-F145-4E62-A282-E5B77978D1F3}"/>
              </a:ext>
            </a:extLst>
          </p:cNvPr>
          <p:cNvSpPr>
            <a:spLocks/>
          </p:cNvSpPr>
          <p:nvPr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xmlns="" id="{5E9DA42E-B221-4BBE-B651-F7171591BCD7}"/>
              </a:ext>
            </a:extLst>
          </p:cNvPr>
          <p:cNvSpPr>
            <a:spLocks/>
          </p:cNvSpPr>
          <p:nvPr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xmlns="" id="{73D6466C-3EE8-434C-B5AB-98205AEEA67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xmlns="" id="{3CAA64A4-91BA-448F-9474-7895F9C6DBD1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xmlns="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A73F48F6-739E-4659-B107-DABA716A2F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xmlns="" id="{9812EDA6-C656-492A-A9CA-44B03C63913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xmlns="" id="{627AEF91-6492-4B0C-A844-2296473B58DE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xmlns="" id="{828AA7FF-D902-41DB-A12A-45135201E8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xmlns="" id="{F1EDDD62-43C6-4DEE-BBD9-CD0004E7EB0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xmlns="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xmlns="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0E47A1"/>
                    </a:gs>
                    <a:gs pos="100000">
                      <a:srgbClr val="03A9F5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xmlns="" id="{1917B14A-5130-41DB-8F00-6C6611C994DF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xmlns="" id="{34C1356C-E4AA-4B27-A93C-BE84F5D9C601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screen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xmlns="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xmlns="" id="{C3A13D11-EC6C-4E81-AD83-7AC73D273F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screen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xmlns="" id="{85035EF3-F5FB-41C2-A0BE-B3AEF7556AB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1823640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- Logo on T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xmlns="" id="{2967F7A9-F404-4412-B868-8EB67A41E2A4}"/>
              </a:ext>
            </a:extLst>
          </p:cNvPr>
          <p:cNvGrpSpPr/>
          <p:nvPr/>
        </p:nvGrpSpPr>
        <p:grpSpPr>
          <a:xfrm>
            <a:off x="9576895" y="861192"/>
            <a:ext cx="2554143" cy="587454"/>
            <a:chOff x="131177" y="5775962"/>
            <a:chExt cx="2530239" cy="581956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xmlns="" id="{23F8D339-A0AA-4150-B7E8-C84E7F2AB7D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xmlns="" id="{6112BAB0-1CB8-413D-970D-4F482F1A0EDB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xmlns="" id="{7CD05EDD-7D4D-4F15-B3BB-F4E2E35E1780}"/>
              </a:ext>
            </a:extLst>
          </p:cNvPr>
          <p:cNvSpPr/>
          <p:nvPr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ate Placeholder 1">
            <a:extLst>
              <a:ext uri="{FF2B5EF4-FFF2-40B4-BE49-F238E27FC236}">
                <a16:creationId xmlns:a16="http://schemas.microsoft.com/office/drawing/2014/main" xmlns="" id="{CA463A36-7025-4394-9467-8A3EC3425B00}"/>
              </a:ext>
            </a:extLst>
          </p:cNvPr>
          <p:cNvSpPr txBox="1">
            <a:spLocks/>
          </p:cNvSpPr>
          <p:nvPr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</a:t>
            </a:r>
            <a:r>
              <a:rPr lang="en-US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Maulik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Trivedi</a:t>
            </a:r>
          </a:p>
        </p:txBody>
      </p:sp>
      <p:sp>
        <p:nvSpPr>
          <p:cNvPr id="22" name="Footer Placeholder 2">
            <a:extLst>
              <a:ext uri="{FF2B5EF4-FFF2-40B4-BE49-F238E27FC236}">
                <a16:creationId xmlns:a16="http://schemas.microsoft.com/office/drawing/2014/main" xmlns="" id="{BF2BE79E-EA17-4AB9-8CB5-714A52A6B2F5}"/>
              </a:ext>
            </a:extLst>
          </p:cNvPr>
          <p:cNvSpPr txBox="1">
            <a:spLocks/>
          </p:cNvSpPr>
          <p:nvPr/>
        </p:nvSpPr>
        <p:spPr>
          <a:xfrm>
            <a:off x="4038600" y="6604000"/>
            <a:ext cx="41148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3150710 (CN)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Practical 1 – Networking Devices</a:t>
            </a:r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xmlns="" id="{FE084249-8DB7-4B0A-AA7A-A1A407FC0773}"/>
              </a:ext>
            </a:extLst>
          </p:cNvPr>
          <p:cNvSpPr txBox="1">
            <a:spLocks/>
          </p:cNvSpPr>
          <p:nvPr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pic>
        <p:nvPicPr>
          <p:cNvPr id="18" name="Shape 56">
            <a:extLst>
              <a:ext uri="{FF2B5EF4-FFF2-40B4-BE49-F238E27FC236}">
                <a16:creationId xmlns:a16="http://schemas.microsoft.com/office/drawing/2014/main" xmlns="" id="{ACB01872-4321-4181-A609-1C503C074C10}"/>
              </a:ext>
            </a:extLst>
          </p:cNvPr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D5CD07E8-CBAA-45BA-85CF-1233D4AA8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solidFill>
            <a:srgbClr val="C0C0C0">
              <a:alpha val="50000"/>
            </a:srgbClr>
          </a:solidFill>
          <a:ln>
            <a:noFill/>
          </a:ln>
        </p:spPr>
        <p:txBody>
          <a:bodyPr lIns="216000" tIns="108000" rIns="216000" bIns="108000">
            <a:normAutofit/>
          </a:bodyPr>
          <a:lstStyle>
            <a:lvl1pPr>
              <a:def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C6F4971-704E-42EF-A852-52D75741F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5590565"/>
          </a:xfrm>
        </p:spPr>
        <p:txBody>
          <a:bodyPr>
            <a:noAutofit/>
          </a:bodyPr>
          <a:lstStyle>
            <a:lvl1pPr marL="265113" indent="-265113" algn="just">
              <a:buClr>
                <a:schemeClr val="accent6"/>
              </a:buClr>
              <a:buFont typeface="Wingdings 3" panose="05040102010807070707" pitchFamily="18" charset="2"/>
              <a:buChar char=""/>
              <a:defRPr sz="2400">
                <a:solidFill>
                  <a:schemeClr val="tx1"/>
                </a:solidFill>
              </a:defRPr>
            </a:lvl1pPr>
            <a:lvl2pPr marL="809625" indent="-352425" algn="just">
              <a:buClr>
                <a:schemeClr val="accent6"/>
              </a:buClr>
              <a:buFont typeface="Wingdings 3" panose="05040102010807070707" pitchFamily="18" charset="2"/>
              <a:buChar char=""/>
              <a:defRPr sz="2000">
                <a:solidFill>
                  <a:schemeClr val="tx1"/>
                </a:solidFill>
              </a:defRPr>
            </a:lvl2pPr>
            <a:lvl3pPr marL="1143000" indent="-228600" algn="just">
              <a:buClr>
                <a:schemeClr val="accent6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3pPr>
            <a:lvl4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4pPr>
            <a:lvl5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xmlns="" id="{05596C8C-2163-45E8-B709-8118C381771F}"/>
              </a:ext>
            </a:extLst>
          </p:cNvPr>
          <p:cNvCxnSpPr/>
          <p:nvPr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xmlns="" id="{F86BF578-C91A-4942-95D5-11408C3CCACF}"/>
              </a:ext>
            </a:extLst>
          </p:cNvPr>
          <p:cNvCxnSpPr/>
          <p:nvPr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154610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xmlns="" id="{292D9CA8-FA74-4E19-A847-B04F90FC15A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66A9211E-289E-4822-AE7F-7B95A873EBBD}"/>
              </a:ext>
            </a:extLst>
          </p:cNvPr>
          <p:cNvSpPr txBox="1"/>
          <p:nvPr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xmlns="" id="{EB889181-F145-4E62-A282-E5B77978D1F3}"/>
              </a:ext>
            </a:extLst>
          </p:cNvPr>
          <p:cNvSpPr>
            <a:spLocks/>
          </p:cNvSpPr>
          <p:nvPr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B71B1C"/>
              </a:gs>
              <a:gs pos="100000">
                <a:srgbClr val="ED524F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xmlns="" id="{5E9DA42E-B221-4BBE-B651-F7171591BCD7}"/>
              </a:ext>
            </a:extLst>
          </p:cNvPr>
          <p:cNvSpPr>
            <a:spLocks/>
          </p:cNvSpPr>
          <p:nvPr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B71B1C"/>
              </a:gs>
              <a:gs pos="100000">
                <a:srgbClr val="ED524F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xmlns="" id="{73D6466C-3EE8-434C-B5AB-98205AEEA67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xmlns="" id="{3CAA64A4-91BA-448F-9474-7895F9C6DBD1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xmlns="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A73F48F6-739E-4659-B107-DABA716A2F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xmlns="" id="{9812EDA6-C656-492A-A9CA-44B03C63913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xmlns="" id="{627AEF91-6492-4B0C-A844-2296473B58DE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xmlns="" id="{828AA7FF-D902-41DB-A12A-45135201E8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xmlns="" id="{F1EDDD62-43C6-4DEE-BBD9-CD0004E7EB0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xmlns="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xmlns="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B71B1C"/>
                    </a:gs>
                    <a:gs pos="100000">
                      <a:srgbClr val="ED524F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xmlns="" id="{1917B14A-5130-41DB-8F00-6C6611C994DF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xmlns="" id="{34C1356C-E4AA-4B27-A93C-BE84F5D9C601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screen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xmlns="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xmlns="" id="{77B7B864-C091-4493-B14B-F5B61B586EED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56499" y="5214354"/>
            <a:ext cx="1354234" cy="1354234"/>
          </a:xfrm>
          <a:custGeom>
            <a:avLst/>
            <a:gdLst>
              <a:gd name="connsiteX0" fmla="*/ 2286000 w 4572000"/>
              <a:gd name="connsiteY0" fmla="*/ 0 h 4572000"/>
              <a:gd name="connsiteX1" fmla="*/ 4572000 w 4572000"/>
              <a:gd name="connsiteY1" fmla="*/ 2286000 h 4572000"/>
              <a:gd name="connsiteX2" fmla="*/ 2286000 w 4572000"/>
              <a:gd name="connsiteY2" fmla="*/ 4572000 h 4572000"/>
              <a:gd name="connsiteX3" fmla="*/ 0 w 4572000"/>
              <a:gd name="connsiteY3" fmla="*/ 2286000 h 4572000"/>
              <a:gd name="connsiteX4" fmla="*/ 2286000 w 4572000"/>
              <a:gd name="connsiteY4" fmla="*/ 0 h 45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72000" h="4572000">
                <a:moveTo>
                  <a:pt x="2286000" y="0"/>
                </a:moveTo>
                <a:cubicBezTo>
                  <a:pt x="3548523" y="0"/>
                  <a:pt x="4572000" y="1023477"/>
                  <a:pt x="4572000" y="2286000"/>
                </a:cubicBezTo>
                <a:cubicBezTo>
                  <a:pt x="4572000" y="3548523"/>
                  <a:pt x="3548523" y="4572000"/>
                  <a:pt x="2286000" y="4572000"/>
                </a:cubicBezTo>
                <a:cubicBezTo>
                  <a:pt x="1023477" y="4572000"/>
                  <a:pt x="0" y="3548523"/>
                  <a:pt x="0" y="2286000"/>
                </a:cubicBezTo>
                <a:cubicBezTo>
                  <a:pt x="0" y="1023477"/>
                  <a:pt x="1023477" y="0"/>
                  <a:pt x="2286000" y="0"/>
                </a:cubicBezTo>
                <a:close/>
              </a:path>
            </a:pathLst>
          </a:custGeom>
          <a:noFill/>
          <a:ln w="6350">
            <a:solidFill>
              <a:schemeClr val="bg1">
                <a:lumMod val="65000"/>
              </a:schemeClr>
            </a:solidFill>
          </a:ln>
          <a:effectLst/>
        </p:spPr>
      </p:pic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xmlns="" id="{177B86E9-222D-4757-BE64-59540DB794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screen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xmlns="" id="{8ABCD18B-D4E0-41E4-8162-7E83CB11DAE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69015841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xmlns="" id="{292D9CA8-FA74-4E19-A847-B04F90FC15A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66A9211E-289E-4822-AE7F-7B95A873EBBD}"/>
              </a:ext>
            </a:extLst>
          </p:cNvPr>
          <p:cNvSpPr txBox="1"/>
          <p:nvPr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xmlns="" id="{EB889181-F145-4E62-A282-E5B77978D1F3}"/>
              </a:ext>
            </a:extLst>
          </p:cNvPr>
          <p:cNvSpPr>
            <a:spLocks/>
          </p:cNvSpPr>
          <p:nvPr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890E4F"/>
              </a:gs>
              <a:gs pos="100000">
                <a:srgbClr val="D81A60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xmlns="" id="{5E9DA42E-B221-4BBE-B651-F7171591BCD7}"/>
              </a:ext>
            </a:extLst>
          </p:cNvPr>
          <p:cNvSpPr>
            <a:spLocks/>
          </p:cNvSpPr>
          <p:nvPr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890E4F"/>
              </a:gs>
              <a:gs pos="100000">
                <a:srgbClr val="D81A60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xmlns="" id="{73D6466C-3EE8-434C-B5AB-98205AEEA67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xmlns="" id="{3CAA64A4-91BA-448F-9474-7895F9C6DBD1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xmlns="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A73F48F6-739E-4659-B107-DABA716A2F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xmlns="" id="{9812EDA6-C656-492A-A9CA-44B03C63913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xmlns="" id="{627AEF91-6492-4B0C-A844-2296473B58DE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xmlns="" id="{828AA7FF-D902-41DB-A12A-45135201E8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xmlns="" id="{F1EDDD62-43C6-4DEE-BBD9-CD0004E7EB0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xmlns="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xmlns="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890E4F"/>
                    </a:gs>
                    <a:gs pos="100000">
                      <a:srgbClr val="D81A60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xmlns="" id="{1917B14A-5130-41DB-8F00-6C6611C994DF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xmlns="" id="{34C1356C-E4AA-4B27-A93C-BE84F5D9C601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screen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xmlns="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xmlns="" id="{A2F1AAAC-C051-4A31-837B-4A9977722A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screen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xmlns="" id="{ADF34BDA-AFB4-4120-81EF-C0AB56D388C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84585724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48D524B-3775-8E40-83BE-42D237CCC7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469AE7A3-9159-0C4C-9D60-90C19B2801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57FDC548-CD30-6D4B-B09B-48C5FDD36E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584CCD-0C21-864C-9026-5993C0EB128B}" type="datetimeFigureOut">
              <a:rPr lang="en-US" smtClean="0"/>
              <a:t>9/12/2022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5B10D054-4F39-4A45-A001-51EB6C63BF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0A1BCF83-C468-B444-B66A-90B5162E02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A3A2B-9384-7841-8AB4-BFE3757404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19180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 - Maro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xmlns="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xmlns="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B71B1C"/>
              </a:gs>
              <a:gs pos="100000">
                <a:srgbClr val="ED524F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xmlns="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B71B1C"/>
              </a:gs>
              <a:gs pos="100000">
                <a:srgbClr val="ED524F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xmlns="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xmlns="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xmlns="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xmlns="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xmlns="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xmlns="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xmlns="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xmlns="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6">
                        <a:lumMod val="50000"/>
                      </a:schemeClr>
                    </a:gs>
                    <a:gs pos="100000">
                      <a:schemeClr val="accent6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xmlns="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xmlns="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screen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xmlns="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xmlns="" id="{80BF4AFD-B365-46D4-AAC5-485DFA5A7D4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 cstate="screen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xmlns="" id="{2BC70C35-8BA7-4D49-9AF7-DC36FAB8FDA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 dirty="0"/>
          </a:p>
        </p:txBody>
      </p:sp>
      <p:sp>
        <p:nvSpPr>
          <p:cNvPr id="38" name="Hexagon 37"/>
          <p:cNvSpPr/>
          <p:nvPr userDrawn="1"/>
        </p:nvSpPr>
        <p:spPr>
          <a:xfrm rot="5400000">
            <a:off x="4309292" y="1717040"/>
            <a:ext cx="3461658" cy="2984188"/>
          </a:xfrm>
          <a:prstGeom prst="hexagon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accent6"/>
            </a:solidFill>
            <a:prstDash val="lg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TextBox 38"/>
          <p:cNvSpPr txBox="1"/>
          <p:nvPr userDrawn="1"/>
        </p:nvSpPr>
        <p:spPr>
          <a:xfrm>
            <a:off x="5014038" y="2239638"/>
            <a:ext cx="2052165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b="1" i="1" dirty="0"/>
              <a:t>Thank</a:t>
            </a:r>
          </a:p>
          <a:p>
            <a:pPr algn="ctr"/>
            <a:r>
              <a:rPr lang="en-US" sz="6000" b="1" i="1" dirty="0"/>
              <a:t>You</a:t>
            </a:r>
          </a:p>
        </p:txBody>
      </p:sp>
      <p:sp>
        <p:nvSpPr>
          <p:cNvPr id="41" name="Rectangle 40"/>
          <p:cNvSpPr/>
          <p:nvPr userDrawn="1"/>
        </p:nvSpPr>
        <p:spPr>
          <a:xfrm>
            <a:off x="7678346" y="2221532"/>
            <a:ext cx="4513654" cy="1951692"/>
          </a:xfrm>
          <a:prstGeom prst="rect">
            <a:avLst/>
          </a:prstGeom>
          <a:gradFill>
            <a:gsLst>
              <a:gs pos="10000">
                <a:srgbClr val="B71B1C"/>
              </a:gs>
              <a:gs pos="100000">
                <a:srgbClr val="ED524F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sp>
        <p:nvSpPr>
          <p:cNvPr id="42" name="Rectangle 41"/>
          <p:cNvSpPr/>
          <p:nvPr userDrawn="1"/>
        </p:nvSpPr>
        <p:spPr>
          <a:xfrm>
            <a:off x="0" y="2221532"/>
            <a:ext cx="4402106" cy="1951692"/>
          </a:xfrm>
          <a:prstGeom prst="rect">
            <a:avLst/>
          </a:prstGeom>
          <a:gradFill>
            <a:gsLst>
              <a:gs pos="10000">
                <a:srgbClr val="B71B1C"/>
              </a:gs>
              <a:gs pos="100000">
                <a:srgbClr val="ED524F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702856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000" y="106364"/>
            <a:ext cx="11684000" cy="808037"/>
          </a:xfrm>
        </p:spPr>
        <p:txBody>
          <a:bodyPr/>
          <a:lstStyle>
            <a:lvl1pPr algn="l">
              <a:defRPr>
                <a:latin typeface="+mj-lt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4000" y="990600"/>
            <a:ext cx="11684000" cy="5334000"/>
          </a:xfrm>
        </p:spPr>
        <p:txBody>
          <a:bodyPr>
            <a:normAutofit/>
          </a:bodyPr>
          <a:lstStyle>
            <a:lvl1pPr marL="342900" indent="-342900">
              <a:lnSpc>
                <a:spcPct val="114000"/>
              </a:lnSpc>
              <a:buClrTx/>
              <a:buFont typeface="Wingdings" charset="2"/>
              <a:buChar char="§"/>
              <a:defRPr sz="240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>
              <a:lnSpc>
                <a:spcPct val="114000"/>
              </a:lnSpc>
              <a:buClrTx/>
              <a:buFont typeface="ZapfDingbatsITC" charset="0"/>
              <a:buChar char="✔"/>
              <a:defRPr sz="200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lnSpc>
                <a:spcPct val="114000"/>
              </a:lnSpc>
              <a:buClrTx/>
              <a:buFont typeface="Wingdings" charset="2"/>
              <a:buChar char="§"/>
              <a:defRPr sz="180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lnSpc>
                <a:spcPct val="114000"/>
              </a:lnSpc>
              <a:buClrTx/>
              <a:buFont typeface="Wingdings" charset="2"/>
              <a:buChar char="§"/>
              <a:defRPr sz="160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>
              <a:lnSpc>
                <a:spcPct val="114000"/>
              </a:lnSpc>
              <a:buClrTx/>
              <a:buFont typeface="Wingdings" charset="2"/>
              <a:buChar char="§"/>
              <a:defRPr sz="160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ktangel 11"/>
          <p:cNvSpPr/>
          <p:nvPr userDrawn="1"/>
        </p:nvSpPr>
        <p:spPr>
          <a:xfrm>
            <a:off x="0" y="6477000"/>
            <a:ext cx="12192000" cy="381000"/>
          </a:xfrm>
          <a:prstGeom prst="rect">
            <a:avLst/>
          </a:prstGeom>
          <a:solidFill>
            <a:srgbClr val="34495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indent="-342900">
              <a:defRPr/>
            </a:pPr>
            <a:endParaRPr lang="da-DK" sz="1800" noProof="1">
              <a:solidFill>
                <a:srgbClr val="FFFFFF"/>
              </a:solidFill>
              <a:latin typeface="+mj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254000" y="914400"/>
            <a:ext cx="11684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Table 3"/>
          <p:cNvGraphicFramePr>
            <a:graphicFrameLocks noGrp="1"/>
          </p:cNvGraphicFramePr>
          <p:nvPr userDrawn="1"/>
        </p:nvGraphicFramePr>
        <p:xfrm>
          <a:off x="0" y="6477000"/>
          <a:ext cx="12192000" cy="39195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1976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1816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9195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="1" kern="1200" dirty="0">
                          <a:solidFill>
                            <a:schemeClr val="bg1"/>
                          </a:solidFill>
                          <a:latin typeface="+mn-lt"/>
                          <a:ea typeface="Open Sans SemiBold" panose="020B0706030804020204" pitchFamily="34" charset="0"/>
                          <a:cs typeface="Open Sans SemiBold" panose="020B0706030804020204" pitchFamily="34" charset="0"/>
                        </a:rPr>
                        <a:t>Course Details</a:t>
                      </a:r>
                      <a:endParaRPr lang="da-DK" sz="1400" b="1" kern="1200" noProof="1">
                        <a:solidFill>
                          <a:srgbClr val="FFFFFF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a-DK" sz="1400" b="1" kern="1200" noProof="1">
                        <a:solidFill>
                          <a:schemeClr val="bg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400" b="1" kern="1200" noProof="1">
                          <a:solidFill>
                            <a:schemeClr val="bg1"/>
                          </a:solidFill>
                          <a:latin typeface="+mn-lt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Darshan Institute of Engineering &amp; Technology</a:t>
                      </a:r>
                    </a:p>
                  </a:txBody>
                  <a:tcPr marL="121920" marR="121920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 userDrawn="1"/>
        </p:nvSpPr>
        <p:spPr>
          <a:xfrm>
            <a:off x="6299200" y="6513612"/>
            <a:ext cx="711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879C56B-9442-4A46-A8E3-D0BE8591F40A}" type="slidenum">
              <a:rPr lang="en-US" sz="1400" b="1" smtClean="0">
                <a:solidFill>
                  <a:schemeClr val="bg1"/>
                </a:solidFill>
              </a:rPr>
              <a:t>‹#›</a:t>
            </a:fld>
            <a:endParaRPr lang="en-US" sz="1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335973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800" y="215182"/>
            <a:ext cx="11678400" cy="806400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6800" y="1143000"/>
            <a:ext cx="5737600" cy="5181600"/>
          </a:xfrm>
        </p:spPr>
        <p:txBody>
          <a:bodyPr/>
          <a:lstStyle>
            <a:lvl1pPr marL="342900" indent="-342900">
              <a:buFont typeface="Wingdings" charset="2"/>
              <a:buChar char="§"/>
              <a:defRPr sz="2800"/>
            </a:lvl1pPr>
            <a:lvl2pPr marL="742950" indent="-285750">
              <a:buFont typeface="ZapfDingbatsITC" charset="0"/>
              <a:buChar char="✔"/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143000"/>
            <a:ext cx="5737600" cy="5181600"/>
          </a:xfrm>
        </p:spPr>
        <p:txBody>
          <a:bodyPr/>
          <a:lstStyle>
            <a:lvl1pPr marL="342900" indent="-342900">
              <a:buFont typeface="Wingdings" charset="2"/>
              <a:buChar char="§"/>
              <a:defRPr sz="2800"/>
            </a:lvl1pPr>
            <a:lvl2pPr marL="742950" indent="-285750">
              <a:buFont typeface="ZapfDingbatsITC" charset="0"/>
              <a:buChar char="✔"/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Rektangel 11"/>
          <p:cNvSpPr/>
          <p:nvPr userDrawn="1"/>
        </p:nvSpPr>
        <p:spPr>
          <a:xfrm>
            <a:off x="0" y="6477000"/>
            <a:ext cx="12192000" cy="381000"/>
          </a:xfrm>
          <a:prstGeom prst="rect">
            <a:avLst/>
          </a:prstGeom>
          <a:solidFill>
            <a:srgbClr val="34495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indent="-342900">
              <a:defRPr/>
            </a:pPr>
            <a:endParaRPr lang="da-DK" sz="1800" noProof="1">
              <a:solidFill>
                <a:srgbClr val="FFFFFF"/>
              </a:solidFill>
              <a:latin typeface="+mj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aphicFrame>
        <p:nvGraphicFramePr>
          <p:cNvPr id="9" name="Table 8"/>
          <p:cNvGraphicFramePr>
            <a:graphicFrameLocks noGrp="1"/>
          </p:cNvGraphicFramePr>
          <p:nvPr userDrawn="1"/>
        </p:nvGraphicFramePr>
        <p:xfrm>
          <a:off x="0" y="6477000"/>
          <a:ext cx="12192000" cy="39195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0960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0960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9195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="1" kern="1200" dirty="0">
                          <a:solidFill>
                            <a:schemeClr val="bg1"/>
                          </a:solidFill>
                          <a:latin typeface="+mn-lt"/>
                          <a:ea typeface="Open Sans SemiBold" panose="020B0706030804020204" pitchFamily="34" charset="0"/>
                          <a:cs typeface="Open Sans SemiBold" panose="020B0706030804020204" pitchFamily="34" charset="0"/>
                        </a:rPr>
                        <a:t>Unit: 1 - Introduction to Computer Networks and Internet</a:t>
                      </a:r>
                      <a:endParaRPr lang="da-DK" sz="1400" b="1" kern="1200" noProof="1">
                        <a:solidFill>
                          <a:srgbClr val="FFFFFF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400" b="1" kern="1200" noProof="1">
                          <a:solidFill>
                            <a:schemeClr val="bg1"/>
                          </a:solidFill>
                          <a:latin typeface="+mn-lt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Darshan Institute of Engineering &amp; Technology</a:t>
                      </a:r>
                    </a:p>
                  </a:txBody>
                  <a:tcPr marL="121920" marR="121920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cxnSp>
        <p:nvCxnSpPr>
          <p:cNvPr id="10" name="Straight Connector 9"/>
          <p:cNvCxnSpPr/>
          <p:nvPr userDrawn="1"/>
        </p:nvCxnSpPr>
        <p:spPr>
          <a:xfrm>
            <a:off x="254000" y="914400"/>
            <a:ext cx="11684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97513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- Logo on B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xmlns="" id="{2967F7A9-F404-4412-B868-8EB67A41E2A4}"/>
              </a:ext>
            </a:extLst>
          </p:cNvPr>
          <p:cNvGrpSpPr/>
          <p:nvPr/>
        </p:nvGrpSpPr>
        <p:grpSpPr>
          <a:xfrm>
            <a:off x="9576895" y="5890392"/>
            <a:ext cx="2554143" cy="587454"/>
            <a:chOff x="131177" y="5775962"/>
            <a:chExt cx="2530239" cy="581956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xmlns="" id="{23F8D339-A0AA-4150-B7E8-C84E7F2AB7D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xmlns="" id="{6112BAB0-1CB8-413D-970D-4F482F1A0EDB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xmlns="" id="{7CD05EDD-7D4D-4F15-B3BB-F4E2E35E1780}"/>
              </a:ext>
            </a:extLst>
          </p:cNvPr>
          <p:cNvSpPr/>
          <p:nvPr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ate Placeholder 1">
            <a:extLst>
              <a:ext uri="{FF2B5EF4-FFF2-40B4-BE49-F238E27FC236}">
                <a16:creationId xmlns:a16="http://schemas.microsoft.com/office/drawing/2014/main" xmlns="" id="{CA463A36-7025-4394-9467-8A3EC3425B00}"/>
              </a:ext>
            </a:extLst>
          </p:cNvPr>
          <p:cNvSpPr txBox="1">
            <a:spLocks/>
          </p:cNvSpPr>
          <p:nvPr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Maulik</a:t>
            </a:r>
            <a:r>
              <a:rPr lang="en-US" baseline="0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D. Trivedi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22" name="Footer Placeholder 2">
            <a:extLst>
              <a:ext uri="{FF2B5EF4-FFF2-40B4-BE49-F238E27FC236}">
                <a16:creationId xmlns:a16="http://schemas.microsoft.com/office/drawing/2014/main" xmlns="" id="{BF2BE79E-EA17-4AB9-8CB5-714A52A6B2F5}"/>
              </a:ext>
            </a:extLst>
          </p:cNvPr>
          <p:cNvSpPr txBox="1">
            <a:spLocks/>
          </p:cNvSpPr>
          <p:nvPr/>
        </p:nvSpPr>
        <p:spPr>
          <a:xfrm>
            <a:off x="4038600" y="6604000"/>
            <a:ext cx="52578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#3150710(CN)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1 – Introduction to Computer Networks &amp; Internet</a:t>
            </a:r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xmlns="" id="{FE084249-8DB7-4B0A-AA7A-A1A407FC0773}"/>
              </a:ext>
            </a:extLst>
          </p:cNvPr>
          <p:cNvSpPr txBox="1">
            <a:spLocks/>
          </p:cNvSpPr>
          <p:nvPr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pic>
        <p:nvPicPr>
          <p:cNvPr id="18" name="Shape 56">
            <a:extLst>
              <a:ext uri="{FF2B5EF4-FFF2-40B4-BE49-F238E27FC236}">
                <a16:creationId xmlns:a16="http://schemas.microsoft.com/office/drawing/2014/main" xmlns="" id="{ACB01872-4321-4181-A609-1C503C074C10}"/>
              </a:ext>
            </a:extLst>
          </p:cNvPr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D5CD07E8-CBAA-45BA-85CF-1233D4AA8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solidFill>
            <a:srgbClr val="C0C0C0">
              <a:alpha val="50000"/>
            </a:srgbClr>
          </a:solidFill>
          <a:ln>
            <a:noFill/>
          </a:ln>
        </p:spPr>
        <p:txBody>
          <a:bodyPr lIns="216000" tIns="108000" rIns="216000" bIns="108000">
            <a:normAutofit/>
          </a:bodyPr>
          <a:lstStyle>
            <a:lvl1pPr>
              <a:def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C6F4971-704E-42EF-A852-52D75741F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5590565"/>
          </a:xfrm>
        </p:spPr>
        <p:txBody>
          <a:bodyPr>
            <a:noAutofit/>
          </a:bodyPr>
          <a:lstStyle>
            <a:lvl1pPr marL="265113" indent="-265113" algn="just">
              <a:buClr>
                <a:schemeClr val="accent6"/>
              </a:buClr>
              <a:buFont typeface="Wingdings 3" panose="05040102010807070707" pitchFamily="18" charset="2"/>
              <a:buChar char=""/>
              <a:defRPr sz="2400">
                <a:solidFill>
                  <a:schemeClr val="tx1"/>
                </a:solidFill>
              </a:defRPr>
            </a:lvl1pPr>
            <a:lvl2pPr marL="809625" indent="-352425" algn="just">
              <a:buClr>
                <a:schemeClr val="accent6"/>
              </a:buClr>
              <a:buFont typeface="Wingdings 3" panose="05040102010807070707" pitchFamily="18" charset="2"/>
              <a:buChar char=""/>
              <a:defRPr sz="2000">
                <a:solidFill>
                  <a:schemeClr val="tx1"/>
                </a:solidFill>
              </a:defRPr>
            </a:lvl2pPr>
            <a:lvl3pPr marL="1143000" indent="-228600" algn="just">
              <a:buClr>
                <a:schemeClr val="accent6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3pPr>
            <a:lvl4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4pPr>
            <a:lvl5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xmlns="" id="{05596C8C-2163-45E8-B709-8118C381771F}"/>
              </a:ext>
            </a:extLst>
          </p:cNvPr>
          <p:cNvCxnSpPr/>
          <p:nvPr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xmlns="" id="{F86BF578-C91A-4942-95D5-11408C3CCACF}"/>
              </a:ext>
            </a:extLst>
          </p:cNvPr>
          <p:cNvCxnSpPr/>
          <p:nvPr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87492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- Logo on B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xmlns="" id="{2967F7A9-F404-4412-B868-8EB67A41E2A4}"/>
              </a:ext>
            </a:extLst>
          </p:cNvPr>
          <p:cNvGrpSpPr/>
          <p:nvPr/>
        </p:nvGrpSpPr>
        <p:grpSpPr>
          <a:xfrm>
            <a:off x="128095" y="5890392"/>
            <a:ext cx="2554143" cy="587454"/>
            <a:chOff x="131177" y="5775962"/>
            <a:chExt cx="2530239" cy="581956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xmlns="" id="{23F8D339-A0AA-4150-B7E8-C84E7F2AB7D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xmlns="" id="{6112BAB0-1CB8-413D-970D-4F482F1A0EDB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xmlns="" id="{7CD05EDD-7D4D-4F15-B3BB-F4E2E35E1780}"/>
              </a:ext>
            </a:extLst>
          </p:cNvPr>
          <p:cNvSpPr/>
          <p:nvPr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ate Placeholder 1">
            <a:extLst>
              <a:ext uri="{FF2B5EF4-FFF2-40B4-BE49-F238E27FC236}">
                <a16:creationId xmlns:a16="http://schemas.microsoft.com/office/drawing/2014/main" xmlns="" id="{CA463A36-7025-4394-9467-8A3EC3425B00}"/>
              </a:ext>
            </a:extLst>
          </p:cNvPr>
          <p:cNvSpPr txBox="1">
            <a:spLocks/>
          </p:cNvSpPr>
          <p:nvPr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Jay R </a:t>
            </a:r>
            <a:r>
              <a:rPr lang="en-US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Dhamsaniya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22" name="Footer Placeholder 2">
            <a:extLst>
              <a:ext uri="{FF2B5EF4-FFF2-40B4-BE49-F238E27FC236}">
                <a16:creationId xmlns:a16="http://schemas.microsoft.com/office/drawing/2014/main" xmlns="" id="{BF2BE79E-EA17-4AB9-8CB5-714A52A6B2F5}"/>
              </a:ext>
            </a:extLst>
          </p:cNvPr>
          <p:cNvSpPr txBox="1">
            <a:spLocks/>
          </p:cNvSpPr>
          <p:nvPr/>
        </p:nvSpPr>
        <p:spPr>
          <a:xfrm>
            <a:off x="4038600" y="6604000"/>
            <a:ext cx="41148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#3130006 (PS)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1 – Basic Probability</a:t>
            </a:r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xmlns="" id="{FE084249-8DB7-4B0A-AA7A-A1A407FC0773}"/>
              </a:ext>
            </a:extLst>
          </p:cNvPr>
          <p:cNvSpPr txBox="1">
            <a:spLocks/>
          </p:cNvSpPr>
          <p:nvPr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pic>
        <p:nvPicPr>
          <p:cNvPr id="18" name="Shape 56">
            <a:extLst>
              <a:ext uri="{FF2B5EF4-FFF2-40B4-BE49-F238E27FC236}">
                <a16:creationId xmlns:a16="http://schemas.microsoft.com/office/drawing/2014/main" xmlns="" id="{ACB01872-4321-4181-A609-1C503C074C10}"/>
              </a:ext>
            </a:extLst>
          </p:cNvPr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D5CD07E8-CBAA-45BA-85CF-1233D4AA8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solidFill>
            <a:srgbClr val="C0C0C0">
              <a:alpha val="50000"/>
            </a:srgbClr>
          </a:solidFill>
          <a:ln>
            <a:noFill/>
          </a:ln>
        </p:spPr>
        <p:txBody>
          <a:bodyPr lIns="216000" tIns="108000" rIns="216000" bIns="108000">
            <a:normAutofit/>
          </a:bodyPr>
          <a:lstStyle>
            <a:lvl1pPr>
              <a:def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C6F4971-704E-42EF-A852-52D75741F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5590565"/>
          </a:xfrm>
        </p:spPr>
        <p:txBody>
          <a:bodyPr>
            <a:noAutofit/>
          </a:bodyPr>
          <a:lstStyle>
            <a:lvl1pPr marL="265113" indent="-265113" algn="just">
              <a:buClr>
                <a:schemeClr val="accent6"/>
              </a:buClr>
              <a:buFont typeface="Wingdings 3" panose="05040102010807070707" pitchFamily="18" charset="2"/>
              <a:buChar char=""/>
              <a:defRPr sz="2400">
                <a:solidFill>
                  <a:schemeClr val="tx1"/>
                </a:solidFill>
              </a:defRPr>
            </a:lvl1pPr>
            <a:lvl2pPr marL="809625" indent="-352425" algn="just">
              <a:buClr>
                <a:schemeClr val="accent6"/>
              </a:buClr>
              <a:buFont typeface="Wingdings 3" panose="05040102010807070707" pitchFamily="18" charset="2"/>
              <a:buChar char=""/>
              <a:defRPr sz="2000">
                <a:solidFill>
                  <a:schemeClr val="tx1"/>
                </a:solidFill>
              </a:defRPr>
            </a:lvl2pPr>
            <a:lvl3pPr marL="1143000" indent="-228600" algn="just">
              <a:buClr>
                <a:schemeClr val="accent6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3pPr>
            <a:lvl4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4pPr>
            <a:lvl5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xmlns="" id="{05596C8C-2163-45E8-B709-8118C381771F}"/>
              </a:ext>
            </a:extLst>
          </p:cNvPr>
          <p:cNvCxnSpPr/>
          <p:nvPr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xmlns="" id="{F86BF578-C91A-4942-95D5-11408C3CCACF}"/>
              </a:ext>
            </a:extLst>
          </p:cNvPr>
          <p:cNvCxnSpPr/>
          <p:nvPr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26072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07171932-FFF4-4D27-9425-8CB5D27A92F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9807099" y="606901"/>
            <a:ext cx="2991808" cy="177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1639DF2A-5426-428D-B32D-78E9191D8A0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401568"/>
            <a:ext cx="543946" cy="7721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6B8C6168-C8A4-4660-9D38-045657B80D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  <a:noFill/>
        </p:spPr>
        <p:txBody>
          <a:bodyPr anchor="b">
            <a:normAutofit/>
          </a:bodyPr>
          <a:lstStyle>
            <a:lvl1pPr>
              <a:defRPr lang="en-US" sz="6000" b="1" kern="1200" dirty="0">
                <a:gradFill flip="none" rotWithShape="1">
                  <a:gsLst>
                    <a:gs pos="10000">
                      <a:srgbClr val="B71B1C"/>
                    </a:gs>
                    <a:gs pos="100000">
                      <a:srgbClr val="ED524F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dirty="0"/>
              <a:t>Write here Section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566C89DA-344D-4448-822C-2826084EF12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Write here Section Subtitle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xmlns="" id="{2802A992-B18A-47D4-8497-02E7586DF58D}"/>
              </a:ext>
            </a:extLst>
          </p:cNvPr>
          <p:cNvGrpSpPr/>
          <p:nvPr/>
        </p:nvGrpSpPr>
        <p:grpSpPr>
          <a:xfrm>
            <a:off x="9437223" y="6087939"/>
            <a:ext cx="2554143" cy="587454"/>
            <a:chOff x="131177" y="5775962"/>
            <a:chExt cx="2530239" cy="58195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xmlns="" id="{8DD61FEC-075B-4EDD-97CA-36E6F72630F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xmlns="" id="{CB550E12-AA95-4B1B-A8D2-ED01E515FC43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Freeform 17">
            <a:extLst>
              <a:ext uri="{FF2B5EF4-FFF2-40B4-BE49-F238E27FC236}">
                <a16:creationId xmlns:a16="http://schemas.microsoft.com/office/drawing/2014/main" xmlns="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B71B1C"/>
              </a:gs>
              <a:gs pos="100000">
                <a:srgbClr val="ED524F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7715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ck - Logo on T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xmlns="" id="{5D17CCA1-DDAA-4D6C-AAE4-2ECFF46CFEAB}"/>
              </a:ext>
            </a:extLst>
          </p:cNvPr>
          <p:cNvSpPr/>
          <p:nvPr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ate Placeholder 1">
            <a:extLst>
              <a:ext uri="{FF2B5EF4-FFF2-40B4-BE49-F238E27FC236}">
                <a16:creationId xmlns:a16="http://schemas.microsoft.com/office/drawing/2014/main" xmlns="" id="{F2FD45BD-9964-4102-8DE9-72CDDDD20A49}"/>
              </a:ext>
            </a:extLst>
          </p:cNvPr>
          <p:cNvSpPr txBox="1">
            <a:spLocks/>
          </p:cNvSpPr>
          <p:nvPr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Jay R </a:t>
            </a:r>
            <a:r>
              <a:rPr lang="en-US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Dhamsaniya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17" name="Footer Placeholder 2">
            <a:extLst>
              <a:ext uri="{FF2B5EF4-FFF2-40B4-BE49-F238E27FC236}">
                <a16:creationId xmlns:a16="http://schemas.microsoft.com/office/drawing/2014/main" xmlns="" id="{59055D82-7978-44A5-82D1-0A4E00B382BF}"/>
              </a:ext>
            </a:extLst>
          </p:cNvPr>
          <p:cNvSpPr txBox="1">
            <a:spLocks/>
          </p:cNvSpPr>
          <p:nvPr/>
        </p:nvSpPr>
        <p:spPr>
          <a:xfrm>
            <a:off x="4038600" y="6604000"/>
            <a:ext cx="41148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#3130006 (PS)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1 – Basic Probability</a:t>
            </a:r>
          </a:p>
        </p:txBody>
      </p:sp>
      <p:sp>
        <p:nvSpPr>
          <p:cNvPr id="18" name="Slide Number Placeholder 3">
            <a:extLst>
              <a:ext uri="{FF2B5EF4-FFF2-40B4-BE49-F238E27FC236}">
                <a16:creationId xmlns:a16="http://schemas.microsoft.com/office/drawing/2014/main" xmlns="" id="{32768103-D8F5-4649-8107-E4B3B8C554BB}"/>
              </a:ext>
            </a:extLst>
          </p:cNvPr>
          <p:cNvSpPr txBox="1">
            <a:spLocks/>
          </p:cNvSpPr>
          <p:nvPr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xmlns="" id="{86C86632-7EFD-4A64-85B1-0CE7D13E0C97}"/>
              </a:ext>
            </a:extLst>
          </p:cNvPr>
          <p:cNvCxnSpPr/>
          <p:nvPr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xmlns="" id="{FE191CF5-3D57-422B-B2EB-FF235E30DB22}"/>
              </a:ext>
            </a:extLst>
          </p:cNvPr>
          <p:cNvGrpSpPr/>
          <p:nvPr/>
        </p:nvGrpSpPr>
        <p:grpSpPr>
          <a:xfrm>
            <a:off x="9576895" y="99192"/>
            <a:ext cx="2554143" cy="587454"/>
            <a:chOff x="131177" y="5775962"/>
            <a:chExt cx="2530239" cy="58195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xmlns="" id="{C9B183D5-5DE8-48E7-85E7-60CE9D0FD2D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xmlns="" id="{62445F4B-50F2-4CA0-A5C5-6D690A29F3F2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728115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ck - Logo on B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xmlns="" id="{5D17CCA1-DDAA-4D6C-AAE4-2ECFF46CFEAB}"/>
              </a:ext>
            </a:extLst>
          </p:cNvPr>
          <p:cNvSpPr/>
          <p:nvPr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ate Placeholder 1">
            <a:extLst>
              <a:ext uri="{FF2B5EF4-FFF2-40B4-BE49-F238E27FC236}">
                <a16:creationId xmlns:a16="http://schemas.microsoft.com/office/drawing/2014/main" xmlns="" id="{F2FD45BD-9964-4102-8DE9-72CDDDD20A49}"/>
              </a:ext>
            </a:extLst>
          </p:cNvPr>
          <p:cNvSpPr txBox="1">
            <a:spLocks/>
          </p:cNvSpPr>
          <p:nvPr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Jay R </a:t>
            </a:r>
            <a:r>
              <a:rPr lang="en-US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Dhamsaniya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17" name="Footer Placeholder 2">
            <a:extLst>
              <a:ext uri="{FF2B5EF4-FFF2-40B4-BE49-F238E27FC236}">
                <a16:creationId xmlns:a16="http://schemas.microsoft.com/office/drawing/2014/main" xmlns="" id="{59055D82-7978-44A5-82D1-0A4E00B382BF}"/>
              </a:ext>
            </a:extLst>
          </p:cNvPr>
          <p:cNvSpPr txBox="1">
            <a:spLocks/>
          </p:cNvSpPr>
          <p:nvPr/>
        </p:nvSpPr>
        <p:spPr>
          <a:xfrm>
            <a:off x="4038600" y="6604000"/>
            <a:ext cx="41148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#3130006 (PS)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1 – Basic Probability</a:t>
            </a:r>
          </a:p>
        </p:txBody>
      </p:sp>
      <p:sp>
        <p:nvSpPr>
          <p:cNvPr id="18" name="Slide Number Placeholder 3">
            <a:extLst>
              <a:ext uri="{FF2B5EF4-FFF2-40B4-BE49-F238E27FC236}">
                <a16:creationId xmlns:a16="http://schemas.microsoft.com/office/drawing/2014/main" xmlns="" id="{32768103-D8F5-4649-8107-E4B3B8C554BB}"/>
              </a:ext>
            </a:extLst>
          </p:cNvPr>
          <p:cNvSpPr txBox="1">
            <a:spLocks/>
          </p:cNvSpPr>
          <p:nvPr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xmlns="" id="{86C86632-7EFD-4A64-85B1-0CE7D13E0C97}"/>
              </a:ext>
            </a:extLst>
          </p:cNvPr>
          <p:cNvCxnSpPr/>
          <p:nvPr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xmlns="" id="{913602D2-CAF0-4790-95E8-87990761ED0C}"/>
              </a:ext>
            </a:extLst>
          </p:cNvPr>
          <p:cNvGrpSpPr/>
          <p:nvPr/>
        </p:nvGrpSpPr>
        <p:grpSpPr>
          <a:xfrm>
            <a:off x="9576895" y="5890392"/>
            <a:ext cx="2554143" cy="587454"/>
            <a:chOff x="131177" y="5775962"/>
            <a:chExt cx="2530239" cy="58195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xmlns="" id="{A378A2C8-EF9C-479C-ACF0-D9819B46DF5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xmlns="" id="{61DE4F58-7D48-453D-89E1-B25767150977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568828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ck - Logo on B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xmlns="" id="{5D17CCA1-DDAA-4D6C-AAE4-2ECFF46CFEAB}"/>
              </a:ext>
            </a:extLst>
          </p:cNvPr>
          <p:cNvSpPr/>
          <p:nvPr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ate Placeholder 1">
            <a:extLst>
              <a:ext uri="{FF2B5EF4-FFF2-40B4-BE49-F238E27FC236}">
                <a16:creationId xmlns:a16="http://schemas.microsoft.com/office/drawing/2014/main" xmlns="" id="{F2FD45BD-9964-4102-8DE9-72CDDDD20A49}"/>
              </a:ext>
            </a:extLst>
          </p:cNvPr>
          <p:cNvSpPr txBox="1">
            <a:spLocks/>
          </p:cNvSpPr>
          <p:nvPr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Jay R </a:t>
            </a:r>
            <a:r>
              <a:rPr lang="en-US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Dhamsaniya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17" name="Footer Placeholder 2">
            <a:extLst>
              <a:ext uri="{FF2B5EF4-FFF2-40B4-BE49-F238E27FC236}">
                <a16:creationId xmlns:a16="http://schemas.microsoft.com/office/drawing/2014/main" xmlns="" id="{59055D82-7978-44A5-82D1-0A4E00B382BF}"/>
              </a:ext>
            </a:extLst>
          </p:cNvPr>
          <p:cNvSpPr txBox="1">
            <a:spLocks/>
          </p:cNvSpPr>
          <p:nvPr/>
        </p:nvSpPr>
        <p:spPr>
          <a:xfrm>
            <a:off x="4038600" y="6604000"/>
            <a:ext cx="41148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#3130006 (PS)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1 – Basic Probability</a:t>
            </a:r>
          </a:p>
        </p:txBody>
      </p:sp>
      <p:sp>
        <p:nvSpPr>
          <p:cNvPr id="18" name="Slide Number Placeholder 3">
            <a:extLst>
              <a:ext uri="{FF2B5EF4-FFF2-40B4-BE49-F238E27FC236}">
                <a16:creationId xmlns:a16="http://schemas.microsoft.com/office/drawing/2014/main" xmlns="" id="{32768103-D8F5-4649-8107-E4B3B8C554BB}"/>
              </a:ext>
            </a:extLst>
          </p:cNvPr>
          <p:cNvSpPr txBox="1">
            <a:spLocks/>
          </p:cNvSpPr>
          <p:nvPr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xmlns="" id="{86C86632-7EFD-4A64-85B1-0CE7D13E0C97}"/>
              </a:ext>
            </a:extLst>
          </p:cNvPr>
          <p:cNvCxnSpPr/>
          <p:nvPr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xmlns="" id="{15C60ED7-12D4-496E-AF73-0995BE8C12FD}"/>
              </a:ext>
            </a:extLst>
          </p:cNvPr>
          <p:cNvGrpSpPr/>
          <p:nvPr/>
        </p:nvGrpSpPr>
        <p:grpSpPr>
          <a:xfrm>
            <a:off x="128095" y="5890392"/>
            <a:ext cx="2554143" cy="587454"/>
            <a:chOff x="131177" y="5775962"/>
            <a:chExt cx="2530239" cy="58195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xmlns="" id="{30CB04CE-0025-4B1F-B962-A759D179D84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xmlns="" id="{43F480CB-A4AF-424E-90DB-5B677403441A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204542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lete Blan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202436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5BF5063B-909B-4A7F-B502-780228043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6027DDF1-16E2-4622-B8FD-0148CD5CE0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827EA166-F18A-4D32-AA1F-AE475D4910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584CCD-0C21-864C-9026-5993C0EB128B}" type="datetimeFigureOut">
              <a:rPr lang="en-US" smtClean="0"/>
              <a:t>9/12/2022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205C5379-5B41-4775-9279-F9F7608E66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1A4B342-6FD5-4BB7-B9AE-3C5081C089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EA3A2B-9384-7841-8AB4-BFE3757404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8610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tiff"/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jpeg"/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3.xml"/><Relationship Id="rId4" Type="http://schemas.microsoft.com/office/2007/relationships/hdphoto" Target="../media/hdphoto11.wdp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3.xml"/><Relationship Id="rId4" Type="http://schemas.microsoft.com/office/2007/relationships/hdphoto" Target="../media/hdphoto12.wdp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jpg"/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tiff"/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tiff"/><Relationship Id="rId1" Type="http://schemas.openxmlformats.org/officeDocument/2006/relationships/slideLayout" Target="../slideLayouts/slideLayout3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tiff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3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tiff"/><Relationship Id="rId1" Type="http://schemas.openxmlformats.org/officeDocument/2006/relationships/slideLayout" Target="../slideLayouts/slideLayout3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gif"/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3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44.jpeg"/><Relationship Id="rId1" Type="http://schemas.openxmlformats.org/officeDocument/2006/relationships/slideLayout" Target="../slideLayouts/slideLayout2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50.png"/><Relationship Id="rId18" Type="http://schemas.openxmlformats.org/officeDocument/2006/relationships/image" Target="../media/image55.png"/><Relationship Id="rId26" Type="http://schemas.openxmlformats.org/officeDocument/2006/relationships/image" Target="../media/image63.png"/><Relationship Id="rId3" Type="http://schemas.openxmlformats.org/officeDocument/2006/relationships/image" Target="../media/image40.png"/><Relationship Id="rId21" Type="http://schemas.openxmlformats.org/officeDocument/2006/relationships/image" Target="../media/image58.png"/><Relationship Id="rId7" Type="http://schemas.openxmlformats.org/officeDocument/2006/relationships/image" Target="../media/image44.png"/><Relationship Id="rId12" Type="http://schemas.openxmlformats.org/officeDocument/2006/relationships/image" Target="../media/image49.png"/><Relationship Id="rId17" Type="http://schemas.openxmlformats.org/officeDocument/2006/relationships/image" Target="../media/image54.png"/><Relationship Id="rId25" Type="http://schemas.openxmlformats.org/officeDocument/2006/relationships/image" Target="../media/image62.png"/><Relationship Id="rId2" Type="http://schemas.openxmlformats.org/officeDocument/2006/relationships/image" Target="../media/image39.png"/><Relationship Id="rId16" Type="http://schemas.openxmlformats.org/officeDocument/2006/relationships/image" Target="../media/image53.png"/><Relationship Id="rId20" Type="http://schemas.openxmlformats.org/officeDocument/2006/relationships/image" Target="../media/image57.png"/><Relationship Id="rId29" Type="http://schemas.openxmlformats.org/officeDocument/2006/relationships/image" Target="../media/image6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3.png"/><Relationship Id="rId11" Type="http://schemas.openxmlformats.org/officeDocument/2006/relationships/image" Target="../media/image48.png"/><Relationship Id="rId24" Type="http://schemas.openxmlformats.org/officeDocument/2006/relationships/image" Target="../media/image61.png"/><Relationship Id="rId5" Type="http://schemas.openxmlformats.org/officeDocument/2006/relationships/image" Target="../media/image42.png"/><Relationship Id="rId15" Type="http://schemas.openxmlformats.org/officeDocument/2006/relationships/image" Target="../media/image52.png"/><Relationship Id="rId23" Type="http://schemas.openxmlformats.org/officeDocument/2006/relationships/image" Target="../media/image60.png"/><Relationship Id="rId28" Type="http://schemas.openxmlformats.org/officeDocument/2006/relationships/image" Target="../media/image65.png"/><Relationship Id="rId10" Type="http://schemas.openxmlformats.org/officeDocument/2006/relationships/image" Target="../media/image47.png"/><Relationship Id="rId19" Type="http://schemas.openxmlformats.org/officeDocument/2006/relationships/image" Target="../media/image56.png"/><Relationship Id="rId31" Type="http://schemas.openxmlformats.org/officeDocument/2006/relationships/image" Target="../media/image68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Relationship Id="rId14" Type="http://schemas.openxmlformats.org/officeDocument/2006/relationships/image" Target="../media/image51.png"/><Relationship Id="rId22" Type="http://schemas.openxmlformats.org/officeDocument/2006/relationships/image" Target="../media/image59.png"/><Relationship Id="rId27" Type="http://schemas.openxmlformats.org/officeDocument/2006/relationships/image" Target="../media/image64.png"/><Relationship Id="rId30" Type="http://schemas.openxmlformats.org/officeDocument/2006/relationships/image" Target="../media/image6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microsoft.com/office/2007/relationships/hdphoto" Target="../media/hdphoto9.wdp"/><Relationship Id="rId5" Type="http://schemas.openxmlformats.org/officeDocument/2006/relationships/image" Target="../media/image70.png"/><Relationship Id="rId4" Type="http://schemas.microsoft.com/office/2007/relationships/hdphoto" Target="../media/hdphoto8.wdp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13" Type="http://schemas.openxmlformats.org/officeDocument/2006/relationships/image" Target="../media/image82.png"/><Relationship Id="rId18" Type="http://schemas.openxmlformats.org/officeDocument/2006/relationships/image" Target="../media/image87.png"/><Relationship Id="rId3" Type="http://schemas.openxmlformats.org/officeDocument/2006/relationships/image" Target="../media/image72.png"/><Relationship Id="rId21" Type="http://schemas.openxmlformats.org/officeDocument/2006/relationships/image" Target="../media/image90.png"/><Relationship Id="rId7" Type="http://schemas.openxmlformats.org/officeDocument/2006/relationships/image" Target="../media/image76.png"/><Relationship Id="rId12" Type="http://schemas.openxmlformats.org/officeDocument/2006/relationships/image" Target="../media/image81.png"/><Relationship Id="rId17" Type="http://schemas.openxmlformats.org/officeDocument/2006/relationships/image" Target="../media/image86.png"/><Relationship Id="rId2" Type="http://schemas.openxmlformats.org/officeDocument/2006/relationships/image" Target="../media/image71.png"/><Relationship Id="rId16" Type="http://schemas.openxmlformats.org/officeDocument/2006/relationships/image" Target="../media/image85.png"/><Relationship Id="rId20" Type="http://schemas.openxmlformats.org/officeDocument/2006/relationships/image" Target="../media/image8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5.png"/><Relationship Id="rId11" Type="http://schemas.openxmlformats.org/officeDocument/2006/relationships/image" Target="../media/image80.png"/><Relationship Id="rId5" Type="http://schemas.openxmlformats.org/officeDocument/2006/relationships/image" Target="../media/image74.png"/><Relationship Id="rId15" Type="http://schemas.openxmlformats.org/officeDocument/2006/relationships/image" Target="../media/image84.png"/><Relationship Id="rId10" Type="http://schemas.openxmlformats.org/officeDocument/2006/relationships/image" Target="../media/image79.png"/><Relationship Id="rId19" Type="http://schemas.openxmlformats.org/officeDocument/2006/relationships/image" Target="../media/image88.png"/><Relationship Id="rId4" Type="http://schemas.openxmlformats.org/officeDocument/2006/relationships/image" Target="../media/image73.png"/><Relationship Id="rId9" Type="http://schemas.openxmlformats.org/officeDocument/2006/relationships/image" Target="../media/image78.png"/><Relationship Id="rId14" Type="http://schemas.openxmlformats.org/officeDocument/2006/relationships/image" Target="../media/image83.png"/><Relationship Id="rId22" Type="http://schemas.openxmlformats.org/officeDocument/2006/relationships/image" Target="../media/image9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gif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tiff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tiff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e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2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1.tiff"/><Relationship Id="rId4" Type="http://schemas.openxmlformats.org/officeDocument/2006/relationships/image" Target="../media/image20.tiff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gif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tiff"/><Relationship Id="rId5" Type="http://schemas.openxmlformats.org/officeDocument/2006/relationships/image" Target="../media/image24.png"/><Relationship Id="rId4" Type="http://schemas.openxmlformats.org/officeDocument/2006/relationships/image" Target="../media/image23.tiff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jpe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jpe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jp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9.tiff"/><Relationship Id="rId4" Type="http://schemas.openxmlformats.org/officeDocument/2006/relationships/image" Target="../media/image28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gif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gif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gif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tiff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tiff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../../U1_swf-20210713T060857Z-001/U1_swf/Basic%20of%20Protocol%20Layers/File_01_03_1.swf" TargetMode="External"/><Relationship Id="rId2" Type="http://schemas.openxmlformats.org/officeDocument/2006/relationships/image" Target="../media/image125.gi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6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62747E4E-823D-614A-B4B7-AC128FF382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9242" y="1103123"/>
            <a:ext cx="8297907" cy="2578780"/>
          </a:xfrm>
        </p:spPr>
        <p:txBody>
          <a:bodyPr/>
          <a:lstStyle/>
          <a:p>
            <a:r>
              <a:rPr lang="en-US" sz="4400" b="0"/>
              <a:t>Unit-1:</a:t>
            </a:r>
            <a:r>
              <a:rPr lang="en-US"/>
              <a:t/>
            </a:r>
            <a:br>
              <a:rPr lang="en-US"/>
            </a:br>
            <a:r>
              <a:rPr lang="en-US"/>
              <a:t>Introduction to Computer Networks &amp; Internet</a:t>
            </a:r>
            <a:br>
              <a:rPr lang="en-US"/>
            </a:b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4EBD4442-5C83-5F4A-8AEA-1614164C877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/>
              <a:t>maulik.trivedi@darshan.ac.in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1507D4B6-0B64-6A44-BA9C-B9BF69DC2E1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+91-9998265805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3E4F568A-30BE-2049-9622-DC2108A446C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Computer Engineering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171A5B73-F4FC-AC48-953E-993670B735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Prof. Maulik D Trivedi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773BE456-33E7-B748-B5B3-F501CA8044F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US" b="1"/>
              <a:t>Computer Networks </a:t>
            </a:r>
            <a:r>
              <a:rPr lang="en-US"/>
              <a:t>(CN)</a:t>
            </a:r>
          </a:p>
          <a:p>
            <a:pPr>
              <a:spcAft>
                <a:spcPts val="600"/>
              </a:spcAft>
            </a:pPr>
            <a:r>
              <a:rPr lang="en-US"/>
              <a:t>GTU #3150710</a:t>
            </a:r>
            <a:endParaRPr lang="en-US" dirty="0"/>
          </a:p>
        </p:txBody>
      </p:sp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xmlns="" id="{72831386-25BD-CB4A-8E69-CCA21F5039F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354905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Wide Area Network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/>
              <a:t>A wide area network (WAN) is a computer network that exists over a </a:t>
            </a:r>
            <a:r>
              <a:rPr lang="en-US" dirty="0">
                <a:solidFill>
                  <a:schemeClr val="accent6"/>
                </a:solidFill>
              </a:rPr>
              <a:t>large-scale geographical area</a:t>
            </a:r>
            <a:r>
              <a:rPr lang="en-US" dirty="0"/>
              <a:t>. </a:t>
            </a:r>
          </a:p>
          <a:p>
            <a:pPr algn="just"/>
            <a:r>
              <a:rPr lang="en-US" dirty="0"/>
              <a:t>A WAN </a:t>
            </a:r>
            <a:r>
              <a:rPr lang="en-US" dirty="0">
                <a:solidFill>
                  <a:schemeClr val="accent6"/>
                </a:solidFill>
              </a:rPr>
              <a:t>connects </a:t>
            </a:r>
            <a:r>
              <a:rPr lang="en-US" dirty="0"/>
              <a:t>different networks, including local area networks (</a:t>
            </a:r>
            <a:r>
              <a:rPr lang="en-US" dirty="0">
                <a:solidFill>
                  <a:srgbClr val="C00000"/>
                </a:solidFill>
              </a:rPr>
              <a:t>LAN</a:t>
            </a:r>
            <a:r>
              <a:rPr lang="en-US" dirty="0"/>
              <a:t>) and metropolitan area networks (</a:t>
            </a:r>
            <a:r>
              <a:rPr lang="en-US" dirty="0">
                <a:solidFill>
                  <a:schemeClr val="accent6"/>
                </a:solidFill>
              </a:rPr>
              <a:t>MAN</a:t>
            </a:r>
            <a:r>
              <a:rPr lang="en-US" dirty="0"/>
              <a:t>). </a:t>
            </a:r>
          </a:p>
          <a:p>
            <a:pPr lvl="0" algn="just"/>
            <a:r>
              <a:rPr lang="en-IN" dirty="0"/>
              <a:t>It may be located with in a </a:t>
            </a:r>
            <a:r>
              <a:rPr lang="en-IN" dirty="0">
                <a:solidFill>
                  <a:schemeClr val="accent6"/>
                </a:solidFill>
              </a:rPr>
              <a:t>state </a:t>
            </a:r>
            <a:r>
              <a:rPr lang="en-IN" dirty="0"/>
              <a:t>or a </a:t>
            </a:r>
            <a:r>
              <a:rPr lang="en-IN" dirty="0">
                <a:solidFill>
                  <a:schemeClr val="accent6"/>
                </a:solidFill>
              </a:rPr>
              <a:t>country </a:t>
            </a:r>
            <a:r>
              <a:rPr lang="en-IN" dirty="0"/>
              <a:t>or it may be interconnected around the world.  </a:t>
            </a:r>
            <a:endParaRPr lang="en-US" dirty="0"/>
          </a:p>
          <a:p>
            <a:pPr algn="just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70300" y="3786498"/>
            <a:ext cx="4851400" cy="2538102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H="1">
            <a:off x="8204200" y="4267200"/>
            <a:ext cx="1295400" cy="984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9499601" y="4067145"/>
            <a:ext cx="7264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Asia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629401" y="5924490"/>
            <a:ext cx="9108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Africa</a:t>
            </a:r>
            <a:endParaRPr lang="en-US" b="1" dirty="0">
              <a:solidFill>
                <a:schemeClr val="tx2"/>
              </a:solidFill>
            </a:endParaRPr>
          </a:p>
        </p:txBody>
      </p:sp>
      <p:cxnSp>
        <p:nvCxnSpPr>
          <p:cNvPr id="12" name="Straight Arrow Connector 11"/>
          <p:cNvCxnSpPr>
            <a:stCxn id="11" idx="1"/>
          </p:cNvCxnSpPr>
          <p:nvPr/>
        </p:nvCxnSpPr>
        <p:spPr>
          <a:xfrm flipH="1" flipV="1">
            <a:off x="6248400" y="5432419"/>
            <a:ext cx="381000" cy="6921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3124200" y="4467256"/>
            <a:ext cx="838200" cy="4857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3124200" y="4953000"/>
            <a:ext cx="1384300" cy="4794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111920" y="4792599"/>
            <a:ext cx="11961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>
                <a:solidFill>
                  <a:schemeClr val="tx2"/>
                </a:solidFill>
              </a:rPr>
              <a:t>America</a:t>
            </a:r>
            <a:endParaRPr lang="en-US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1799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9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IN" altLang="en-US" sz="3600" dirty="0">
                <a:ea typeface="Times New Roman" charset="0"/>
                <a:cs typeface="Times New Roman" charset="0"/>
              </a:rPr>
              <a:t>TCP/IP Reference Model </a:t>
            </a:r>
            <a:br>
              <a:rPr lang="en-IN" altLang="en-US" sz="3600" dirty="0">
                <a:ea typeface="Times New Roman" charset="0"/>
                <a:cs typeface="Times New Roman" charset="0"/>
              </a:rPr>
            </a:br>
            <a:r>
              <a:rPr lang="en-IN" altLang="en-US" sz="1800" dirty="0">
                <a:ea typeface="Times New Roman" charset="0"/>
                <a:cs typeface="Times New Roman" charset="0"/>
              </a:rPr>
              <a:t>(Transmission Control Protocol/Internet Protocol)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848" indent="-342848" algn="just">
              <a:defRPr/>
            </a:pPr>
            <a:r>
              <a:rPr lang="en-IN" dirty="0"/>
              <a:t>It was originally defined as having </a:t>
            </a:r>
            <a:r>
              <a:rPr lang="en-IN" dirty="0">
                <a:solidFill>
                  <a:srgbClr val="C00000"/>
                </a:solidFill>
              </a:rPr>
              <a:t>five </a:t>
            </a:r>
            <a:r>
              <a:rPr lang="en-IN" dirty="0"/>
              <a:t>layers: </a:t>
            </a:r>
          </a:p>
          <a:p>
            <a:pPr marL="342848" indent="-342848" algn="just">
              <a:defRPr/>
            </a:pPr>
            <a:r>
              <a:rPr lang="en-IN" dirty="0"/>
              <a:t>TCP/IP is a </a:t>
            </a:r>
            <a:r>
              <a:rPr lang="en-IN" dirty="0">
                <a:solidFill>
                  <a:srgbClr val="C00000"/>
                </a:solidFill>
              </a:rPr>
              <a:t>set of protocols </a:t>
            </a:r>
            <a:r>
              <a:rPr lang="en-IN" dirty="0"/>
              <a:t>developed to allow cooperating computers to share resources across the network.</a:t>
            </a:r>
          </a:p>
          <a:p>
            <a:pPr marL="785759" lvl="1" indent="-342848" algn="just">
              <a:buFont typeface="+mj-lt"/>
              <a:buAutoNum type="arabicPeriod"/>
              <a:defRPr/>
            </a:pPr>
            <a:r>
              <a:rPr lang="en-IN" dirty="0"/>
              <a:t>Application Layer</a:t>
            </a:r>
          </a:p>
          <a:p>
            <a:pPr marL="785759" lvl="1" indent="-342848" algn="just">
              <a:buFont typeface="+mj-lt"/>
              <a:buAutoNum type="arabicPeriod"/>
              <a:defRPr/>
            </a:pPr>
            <a:r>
              <a:rPr lang="en-IN" dirty="0"/>
              <a:t>Transport Layer</a:t>
            </a:r>
          </a:p>
          <a:p>
            <a:pPr marL="785759" lvl="1" indent="-342848" algn="just">
              <a:buFont typeface="+mj-lt"/>
              <a:buAutoNum type="arabicPeriod"/>
              <a:defRPr/>
            </a:pPr>
            <a:r>
              <a:rPr lang="en-IN" dirty="0"/>
              <a:t>Network Layer</a:t>
            </a:r>
          </a:p>
          <a:p>
            <a:pPr marL="785759" lvl="1" indent="-342848" algn="just">
              <a:buFont typeface="+mj-lt"/>
              <a:buAutoNum type="arabicPeriod"/>
              <a:defRPr/>
            </a:pPr>
            <a:r>
              <a:rPr lang="en-IN" dirty="0"/>
              <a:t>Data Link Layer</a:t>
            </a:r>
          </a:p>
          <a:p>
            <a:pPr marL="785759" lvl="1" indent="-342848" algn="just">
              <a:buFont typeface="+mj-lt"/>
              <a:buAutoNum type="arabicPeriod"/>
              <a:defRPr/>
            </a:pPr>
            <a:r>
              <a:rPr lang="en-IN" dirty="0"/>
              <a:t>Physical Network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4739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>
                <a:ea typeface="Open Sans Semibold" charset="0"/>
                <a:cs typeface="Open Sans Semibold" charset="0"/>
              </a:rPr>
              <a:t>TCP/IP Model Architecture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D4C96610-ECC2-F145-8F40-E5ABC2D312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9575" y="1371601"/>
            <a:ext cx="6292850" cy="4837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30484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0AB85B5-4926-224C-937F-4B8FF263BD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97DB6C9-3FD6-4E40-954B-1BBFA5F5B8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The logical mapping between OSI basic reference model and the TCP/IP stack.  | Download Scientific Diagram">
            <a:extLst>
              <a:ext uri="{FF2B5EF4-FFF2-40B4-BE49-F238E27FC236}">
                <a16:creationId xmlns:a16="http://schemas.microsoft.com/office/drawing/2014/main" xmlns="" id="{1A0E2D57-605B-BF47-8E98-F16665033D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8500" y="850900"/>
            <a:ext cx="10795000" cy="515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222966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Difference - OSI Model and TCP/IP Protocol Layers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94595839"/>
              </p:ext>
            </p:extLst>
          </p:nvPr>
        </p:nvGraphicFramePr>
        <p:xfrm>
          <a:off x="2769494" y="862881"/>
          <a:ext cx="9144000" cy="822960"/>
        </p:xfrm>
        <a:graphic>
          <a:graphicData uri="http://schemas.openxmlformats.org/drawingml/2006/table">
            <a:tbl>
              <a:tblPr>
                <a:tableStyleId>{638B1855-1B75-4FBE-930C-398BA8C253C6}</a:tableStyleId>
              </a:tblPr>
              <a:tblGrid>
                <a:gridCol w="45720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5720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22960">
                <a:tc>
                  <a:txBody>
                    <a:bodyPr/>
                    <a:lstStyle/>
                    <a:p>
                      <a:pPr marL="457200" marR="0" lvl="1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u="none" strike="noStrike" kern="1200" baseline="0" dirty="0">
                          <a:solidFill>
                            <a:schemeClr val="tx1"/>
                          </a:solidFill>
                        </a:rPr>
                        <a:t>OSI</a:t>
                      </a:r>
                    </a:p>
                    <a:p>
                      <a:pPr marL="457200" marR="0" lvl="1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u="none" strike="noStrike" kern="1200" baseline="0" dirty="0">
                          <a:solidFill>
                            <a:schemeClr val="tx1"/>
                          </a:solidFill>
                        </a:rPr>
                        <a:t>(Open System Interconnection)</a:t>
                      </a:r>
                    </a:p>
                  </a:txBody>
                  <a:tcPr marL="43009" marR="43009" marT="21505" marB="21505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457200" marR="0" lvl="1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u="none" strike="noStrike" kern="1200" baseline="0" dirty="0">
                          <a:solidFill>
                            <a:schemeClr val="bg1"/>
                          </a:solidFill>
                        </a:rPr>
                        <a:t>TCP/IP </a:t>
                      </a:r>
                    </a:p>
                    <a:p>
                      <a:pPr marL="457200" marR="0" lvl="1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u="none" strike="noStrike" kern="1200" baseline="0" dirty="0">
                          <a:solidFill>
                            <a:schemeClr val="bg1"/>
                          </a:solidFill>
                        </a:rPr>
                        <a:t>(Transmission Control Protocol/ Internet Protocol)</a:t>
                      </a:r>
                    </a:p>
                  </a:txBody>
                  <a:tcPr marL="43009" marR="43009" marT="21505" marB="21505" anchor="ctr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4806157"/>
              </p:ext>
            </p:extLst>
          </p:nvPr>
        </p:nvGraphicFramePr>
        <p:xfrm>
          <a:off x="2769494" y="1859507"/>
          <a:ext cx="9144000" cy="514536"/>
        </p:xfrm>
        <a:graphic>
          <a:graphicData uri="http://schemas.openxmlformats.org/drawingml/2006/table">
            <a:tbl>
              <a:tblPr>
                <a:tableStyleId>{16D9F66E-5EB9-4882-86FB-DCBF35E3C3E4}</a:tableStyleId>
              </a:tblPr>
              <a:tblGrid>
                <a:gridCol w="45720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5720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14536">
                <a:tc>
                  <a:txBody>
                    <a:bodyPr/>
                    <a:lstStyle/>
                    <a:p>
                      <a:pPr marL="285750" marR="0" indent="-28575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en-US" sz="1800" b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It has 7 layers</a:t>
                      </a:r>
                    </a:p>
                  </a:txBody>
                  <a:tcPr marL="43009" marR="43009" marT="21505" marB="21505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indent="-28575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en-US" sz="1800" b="0" u="none" strike="noStrike" kern="1200" baseline="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It has 5 layers</a:t>
                      </a:r>
                    </a:p>
                  </a:txBody>
                  <a:tcPr marL="43009" marR="43009" marT="21505" marB="21505" anchor="ctr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7724920"/>
              </p:ext>
            </p:extLst>
          </p:nvPr>
        </p:nvGraphicFramePr>
        <p:xfrm>
          <a:off x="2769494" y="2547709"/>
          <a:ext cx="9144000" cy="822960"/>
        </p:xfrm>
        <a:graphic>
          <a:graphicData uri="http://schemas.openxmlformats.org/drawingml/2006/table">
            <a:tbl>
              <a:tblPr>
                <a:tableStyleId>{16D9F66E-5EB9-4882-86FB-DCBF35E3C3E4}</a:tableStyleId>
              </a:tblPr>
              <a:tblGrid>
                <a:gridCol w="45720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5720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22960">
                <a:tc>
                  <a:txBody>
                    <a:bodyPr/>
                    <a:lstStyle/>
                    <a:p>
                      <a:pPr marL="285750" marR="0" indent="-28575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en-US" sz="1800" b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OSI provides layer functioning and also defines functions of all the layers</a:t>
                      </a:r>
                    </a:p>
                  </a:txBody>
                  <a:tcPr marL="68580" marR="68580" marT="0" marB="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indent="-28575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en-US" sz="1800" b="0" u="none" strike="noStrike" kern="1200" baseline="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TCP/IP model is more based on protocols and protocols are not flexible with other layers</a:t>
                      </a: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6166187"/>
              </p:ext>
            </p:extLst>
          </p:nvPr>
        </p:nvGraphicFramePr>
        <p:xfrm>
          <a:off x="2769494" y="3544335"/>
          <a:ext cx="9144000" cy="428246"/>
        </p:xfrm>
        <a:graphic>
          <a:graphicData uri="http://schemas.openxmlformats.org/drawingml/2006/table">
            <a:tbl>
              <a:tblPr>
                <a:tableStyleId>{16D9F66E-5EB9-4882-86FB-DCBF35E3C3E4}</a:tableStyleId>
              </a:tblPr>
              <a:tblGrid>
                <a:gridCol w="45720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5720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428246">
                <a:tc>
                  <a:txBody>
                    <a:bodyPr/>
                    <a:lstStyle/>
                    <a:p>
                      <a:pPr marL="285750" marR="0" indent="-28575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en-US" sz="1800" b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Follows horizontal approach</a:t>
                      </a:r>
                    </a:p>
                  </a:txBody>
                  <a:tcPr marL="68580" marR="68580" marT="0" marB="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Wingdings" pitchFamily="2" charset="2"/>
                        <a:buChar char="ü"/>
                      </a:pPr>
                      <a:r>
                        <a:rPr lang="en-US" sz="2000" b="0" dirty="0">
                          <a:solidFill>
                            <a:schemeClr val="bg1"/>
                          </a:solidFill>
                          <a:effectLst/>
                        </a:rPr>
                        <a:t>Follows vertical approach</a:t>
                      </a:r>
                      <a:endParaRPr lang="en-US" sz="2000" b="0" dirty="0">
                        <a:solidFill>
                          <a:schemeClr val="bg1"/>
                        </a:solidFill>
                        <a:effectLst/>
                        <a:latin typeface="Calibri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5987259"/>
              </p:ext>
            </p:extLst>
          </p:nvPr>
        </p:nvGraphicFramePr>
        <p:xfrm>
          <a:off x="2769494" y="4146247"/>
          <a:ext cx="9144000" cy="760445"/>
        </p:xfrm>
        <a:graphic>
          <a:graphicData uri="http://schemas.openxmlformats.org/drawingml/2006/table">
            <a:tbl>
              <a:tblPr>
                <a:tableStyleId>{16D9F66E-5EB9-4882-86FB-DCBF35E3C3E4}</a:tableStyleId>
              </a:tblPr>
              <a:tblGrid>
                <a:gridCol w="45720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5720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760445">
                <a:tc>
                  <a:txBody>
                    <a:bodyPr/>
                    <a:lstStyle/>
                    <a:p>
                      <a:pPr marL="285750" marR="0" indent="-28575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en-US" sz="1800" b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OSI model has a separate presentation layer</a:t>
                      </a:r>
                    </a:p>
                  </a:txBody>
                  <a:tcPr marL="68580" marR="68580" marT="0" marB="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just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Wingdings" pitchFamily="2" charset="2"/>
                        <a:buChar char="ü"/>
                      </a:pPr>
                      <a:r>
                        <a:rPr lang="en-US" sz="2000" b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TCP/IP doesn’t have a separate presentation layer</a:t>
                      </a: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3067641"/>
              </p:ext>
            </p:extLst>
          </p:nvPr>
        </p:nvGraphicFramePr>
        <p:xfrm>
          <a:off x="2769494" y="5080357"/>
          <a:ext cx="9144000" cy="579196"/>
        </p:xfrm>
        <a:graphic>
          <a:graphicData uri="http://schemas.openxmlformats.org/drawingml/2006/table">
            <a:tbl>
              <a:tblPr>
                <a:tableStyleId>{16D9F66E-5EB9-4882-86FB-DCBF35E3C3E4}</a:tableStyleId>
              </a:tblPr>
              <a:tblGrid>
                <a:gridCol w="45720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5720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79196">
                <a:tc>
                  <a:txBody>
                    <a:bodyPr/>
                    <a:lstStyle/>
                    <a:p>
                      <a:pPr marL="285750" marR="0" indent="-28575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en-US" sz="1800" b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OSI model has a problem of fitting the protocols in the model</a:t>
                      </a:r>
                    </a:p>
                  </a:txBody>
                  <a:tcPr marL="68580" marR="68580" marT="0" marB="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just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Wingdings" pitchFamily="2" charset="2"/>
                        <a:buChar char="ü"/>
                      </a:pPr>
                      <a:r>
                        <a:rPr lang="en-US" sz="2000" b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TCP/IP model does not fit any protocol</a:t>
                      </a: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2" name="AutoShape 2" descr="Big Data Analytics for Security Intelligenc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155575" y="862881"/>
            <a:ext cx="2476790" cy="5139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sz="2800" dirty="0">
                <a:ln w="0"/>
                <a:solidFill>
                  <a:schemeClr val="accent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OSI Model</a:t>
            </a:r>
          </a:p>
          <a:p>
            <a:pPr algn="ctr"/>
            <a:r>
              <a:rPr lang="en-US" sz="2800" dirty="0">
                <a:ln w="0"/>
                <a:solidFill>
                  <a:schemeClr val="accent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&amp;</a:t>
            </a:r>
          </a:p>
          <a:p>
            <a:pPr algn="ctr"/>
            <a:r>
              <a:rPr lang="en-US" sz="2800" dirty="0">
                <a:ln w="0"/>
                <a:solidFill>
                  <a:schemeClr val="accent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TCP/IP Protocol Layer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pic>
        <p:nvPicPr>
          <p:cNvPr id="1026" name="Picture 2" descr="Layers Icon | Small &amp;amp; Flat Iconset | paomedia">
            <a:extLst>
              <a:ext uri="{FF2B5EF4-FFF2-40B4-BE49-F238E27FC236}">
                <a16:creationId xmlns:a16="http://schemas.microsoft.com/office/drawing/2014/main" xmlns="" id="{C20E76EB-5881-0F44-AC1D-3DA008A808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5148" y="3821612"/>
            <a:ext cx="1777644" cy="1777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heck, list, protocol icon - Download on Iconfinder">
            <a:extLst>
              <a:ext uri="{FF2B5EF4-FFF2-40B4-BE49-F238E27FC236}">
                <a16:creationId xmlns:a16="http://schemas.microsoft.com/office/drawing/2014/main" xmlns="" id="{DFCB9C48-E74C-7D4F-BFD0-39E2A2F733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92901" y="4569661"/>
            <a:ext cx="1089891" cy="1089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6654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Majors between OSI Model and TCP/IP Protocol Layers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64513455"/>
              </p:ext>
            </p:extLst>
          </p:nvPr>
        </p:nvGraphicFramePr>
        <p:xfrm>
          <a:off x="2700929" y="862881"/>
          <a:ext cx="9144000" cy="822960"/>
        </p:xfrm>
        <a:graphic>
          <a:graphicData uri="http://schemas.openxmlformats.org/drawingml/2006/table">
            <a:tbl>
              <a:tblPr>
                <a:tableStyleId>{638B1855-1B75-4FBE-930C-398BA8C253C6}</a:tableStyleId>
              </a:tblPr>
              <a:tblGrid>
                <a:gridCol w="45720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5720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22960">
                <a:tc>
                  <a:txBody>
                    <a:bodyPr/>
                    <a:lstStyle/>
                    <a:p>
                      <a:pPr marL="457200" marR="0" lvl="1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u="none" strike="noStrike" kern="1200" baseline="0" dirty="0">
                          <a:solidFill>
                            <a:schemeClr val="tx1"/>
                          </a:solidFill>
                        </a:rPr>
                        <a:t>OSI</a:t>
                      </a:r>
                    </a:p>
                    <a:p>
                      <a:pPr marL="457200" marR="0" lvl="1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u="none" strike="noStrike" kern="1200" baseline="0" dirty="0">
                          <a:solidFill>
                            <a:schemeClr val="tx1"/>
                          </a:solidFill>
                        </a:rPr>
                        <a:t>(Open System Interconnection)</a:t>
                      </a:r>
                    </a:p>
                  </a:txBody>
                  <a:tcPr marL="43009" marR="43009" marT="21505" marB="21505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457200" marR="0" lvl="1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u="none" strike="noStrike" kern="1200" baseline="0" dirty="0">
                          <a:solidFill>
                            <a:schemeClr val="bg1"/>
                          </a:solidFill>
                        </a:rPr>
                        <a:t>TCP/IP </a:t>
                      </a:r>
                    </a:p>
                    <a:p>
                      <a:pPr marL="457200" marR="0" lvl="1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u="none" strike="noStrike" kern="1200" baseline="0" dirty="0">
                          <a:solidFill>
                            <a:schemeClr val="bg1"/>
                          </a:solidFill>
                        </a:rPr>
                        <a:t>(Transmission Control Protocol/ Internet Protocol)</a:t>
                      </a:r>
                    </a:p>
                  </a:txBody>
                  <a:tcPr marL="43009" marR="43009" marT="21505" marB="21505" anchor="ctr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1256725"/>
              </p:ext>
            </p:extLst>
          </p:nvPr>
        </p:nvGraphicFramePr>
        <p:xfrm>
          <a:off x="2700929" y="1844419"/>
          <a:ext cx="9144000" cy="822960"/>
        </p:xfrm>
        <a:graphic>
          <a:graphicData uri="http://schemas.openxmlformats.org/drawingml/2006/table">
            <a:tbl>
              <a:tblPr>
                <a:tableStyleId>{16D9F66E-5EB9-4882-86FB-DCBF35E3C3E4}</a:tableStyleId>
              </a:tblPr>
              <a:tblGrid>
                <a:gridCol w="45720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5720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22960">
                <a:tc>
                  <a:txBody>
                    <a:bodyPr/>
                    <a:lstStyle/>
                    <a:p>
                      <a:pPr marL="285750" marR="0" indent="-28575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en-US" sz="1800" b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Network layer of OSI model provide both connection oriented and connectionless service</a:t>
                      </a:r>
                    </a:p>
                  </a:txBody>
                  <a:tcPr marL="68580" marR="68580" marT="0" marB="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indent="-28575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en-US" sz="1800" b="0" u="none" strike="noStrike" kern="1200" baseline="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The Network layer in TCP/IP model provides connectionless service</a:t>
                      </a: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2658020"/>
              </p:ext>
            </p:extLst>
          </p:nvPr>
        </p:nvGraphicFramePr>
        <p:xfrm>
          <a:off x="2700929" y="2825957"/>
          <a:ext cx="9144000" cy="822960"/>
        </p:xfrm>
        <a:graphic>
          <a:graphicData uri="http://schemas.openxmlformats.org/drawingml/2006/table">
            <a:tbl>
              <a:tblPr>
                <a:tableStyleId>{16D9F66E-5EB9-4882-86FB-DCBF35E3C3E4}</a:tableStyleId>
              </a:tblPr>
              <a:tblGrid>
                <a:gridCol w="45720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5720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22960">
                <a:tc>
                  <a:txBody>
                    <a:bodyPr/>
                    <a:lstStyle/>
                    <a:p>
                      <a:pPr marL="285750" marR="0" indent="-28575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en-US" sz="1800" b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OSI provides layer functioning and also defines functions of all the layers</a:t>
                      </a:r>
                    </a:p>
                  </a:txBody>
                  <a:tcPr marL="68580" marR="68580" marT="0" marB="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indent="-28575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en-US" sz="1800" b="0" u="none" strike="noStrike" kern="1200" baseline="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TCP/IP model is more based on protocols and protocols are not flexible with other layers</a:t>
                      </a: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7801801"/>
              </p:ext>
            </p:extLst>
          </p:nvPr>
        </p:nvGraphicFramePr>
        <p:xfrm>
          <a:off x="2700929" y="3807495"/>
          <a:ext cx="9144000" cy="548640"/>
        </p:xfrm>
        <a:graphic>
          <a:graphicData uri="http://schemas.openxmlformats.org/drawingml/2006/table">
            <a:tbl>
              <a:tblPr>
                <a:tableStyleId>{16D9F66E-5EB9-4882-86FB-DCBF35E3C3E4}</a:tableStyleId>
              </a:tblPr>
              <a:tblGrid>
                <a:gridCol w="45720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5720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428246">
                <a:tc>
                  <a:txBody>
                    <a:bodyPr/>
                    <a:lstStyle/>
                    <a:p>
                      <a:pPr marL="285750" marR="0" indent="-28575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en-US" sz="1800" b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Protocols are hidden in OSI model and are easily replaced as the technology changes</a:t>
                      </a:r>
                    </a:p>
                  </a:txBody>
                  <a:tcPr marL="68580" marR="68580" marT="0" marB="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indent="-28575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en-US" sz="1800" b="0" u="none" strike="noStrike" kern="1200" baseline="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In TCP/IP, replacing protocol is not easy</a:t>
                      </a: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7985"/>
              </p:ext>
            </p:extLst>
          </p:nvPr>
        </p:nvGraphicFramePr>
        <p:xfrm>
          <a:off x="2700929" y="4514713"/>
          <a:ext cx="9144000" cy="822960"/>
        </p:xfrm>
        <a:graphic>
          <a:graphicData uri="http://schemas.openxmlformats.org/drawingml/2006/table">
            <a:tbl>
              <a:tblPr>
                <a:tableStyleId>{16D9F66E-5EB9-4882-86FB-DCBF35E3C3E4}</a:tableStyleId>
              </a:tblPr>
              <a:tblGrid>
                <a:gridCol w="45720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5720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22960">
                <a:tc>
                  <a:txBody>
                    <a:bodyPr/>
                    <a:lstStyle/>
                    <a:p>
                      <a:pPr marL="285750" marR="0" indent="-28575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en-US" sz="1800" b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OSI model defines services, interfaces and protocols very clearly and makes clear distinction between them</a:t>
                      </a:r>
                    </a:p>
                  </a:txBody>
                  <a:tcPr marL="68580" marR="68580" marT="0" marB="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indent="-28575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en-US" sz="1800" b="0" u="none" strike="noStrike" kern="1200" baseline="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In TCP/IP, it is not clearly separated its services, interfaces and protocols</a:t>
                      </a: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6022379"/>
              </p:ext>
            </p:extLst>
          </p:nvPr>
        </p:nvGraphicFramePr>
        <p:xfrm>
          <a:off x="2700929" y="5496250"/>
          <a:ext cx="9144000" cy="822960"/>
        </p:xfrm>
        <a:graphic>
          <a:graphicData uri="http://schemas.openxmlformats.org/drawingml/2006/table">
            <a:tbl>
              <a:tblPr>
                <a:tableStyleId>{16D9F66E-5EB9-4882-86FB-DCBF35E3C3E4}</a:tableStyleId>
              </a:tblPr>
              <a:tblGrid>
                <a:gridCol w="45720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5720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22960">
                <a:tc>
                  <a:txBody>
                    <a:bodyPr/>
                    <a:lstStyle/>
                    <a:p>
                      <a:pPr marL="285750" marR="0" indent="-28575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en-US" sz="1800" b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 OSI model the transport layer guarantees the delivery of packets</a:t>
                      </a:r>
                    </a:p>
                  </a:txBody>
                  <a:tcPr marL="68580" marR="68580" marT="0" marB="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indent="-28575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en-US" sz="1800" b="0" u="none" strike="noStrike" kern="1200" baseline="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In TCP/IP model the transport layer does not guarantees delivery of packets</a:t>
                      </a: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2" name="AutoShape 2" descr="Big Data Analytics for Security Intelligenc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155575" y="862881"/>
            <a:ext cx="2476790" cy="5139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sz="2800" dirty="0">
                <a:ln w="0"/>
                <a:solidFill>
                  <a:schemeClr val="accent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OSI Model</a:t>
            </a:r>
          </a:p>
          <a:p>
            <a:pPr algn="ctr"/>
            <a:r>
              <a:rPr lang="en-US" sz="2800" dirty="0">
                <a:ln w="0"/>
                <a:solidFill>
                  <a:schemeClr val="accent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&amp;</a:t>
            </a:r>
          </a:p>
          <a:p>
            <a:pPr algn="ctr"/>
            <a:r>
              <a:rPr lang="en-US" sz="2800" dirty="0">
                <a:ln w="0"/>
                <a:solidFill>
                  <a:schemeClr val="accent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TCP/IP Protocol Layer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pic>
        <p:nvPicPr>
          <p:cNvPr id="1026" name="Picture 2" descr="Layers Icon | Small &amp;amp; Flat Iconset | paomedia">
            <a:extLst>
              <a:ext uri="{FF2B5EF4-FFF2-40B4-BE49-F238E27FC236}">
                <a16:creationId xmlns:a16="http://schemas.microsoft.com/office/drawing/2014/main" xmlns="" id="{C20E76EB-5881-0F44-AC1D-3DA008A808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5148" y="3821612"/>
            <a:ext cx="1777644" cy="1777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heck, list, protocol icon - Download on Iconfinder">
            <a:extLst>
              <a:ext uri="{FF2B5EF4-FFF2-40B4-BE49-F238E27FC236}">
                <a16:creationId xmlns:a16="http://schemas.microsoft.com/office/drawing/2014/main" xmlns="" id="{DFCB9C48-E74C-7D4F-BFD0-39E2A2F733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92901" y="4569661"/>
            <a:ext cx="1089891" cy="1089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0909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Protocol Layers: Summary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31133" y="863600"/>
            <a:ext cx="7729735" cy="5591175"/>
          </a:xfrm>
        </p:spPr>
      </p:pic>
    </p:spTree>
    <p:extLst>
      <p:ext uri="{BB962C8B-B14F-4D97-AF65-F5344CB8AC3E}">
        <p14:creationId xmlns:p14="http://schemas.microsoft.com/office/powerpoint/2010/main" val="1617599597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Delay, Loss &amp; Throughput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600" b="1" dirty="0"/>
              <a:t>Delay</a:t>
            </a:r>
            <a:endParaRPr lang="en-US" b="1" dirty="0"/>
          </a:p>
          <a:p>
            <a:pPr lvl="1" algn="just"/>
            <a:r>
              <a:rPr lang="en-IN" sz="2200" dirty="0"/>
              <a:t>As a packet travels from one node (host or router) to the subsequent node (host or router) along this path, the packet suffers from </a:t>
            </a:r>
            <a:r>
              <a:rPr lang="en-IN" sz="2200" dirty="0">
                <a:solidFill>
                  <a:srgbClr val="C00000"/>
                </a:solidFill>
              </a:rPr>
              <a:t>several types of delays</a:t>
            </a:r>
            <a:r>
              <a:rPr lang="en-IN" sz="2200" dirty="0"/>
              <a:t> at each node along the path.</a:t>
            </a:r>
          </a:p>
          <a:p>
            <a:pPr marL="0" indent="0" algn="ctr">
              <a:buNone/>
            </a:pPr>
            <a:endParaRPr lang="en-IN" sz="2000" dirty="0">
              <a:solidFill>
                <a:srgbClr val="C00000"/>
              </a:solidFill>
            </a:endParaRPr>
          </a:p>
          <a:p>
            <a:pPr marL="457200" lvl="1" indent="0">
              <a:buNone/>
            </a:pPr>
            <a:endParaRPr lang="en-US" sz="2400" dirty="0"/>
          </a:p>
          <a:p>
            <a:pPr marL="457200" lvl="1" indent="0">
              <a:buNone/>
            </a:pPr>
            <a:r>
              <a:rPr lang="en-US" sz="2600" dirty="0"/>
              <a:t>Where</a:t>
            </a:r>
          </a:p>
          <a:p>
            <a:pPr lvl="1"/>
            <a:endParaRPr lang="en-US" b="1" dirty="0"/>
          </a:p>
          <a:p>
            <a:pPr lvl="1"/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2057400" y="2656686"/>
            <a:ext cx="8077200" cy="1000915"/>
            <a:chOff x="533400" y="2656685"/>
            <a:chExt cx="8077200" cy="1000915"/>
          </a:xfrm>
        </p:grpSpPr>
        <p:sp>
          <p:nvSpPr>
            <p:cNvPr id="4" name="Rounded Rectangle 3"/>
            <p:cNvSpPr/>
            <p:nvPr/>
          </p:nvSpPr>
          <p:spPr>
            <a:xfrm>
              <a:off x="1066800" y="2667000"/>
              <a:ext cx="6934200" cy="762000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533400" y="2656685"/>
              <a:ext cx="8077200" cy="10009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lnSpc>
                  <a:spcPct val="114000"/>
                </a:lnSpc>
                <a:spcBef>
                  <a:spcPct val="20000"/>
                </a:spcBef>
              </a:pPr>
              <a:r>
                <a:rPr lang="en-IN" sz="3600" b="1" dirty="0" err="1">
                  <a:solidFill>
                    <a:prstClr val="black"/>
                  </a:solidFill>
                  <a:ea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  <a:r>
                <a:rPr lang="en-IN" sz="3600" b="1" baseline="-25000" dirty="0" err="1">
                  <a:solidFill>
                    <a:prstClr val="black"/>
                  </a:solidFill>
                  <a:ea typeface="Times New Roman" panose="02020603050405020304" pitchFamily="18" charset="0"/>
                  <a:cs typeface="Times New Roman" panose="02020603050405020304" pitchFamily="18" charset="0"/>
                </a:rPr>
                <a:t>nodal</a:t>
              </a:r>
              <a:r>
                <a:rPr lang="en-IN" sz="3600" b="1" baseline="-25000" dirty="0">
                  <a:solidFill>
                    <a:prstClr val="black"/>
                  </a:solidFill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IN" sz="3600" b="1" dirty="0">
                  <a:solidFill>
                    <a:prstClr val="black"/>
                  </a:solidFill>
                  <a:ea typeface="Times New Roman" panose="02020603050405020304" pitchFamily="18" charset="0"/>
                  <a:cs typeface="Times New Roman" panose="02020603050405020304" pitchFamily="18" charset="0"/>
                </a:rPr>
                <a:t> =  </a:t>
              </a:r>
              <a:r>
                <a:rPr lang="en-IN" sz="3600" b="1" dirty="0" err="1">
                  <a:solidFill>
                    <a:prstClr val="black"/>
                  </a:solidFill>
                  <a:ea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  <a:r>
                <a:rPr lang="en-IN" sz="3600" b="1" baseline="-25000" dirty="0" err="1">
                  <a:solidFill>
                    <a:prstClr val="black"/>
                  </a:solidFill>
                  <a:ea typeface="Times New Roman" panose="02020603050405020304" pitchFamily="18" charset="0"/>
                  <a:cs typeface="Times New Roman" panose="02020603050405020304" pitchFamily="18" charset="0"/>
                </a:rPr>
                <a:t>proc</a:t>
              </a:r>
              <a:r>
                <a:rPr lang="en-IN" sz="3600" b="1" dirty="0">
                  <a:solidFill>
                    <a:prstClr val="black"/>
                  </a:solidFill>
                  <a:ea typeface="Times New Roman" panose="02020603050405020304" pitchFamily="18" charset="0"/>
                  <a:cs typeface="Times New Roman" panose="02020603050405020304" pitchFamily="18" charset="0"/>
                </a:rPr>
                <a:t> + </a:t>
              </a:r>
              <a:r>
                <a:rPr lang="en-IN" sz="3600" b="1" dirty="0" err="1">
                  <a:solidFill>
                    <a:prstClr val="black"/>
                  </a:solidFill>
                  <a:ea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  <a:r>
                <a:rPr lang="en-IN" sz="3600" b="1" baseline="-25000" dirty="0" err="1">
                  <a:solidFill>
                    <a:prstClr val="black"/>
                  </a:solidFill>
                  <a:ea typeface="Times New Roman" panose="02020603050405020304" pitchFamily="18" charset="0"/>
                  <a:cs typeface="Times New Roman" panose="02020603050405020304" pitchFamily="18" charset="0"/>
                </a:rPr>
                <a:t>queue</a:t>
              </a:r>
              <a:r>
                <a:rPr lang="en-IN" sz="3600" b="1" dirty="0">
                  <a:solidFill>
                    <a:prstClr val="black"/>
                  </a:solidFill>
                  <a:ea typeface="Times New Roman" panose="02020603050405020304" pitchFamily="18" charset="0"/>
                  <a:cs typeface="Times New Roman" panose="02020603050405020304" pitchFamily="18" charset="0"/>
                </a:rPr>
                <a:t> + </a:t>
              </a:r>
              <a:r>
                <a:rPr lang="en-IN" sz="3600" b="1" dirty="0" err="1">
                  <a:solidFill>
                    <a:prstClr val="black"/>
                  </a:solidFill>
                  <a:ea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  <a:r>
                <a:rPr lang="en-IN" sz="3600" b="1" baseline="-25000" dirty="0" err="1">
                  <a:solidFill>
                    <a:prstClr val="black"/>
                  </a:solidFill>
                  <a:ea typeface="Times New Roman" panose="02020603050405020304" pitchFamily="18" charset="0"/>
                  <a:cs typeface="Times New Roman" panose="02020603050405020304" pitchFamily="18" charset="0"/>
                </a:rPr>
                <a:t>tran</a:t>
              </a:r>
              <a:r>
                <a:rPr lang="en-IN" sz="3600" b="1" dirty="0">
                  <a:solidFill>
                    <a:prstClr val="black"/>
                  </a:solidFill>
                  <a:ea typeface="Times New Roman" panose="02020603050405020304" pitchFamily="18" charset="0"/>
                  <a:cs typeface="Times New Roman" panose="02020603050405020304" pitchFamily="18" charset="0"/>
                </a:rPr>
                <a:t> + </a:t>
              </a:r>
              <a:r>
                <a:rPr lang="en-IN" sz="3600" b="1" dirty="0" err="1">
                  <a:solidFill>
                    <a:prstClr val="black"/>
                  </a:solidFill>
                  <a:ea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  <a:r>
                <a:rPr lang="en-IN" sz="3600" b="1" baseline="-25000" dirty="0" err="1">
                  <a:solidFill>
                    <a:prstClr val="black"/>
                  </a:solidFill>
                  <a:ea typeface="Times New Roman" panose="02020603050405020304" pitchFamily="18" charset="0"/>
                  <a:cs typeface="Times New Roman" panose="02020603050405020304" pitchFamily="18" charset="0"/>
                </a:rPr>
                <a:t>prop</a:t>
              </a:r>
              <a:endParaRPr lang="en-IN" sz="3600" b="1" baseline="-25000" dirty="0">
                <a:solidFill>
                  <a:prstClr val="black"/>
                </a:solidFill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endParaRPr lang="en-US" dirty="0"/>
            </a:p>
          </p:txBody>
        </p:sp>
      </p:grp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2590800" y="4114800"/>
          <a:ext cx="5904230" cy="228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7503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46482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sz="2400" dirty="0" err="1"/>
                        <a:t>d</a:t>
                      </a:r>
                      <a:r>
                        <a:rPr lang="en-IN" sz="2400" baseline="-25000" dirty="0" err="1"/>
                        <a:t>nodal</a:t>
                      </a:r>
                      <a:endParaRPr lang="en-US" sz="2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=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2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400" dirty="0"/>
                        <a:t>Total Delay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400" dirty="0" err="1"/>
                        <a:t>d</a:t>
                      </a:r>
                      <a:r>
                        <a:rPr lang="en-IN" sz="2400" baseline="-25000" dirty="0" err="1"/>
                        <a:t>proc</a:t>
                      </a:r>
                      <a:r>
                        <a:rPr lang="en-IN" sz="2400" dirty="0"/>
                        <a:t> </a:t>
                      </a:r>
                      <a:endParaRPr lang="en-US" sz="2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=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2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400" dirty="0"/>
                        <a:t>Processing Delay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400" dirty="0" err="1"/>
                        <a:t>d</a:t>
                      </a:r>
                      <a:r>
                        <a:rPr lang="en-IN" sz="2400" baseline="-25000" dirty="0" err="1"/>
                        <a:t>queue</a:t>
                      </a:r>
                      <a:endParaRPr lang="en-US" sz="2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=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2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400" dirty="0"/>
                        <a:t>Queuing Delay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400" dirty="0" err="1"/>
                        <a:t>d</a:t>
                      </a:r>
                      <a:r>
                        <a:rPr lang="en-IN" sz="2400" baseline="-25000" dirty="0" err="1"/>
                        <a:t>tran</a:t>
                      </a:r>
                      <a:endParaRPr lang="en-US" sz="2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=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2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400" dirty="0"/>
                        <a:t>Transmission Delay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400" dirty="0" err="1"/>
                        <a:t>d</a:t>
                      </a:r>
                      <a:r>
                        <a:rPr lang="en-IN" sz="2400" baseline="-25000" dirty="0" err="1"/>
                        <a:t>prop</a:t>
                      </a:r>
                      <a:endParaRPr lang="en-US" sz="2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=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2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400" dirty="0"/>
                        <a:t>Propagation Delay</a:t>
                      </a:r>
                      <a:endParaRPr lang="en-IN" sz="2400" baseline="-250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54470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Delay – </a:t>
            </a:r>
            <a:r>
              <a:rPr lang="en-US" dirty="0" err="1"/>
              <a:t>Cont</a:t>
            </a:r>
            <a:r>
              <a:rPr lang="is-IS" dirty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Processing Delay (</a:t>
            </a:r>
            <a:r>
              <a:rPr lang="en-US" dirty="0" err="1"/>
              <a:t>d</a:t>
            </a:r>
            <a:r>
              <a:rPr lang="en-US" baseline="-25000" dirty="0" err="1"/>
              <a:t>proc</a:t>
            </a:r>
            <a:r>
              <a:rPr lang="en-US" dirty="0"/>
              <a:t>)</a:t>
            </a:r>
          </a:p>
          <a:p>
            <a:pPr lvl="1" algn="just"/>
            <a:r>
              <a:rPr lang="en-US" dirty="0"/>
              <a:t>The time required to </a:t>
            </a:r>
            <a:r>
              <a:rPr lang="en-US" dirty="0">
                <a:solidFill>
                  <a:srgbClr val="C00000"/>
                </a:solidFill>
              </a:rPr>
              <a:t>examine</a:t>
            </a:r>
            <a:r>
              <a:rPr lang="en-US" dirty="0"/>
              <a:t> the packets header and </a:t>
            </a:r>
            <a:r>
              <a:rPr lang="en-US" dirty="0">
                <a:solidFill>
                  <a:srgbClr val="C00000"/>
                </a:solidFill>
              </a:rPr>
              <a:t>determine</a:t>
            </a:r>
            <a:r>
              <a:rPr lang="en-US" dirty="0"/>
              <a:t> where to </a:t>
            </a:r>
            <a:r>
              <a:rPr lang="en-US" dirty="0">
                <a:solidFill>
                  <a:srgbClr val="C00000"/>
                </a:solidFill>
              </a:rPr>
              <a:t>direct</a:t>
            </a:r>
            <a:r>
              <a:rPr lang="en-US" dirty="0"/>
              <a:t> the packet.</a:t>
            </a:r>
          </a:p>
          <a:p>
            <a:pPr lvl="1"/>
            <a:r>
              <a:rPr lang="en-US" dirty="0"/>
              <a:t>To check bit level error</a:t>
            </a:r>
          </a:p>
          <a:p>
            <a:pPr lvl="1"/>
            <a:r>
              <a:rPr lang="en-US" dirty="0"/>
              <a:t>Determine output link</a:t>
            </a:r>
          </a:p>
          <a:p>
            <a:pPr lvl="1"/>
            <a:r>
              <a:rPr lang="en-US" dirty="0"/>
              <a:t>Delay in terms of microseconds</a:t>
            </a:r>
          </a:p>
          <a:p>
            <a:pPr lvl="1"/>
            <a:endParaRPr lang="en-US" sz="2800" dirty="0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13606" y="3657600"/>
            <a:ext cx="9154394" cy="2667000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4572000" y="5562600"/>
            <a:ext cx="1066800" cy="45720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4496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3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000" y="3657600"/>
            <a:ext cx="9154394" cy="266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Delay – </a:t>
            </a:r>
            <a:r>
              <a:rPr lang="en-US" dirty="0" err="1"/>
              <a:t>Cont</a:t>
            </a:r>
            <a:r>
              <a:rPr lang="is-IS" dirty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Queuing Delay (</a:t>
            </a:r>
            <a:r>
              <a:rPr lang="en-US" dirty="0" err="1"/>
              <a:t>d</a:t>
            </a:r>
            <a:r>
              <a:rPr lang="en-US" baseline="-25000" dirty="0" err="1"/>
              <a:t>queue</a:t>
            </a:r>
            <a:r>
              <a:rPr lang="en-US" dirty="0"/>
              <a:t>)</a:t>
            </a:r>
          </a:p>
          <a:p>
            <a:pPr lvl="1" algn="just"/>
            <a:r>
              <a:rPr lang="en-US" dirty="0"/>
              <a:t>A time to </a:t>
            </a:r>
            <a:r>
              <a:rPr lang="en-US" dirty="0">
                <a:solidFill>
                  <a:srgbClr val="C00000"/>
                </a:solidFill>
              </a:rPr>
              <a:t>wait</a:t>
            </a:r>
            <a:r>
              <a:rPr lang="en-US" dirty="0"/>
              <a:t> at output link for transmission.</a:t>
            </a:r>
          </a:p>
          <a:p>
            <a:pPr lvl="1" algn="just"/>
            <a:r>
              <a:rPr lang="en-US" dirty="0"/>
              <a:t>Depends on </a:t>
            </a:r>
            <a:r>
              <a:rPr lang="en-US" dirty="0">
                <a:solidFill>
                  <a:srgbClr val="C00000"/>
                </a:solidFill>
              </a:rPr>
              <a:t>congestion</a:t>
            </a:r>
            <a:r>
              <a:rPr lang="en-US" dirty="0"/>
              <a:t> level of router.</a:t>
            </a:r>
          </a:p>
          <a:p>
            <a:pPr lvl="1" algn="just"/>
            <a:r>
              <a:rPr lang="en-US" dirty="0"/>
              <a:t>If queue is empty, then delay will be </a:t>
            </a:r>
            <a:r>
              <a:rPr lang="en-US" dirty="0">
                <a:solidFill>
                  <a:srgbClr val="C00000"/>
                </a:solidFill>
              </a:rPr>
              <a:t>zero</a:t>
            </a:r>
            <a:r>
              <a:rPr lang="en-US" dirty="0"/>
              <a:t>.</a:t>
            </a:r>
          </a:p>
          <a:p>
            <a:pPr lvl="1" algn="just"/>
            <a:r>
              <a:rPr lang="en-US" dirty="0"/>
              <a:t>If queue is full (heavy traffic) then delay will be </a:t>
            </a:r>
            <a:r>
              <a:rPr lang="en-US" dirty="0">
                <a:solidFill>
                  <a:srgbClr val="C00000"/>
                </a:solidFill>
              </a:rPr>
              <a:t>long</a:t>
            </a:r>
            <a:r>
              <a:rPr lang="en-US" dirty="0"/>
              <a:t>.</a:t>
            </a:r>
          </a:p>
          <a:p>
            <a:pPr lvl="1" algn="just"/>
            <a:r>
              <a:rPr lang="en-US" dirty="0"/>
              <a:t>Delay in terms of microsecond to millisecond.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5715000" y="5562600"/>
            <a:ext cx="1152000" cy="76200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851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3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76400" y="2971800"/>
            <a:ext cx="8953500" cy="266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Delay – </a:t>
            </a:r>
            <a:r>
              <a:rPr lang="en-US" dirty="0" err="1"/>
              <a:t>Cont</a:t>
            </a:r>
            <a:r>
              <a:rPr lang="is-IS" dirty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Transmission Delay (</a:t>
            </a:r>
            <a:r>
              <a:rPr lang="en-US" dirty="0" err="1"/>
              <a:t>d</a:t>
            </a:r>
            <a:r>
              <a:rPr lang="en-US" baseline="-25000" dirty="0" err="1"/>
              <a:t>tran</a:t>
            </a:r>
            <a:r>
              <a:rPr lang="en-US" dirty="0"/>
              <a:t> = L/R)</a:t>
            </a:r>
          </a:p>
          <a:p>
            <a:pPr lvl="1" algn="just"/>
            <a:r>
              <a:rPr lang="en-US" dirty="0"/>
              <a:t>An amount of time required for the router to transmit the packet.</a:t>
            </a:r>
          </a:p>
          <a:p>
            <a:pPr lvl="1" algn="just"/>
            <a:r>
              <a:rPr lang="en-US" dirty="0"/>
              <a:t>It is depending on </a:t>
            </a:r>
            <a:r>
              <a:rPr lang="en-US" dirty="0">
                <a:solidFill>
                  <a:srgbClr val="C00000"/>
                </a:solidFill>
              </a:rPr>
              <a:t>packet length(L)</a:t>
            </a:r>
            <a:r>
              <a:rPr lang="en-US" dirty="0"/>
              <a:t> and </a:t>
            </a:r>
            <a:r>
              <a:rPr lang="en-US" dirty="0">
                <a:solidFill>
                  <a:srgbClr val="C00000"/>
                </a:solidFill>
              </a:rPr>
              <a:t>transmission rate(R) </a:t>
            </a:r>
            <a:r>
              <a:rPr lang="en-US" dirty="0"/>
              <a:t>of link.</a:t>
            </a:r>
          </a:p>
          <a:p>
            <a:pPr marL="457200" lvl="1" indent="0">
              <a:buNone/>
            </a:pPr>
            <a:endParaRPr lang="en-US" sz="2800" dirty="0"/>
          </a:p>
        </p:txBody>
      </p:sp>
      <p:sp>
        <p:nvSpPr>
          <p:cNvPr id="5" name="Rounded Rectangle 4"/>
          <p:cNvSpPr/>
          <p:nvPr/>
        </p:nvSpPr>
        <p:spPr>
          <a:xfrm>
            <a:off x="6781800" y="4845570"/>
            <a:ext cx="1219200" cy="30480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006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Types of Computer Networks - Summary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http://cis.msjc.edu/courses/images/WAN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81200" y="990600"/>
            <a:ext cx="8496300" cy="5334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43889960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3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14500" y="3657600"/>
            <a:ext cx="8953500" cy="266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Delay – </a:t>
            </a:r>
            <a:r>
              <a:rPr lang="en-US" dirty="0" err="1"/>
              <a:t>Cont</a:t>
            </a:r>
            <a:r>
              <a:rPr lang="is-IS" dirty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Propagation Delay (</a:t>
            </a:r>
            <a:r>
              <a:rPr lang="en-US" dirty="0" err="1"/>
              <a:t>d</a:t>
            </a:r>
            <a:r>
              <a:rPr lang="en-US" baseline="-25000" dirty="0" err="1"/>
              <a:t>prop</a:t>
            </a:r>
            <a:r>
              <a:rPr lang="en-US" dirty="0"/>
              <a:t>= d/s)</a:t>
            </a:r>
          </a:p>
          <a:p>
            <a:pPr lvl="1" algn="just"/>
            <a:r>
              <a:rPr lang="en-US" dirty="0"/>
              <a:t>A time required to propagate from the beginning of the link to router B.</a:t>
            </a:r>
          </a:p>
          <a:p>
            <a:pPr lvl="1" algn="just"/>
            <a:r>
              <a:rPr lang="en-US" dirty="0"/>
              <a:t>Depends on the </a:t>
            </a:r>
            <a:r>
              <a:rPr lang="en-US" dirty="0">
                <a:solidFill>
                  <a:srgbClr val="C00000"/>
                </a:solidFill>
              </a:rPr>
              <a:t>length of physical medium(d) </a:t>
            </a:r>
            <a:r>
              <a:rPr lang="en-US" dirty="0"/>
              <a:t>link and </a:t>
            </a:r>
            <a:r>
              <a:rPr lang="en-US" dirty="0">
                <a:solidFill>
                  <a:srgbClr val="C00000"/>
                </a:solidFill>
              </a:rPr>
              <a:t>propagation speed(s) </a:t>
            </a:r>
            <a:r>
              <a:rPr lang="en-US" dirty="0"/>
              <a:t>of link</a:t>
            </a:r>
          </a:p>
          <a:p>
            <a:pPr lvl="1"/>
            <a:r>
              <a:rPr lang="en-US" dirty="0"/>
              <a:t>Delay in terms of millisecond.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7162800" y="5181600"/>
            <a:ext cx="1143000" cy="30480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294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7214DBF-32FF-DC46-8DE3-FD40E5017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9959E34-33D3-8949-9E29-CDDBD194BD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IN" dirty="0"/>
              <a:t>In this problem, we consider sending real-time voice from Host A to Host B over a packet-switched network (VoIP). </a:t>
            </a:r>
          </a:p>
          <a:p>
            <a:pPr algn="just"/>
            <a:r>
              <a:rPr lang="en-IN" dirty="0"/>
              <a:t>Host A converts </a:t>
            </a:r>
            <a:r>
              <a:rPr lang="en-IN" dirty="0" err="1"/>
              <a:t>analog</a:t>
            </a:r>
            <a:r>
              <a:rPr lang="en-IN" dirty="0"/>
              <a:t> voice to a digital 64 kbps bit stream on the fly. </a:t>
            </a:r>
          </a:p>
          <a:p>
            <a:pPr algn="just"/>
            <a:r>
              <a:rPr lang="en-IN" dirty="0"/>
              <a:t>Host A then groups the bits into 56-byte packets. </a:t>
            </a:r>
          </a:p>
          <a:p>
            <a:pPr algn="just"/>
            <a:r>
              <a:rPr lang="en-IN" dirty="0"/>
              <a:t>There is one link between Hosts A and B; its transmission rate is 2 Mbps and its propagation delay is 10 msec. </a:t>
            </a:r>
          </a:p>
          <a:p>
            <a:pPr algn="just"/>
            <a:r>
              <a:rPr lang="en-IN" dirty="0"/>
              <a:t>As soon as Host A gathers a packet, it sends it to Host B. As soon as Host B receives an entire packet, it converts the packet’s bits to an </a:t>
            </a:r>
            <a:r>
              <a:rPr lang="en-IN" dirty="0" err="1"/>
              <a:t>analog</a:t>
            </a:r>
            <a:r>
              <a:rPr lang="en-IN" dirty="0"/>
              <a:t> signal. </a:t>
            </a:r>
          </a:p>
          <a:p>
            <a:pPr algn="just"/>
            <a:r>
              <a:rPr lang="en-IN" dirty="0"/>
              <a:t>How much time elapses from the time a bit is created (from the original </a:t>
            </a:r>
            <a:r>
              <a:rPr lang="en-IN" dirty="0" err="1"/>
              <a:t>analog</a:t>
            </a:r>
            <a:r>
              <a:rPr lang="en-IN" dirty="0"/>
              <a:t> signal at Host A) until the bit is decoded (as part of the </a:t>
            </a:r>
            <a:r>
              <a:rPr lang="en-IN" dirty="0" err="1"/>
              <a:t>analog</a:t>
            </a:r>
            <a:r>
              <a:rPr lang="en-IN" dirty="0"/>
              <a:t> signal at Host B)?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914605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42BD67E-DE71-E044-B197-261B1BD64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FC38C20-C545-3247-B896-421C75909B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Since this is a packet switched network, the data will be transmitted packet by packet. A packet is 56 byte and the analog to digital conversation rate is 64 kbps.</a:t>
            </a:r>
          </a:p>
          <a:p>
            <a:r>
              <a:rPr lang="en-US" dirty="0"/>
              <a:t>Thus the preparing time </a:t>
            </a:r>
            <a:r>
              <a:rPr lang="en-US" dirty="0" err="1"/>
              <a:t>T</a:t>
            </a:r>
            <a:r>
              <a:rPr lang="en-US" baseline="-25000" dirty="0" err="1"/>
              <a:t>p</a:t>
            </a:r>
            <a:r>
              <a:rPr lang="en-US" dirty="0"/>
              <a:t> for a packet is (56*8)/(64*1000)= 0.007 s = 7 </a:t>
            </a:r>
            <a:r>
              <a:rPr lang="en-US" dirty="0" err="1"/>
              <a:t>ms.</a:t>
            </a:r>
            <a:r>
              <a:rPr lang="en-US" dirty="0"/>
              <a:t> </a:t>
            </a:r>
          </a:p>
          <a:p>
            <a:r>
              <a:rPr lang="en-US" dirty="0"/>
              <a:t>The transition time </a:t>
            </a:r>
            <a:r>
              <a:rPr lang="en-US" dirty="0" err="1"/>
              <a:t>D</a:t>
            </a:r>
            <a:r>
              <a:rPr lang="en-US" baseline="-25000" dirty="0" err="1"/>
              <a:t>trans</a:t>
            </a:r>
            <a:r>
              <a:rPr lang="en-US" dirty="0"/>
              <a:t> for a packet is (56*8)/(2*1000*1000) =0.000224 s = 0.224ms. </a:t>
            </a:r>
          </a:p>
          <a:p>
            <a:r>
              <a:rPr lang="en-US" dirty="0" err="1"/>
              <a:t>T</a:t>
            </a:r>
            <a:r>
              <a:rPr lang="en-US" baseline="-25000" dirty="0" err="1"/>
              <a:t>prop</a:t>
            </a:r>
            <a:r>
              <a:rPr lang="en-US" dirty="0"/>
              <a:t> = 10ms </a:t>
            </a:r>
          </a:p>
          <a:p>
            <a:r>
              <a:rPr lang="en-US" dirty="0"/>
              <a:t>Finally, the total time elapses from the time a bit is create until the bit is decoded is 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   </a:t>
            </a:r>
            <a:r>
              <a:rPr lang="en-US" dirty="0" err="1"/>
              <a:t>T</a:t>
            </a:r>
            <a:r>
              <a:rPr lang="en-US" baseline="-25000" dirty="0" err="1"/>
              <a:t>p</a:t>
            </a:r>
            <a:r>
              <a:rPr lang="en-US" dirty="0"/>
              <a:t> +</a:t>
            </a:r>
            <a:r>
              <a:rPr lang="en-US" dirty="0" err="1"/>
              <a:t>D</a:t>
            </a:r>
            <a:r>
              <a:rPr lang="en-US" baseline="-25000" dirty="0" err="1"/>
              <a:t>trans</a:t>
            </a:r>
            <a:r>
              <a:rPr lang="en-US" dirty="0" err="1"/>
              <a:t>+T</a:t>
            </a:r>
            <a:r>
              <a:rPr lang="en-US" baseline="-25000" dirty="0" err="1"/>
              <a:t>prop</a:t>
            </a:r>
            <a:endParaRPr lang="en-US" baseline="-25000" dirty="0"/>
          </a:p>
          <a:p>
            <a:pPr marL="0" indent="0">
              <a:buNone/>
            </a:pPr>
            <a:r>
              <a:rPr lang="en-US" dirty="0"/>
              <a:t>= 7+0.224+10 </a:t>
            </a:r>
          </a:p>
          <a:p>
            <a:pPr marL="0" indent="0">
              <a:buNone/>
            </a:pPr>
            <a:r>
              <a:rPr lang="en-US" dirty="0"/>
              <a:t>= 17.224 </a:t>
            </a:r>
            <a:r>
              <a:rPr lang="en-US" dirty="0" err="1"/>
              <a:t>ms</a:t>
            </a:r>
            <a:r>
              <a:rPr lang="en-US" dirty="0"/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9052351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Packet Loss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algn="just"/>
            <a:r>
              <a:rPr lang="en-IN" dirty="0"/>
              <a:t>Packet loss is the </a:t>
            </a:r>
            <a:r>
              <a:rPr lang="en-IN" dirty="0">
                <a:solidFill>
                  <a:srgbClr val="C00000"/>
                </a:solidFill>
              </a:rPr>
              <a:t>failure</a:t>
            </a:r>
            <a:r>
              <a:rPr lang="en-IN" dirty="0"/>
              <a:t> of one or more transmitted packets to arrive at their destination. </a:t>
            </a:r>
            <a:endParaRPr lang="en-US" dirty="0"/>
          </a:p>
          <a:p>
            <a:pPr lvl="0" algn="just"/>
            <a:r>
              <a:rPr lang="en-IN" dirty="0"/>
              <a:t>The loss of data packets depends on the </a:t>
            </a:r>
            <a:r>
              <a:rPr lang="en-IN" dirty="0">
                <a:solidFill>
                  <a:srgbClr val="C00000"/>
                </a:solidFill>
              </a:rPr>
              <a:t>switch queue/buffer</a:t>
            </a:r>
            <a:r>
              <a:rPr lang="en-IN" dirty="0"/>
              <a:t>. The loss of data packets increases with the increases in the </a:t>
            </a:r>
            <a:r>
              <a:rPr lang="en-IN" dirty="0">
                <a:solidFill>
                  <a:srgbClr val="C00000"/>
                </a:solidFill>
              </a:rPr>
              <a:t>traffic intensity.</a:t>
            </a:r>
          </a:p>
          <a:p>
            <a:pPr algn="just"/>
            <a:r>
              <a:rPr lang="en-IN" dirty="0"/>
              <a:t>It affects the performance </a:t>
            </a:r>
          </a:p>
          <a:p>
            <a:pPr marL="400050" lvl="1" indent="0" algn="just">
              <a:buNone/>
            </a:pPr>
            <a:r>
              <a:rPr lang="en-IN" sz="2400" dirty="0"/>
              <a:t>of the network.</a:t>
            </a:r>
            <a:endParaRPr lang="en-US" sz="2400" dirty="0"/>
          </a:p>
          <a:p>
            <a:pPr lvl="0" algn="just">
              <a:buFont typeface="Arial" charset="0"/>
              <a:buChar char="•"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B9905BE5-41BC-4B40-B870-F286C9DEBE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00736" y="3052800"/>
            <a:ext cx="4776764" cy="33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210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Throughput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IN" dirty="0"/>
              <a:t>Throughput or Network Throughput is the </a:t>
            </a:r>
            <a:r>
              <a:rPr lang="en-IN" dirty="0">
                <a:solidFill>
                  <a:srgbClr val="C00000"/>
                </a:solidFill>
              </a:rPr>
              <a:t>rate of successful message delivery </a:t>
            </a:r>
            <a:r>
              <a:rPr lang="en-IN" dirty="0"/>
              <a:t>over a communication channel. </a:t>
            </a:r>
            <a:endParaRPr lang="en-US" dirty="0"/>
          </a:p>
          <a:p>
            <a:pPr lvl="0" algn="just"/>
            <a:r>
              <a:rPr lang="en-IN" dirty="0"/>
              <a:t>Throughput is measured in bits(data) per second (bit/s or bps)</a:t>
            </a:r>
            <a:endParaRPr lang="en-US" dirty="0"/>
          </a:p>
        </p:txBody>
      </p:sp>
      <p:sp>
        <p:nvSpPr>
          <p:cNvPr id="6" name="AutoShape 327"/>
          <p:cNvSpPr>
            <a:spLocks noChangeArrowheads="1"/>
          </p:cNvSpPr>
          <p:nvPr/>
        </p:nvSpPr>
        <p:spPr bwMode="auto">
          <a:xfrm>
            <a:off x="2286001" y="3200401"/>
            <a:ext cx="445035" cy="490215"/>
          </a:xfrm>
          <a:prstGeom prst="can">
            <a:avLst>
              <a:gd name="adj" fmla="val 23491"/>
            </a:avLst>
          </a:prstGeom>
          <a:gradFill rotWithShape="1">
            <a:gsLst>
              <a:gs pos="0">
                <a:srgbClr val="000099"/>
              </a:gs>
              <a:gs pos="100000">
                <a:srgbClr val="FFFFFF"/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endParaRPr lang="en-US" altLang="en-US">
              <a:latin typeface="Times New Roman" charset="0"/>
            </a:endParaRPr>
          </a:p>
        </p:txBody>
      </p:sp>
      <p:grpSp>
        <p:nvGrpSpPr>
          <p:cNvPr id="7" name="Group 64"/>
          <p:cNvGrpSpPr>
            <a:grpSpLocks/>
          </p:cNvGrpSpPr>
          <p:nvPr/>
        </p:nvGrpSpPr>
        <p:grpSpPr bwMode="auto">
          <a:xfrm>
            <a:off x="2796024" y="3537926"/>
            <a:ext cx="313644" cy="739341"/>
            <a:chOff x="4140" y="429"/>
            <a:chExt cx="1425" cy="2396"/>
          </a:xfrm>
        </p:grpSpPr>
        <p:sp>
          <p:nvSpPr>
            <p:cNvPr id="8" name="Freeform 65"/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6 w 354"/>
                <a:gd name="T1" fmla="*/ 0 h 2742"/>
                <a:gd name="T2" fmla="*/ 30 w 354"/>
                <a:gd name="T3" fmla="*/ 46 h 2742"/>
                <a:gd name="T4" fmla="*/ 30 w 354"/>
                <a:gd name="T5" fmla="*/ 354 h 2742"/>
                <a:gd name="T6" fmla="*/ 0 w 354"/>
                <a:gd name="T7" fmla="*/ 371 h 2742"/>
                <a:gd name="T8" fmla="*/ 6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Rectangle 66"/>
            <p:cNvSpPr>
              <a:spLocks noChangeArrowheads="1"/>
            </p:cNvSpPr>
            <p:nvPr/>
          </p:nvSpPr>
          <p:spPr bwMode="auto">
            <a:xfrm>
              <a:off x="4204" y="429"/>
              <a:ext cx="1046" cy="2283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0" name="Freeform 67"/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18 w 211"/>
                <a:gd name="T3" fmla="*/ 30 h 2537"/>
                <a:gd name="T4" fmla="*/ 2 w 211"/>
                <a:gd name="T5" fmla="*/ 338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Freeform 68"/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29 w 328"/>
                <a:gd name="T3" fmla="*/ 18 h 226"/>
                <a:gd name="T4" fmla="*/ 29 w 328"/>
                <a:gd name="T5" fmla="*/ 32 h 226"/>
                <a:gd name="T6" fmla="*/ 0 w 328"/>
                <a:gd name="T7" fmla="*/ 13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Rectangle 69"/>
            <p:cNvSpPr>
              <a:spLocks noChangeArrowheads="1"/>
            </p:cNvSpPr>
            <p:nvPr/>
          </p:nvSpPr>
          <p:spPr bwMode="auto">
            <a:xfrm>
              <a:off x="4211" y="694"/>
              <a:ext cx="597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endParaRPr lang="en-US" altLang="en-US"/>
            </a:p>
          </p:txBody>
        </p:sp>
        <p:grpSp>
          <p:nvGrpSpPr>
            <p:cNvPr id="13" name="Group 70"/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38" name="AutoShape 71"/>
              <p:cNvSpPr>
                <a:spLocks noChangeArrowheads="1"/>
              </p:cNvSpPr>
              <p:nvPr/>
            </p:nvSpPr>
            <p:spPr bwMode="auto">
              <a:xfrm>
                <a:off x="615" y="2568"/>
                <a:ext cx="721" cy="137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9" name="AutoShape 72"/>
              <p:cNvSpPr>
                <a:spLocks noChangeArrowheads="1"/>
              </p:cNvSpPr>
              <p:nvPr/>
            </p:nvSpPr>
            <p:spPr bwMode="auto">
              <a:xfrm>
                <a:off x="631" y="2584"/>
                <a:ext cx="689" cy="10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14" name="Rectangle 73"/>
            <p:cNvSpPr>
              <a:spLocks noChangeArrowheads="1"/>
            </p:cNvSpPr>
            <p:nvPr/>
          </p:nvSpPr>
          <p:spPr bwMode="auto">
            <a:xfrm>
              <a:off x="4223" y="1019"/>
              <a:ext cx="597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endParaRPr lang="en-US" altLang="en-US"/>
            </a:p>
          </p:txBody>
        </p:sp>
        <p:grpSp>
          <p:nvGrpSpPr>
            <p:cNvPr id="15" name="Group 74"/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36" name="AutoShape 75"/>
              <p:cNvSpPr>
                <a:spLocks noChangeArrowheads="1"/>
              </p:cNvSpPr>
              <p:nvPr/>
            </p:nvSpPr>
            <p:spPr bwMode="auto">
              <a:xfrm>
                <a:off x="617" y="2567"/>
                <a:ext cx="721" cy="14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7" name="AutoShape 76"/>
              <p:cNvSpPr>
                <a:spLocks noChangeArrowheads="1"/>
              </p:cNvSpPr>
              <p:nvPr/>
            </p:nvSpPr>
            <p:spPr bwMode="auto">
              <a:xfrm>
                <a:off x="634" y="2585"/>
                <a:ext cx="689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16" name="Rectangle 77"/>
            <p:cNvSpPr>
              <a:spLocks noChangeArrowheads="1"/>
            </p:cNvSpPr>
            <p:nvPr/>
          </p:nvSpPr>
          <p:spPr bwMode="auto">
            <a:xfrm>
              <a:off x="4217" y="1358"/>
              <a:ext cx="597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7" name="Rectangle 78"/>
            <p:cNvSpPr>
              <a:spLocks noChangeArrowheads="1"/>
            </p:cNvSpPr>
            <p:nvPr/>
          </p:nvSpPr>
          <p:spPr bwMode="auto">
            <a:xfrm>
              <a:off x="4230" y="1653"/>
              <a:ext cx="597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endParaRPr lang="en-US" altLang="en-US"/>
            </a:p>
          </p:txBody>
        </p:sp>
        <p:grpSp>
          <p:nvGrpSpPr>
            <p:cNvPr id="18" name="Group 79"/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34" name="AutoShape 80"/>
              <p:cNvSpPr>
                <a:spLocks noChangeArrowheads="1"/>
              </p:cNvSpPr>
              <p:nvPr/>
            </p:nvSpPr>
            <p:spPr bwMode="auto">
              <a:xfrm>
                <a:off x="616" y="2568"/>
                <a:ext cx="720" cy="14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5" name="AutoShape 81"/>
              <p:cNvSpPr>
                <a:spLocks noChangeArrowheads="1"/>
              </p:cNvSpPr>
              <p:nvPr/>
            </p:nvSpPr>
            <p:spPr bwMode="auto">
              <a:xfrm>
                <a:off x="632" y="2584"/>
                <a:ext cx="688" cy="10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19" name="Freeform 82"/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29 w 328"/>
                <a:gd name="T3" fmla="*/ 17 h 226"/>
                <a:gd name="T4" fmla="*/ 29 w 328"/>
                <a:gd name="T5" fmla="*/ 30 h 226"/>
                <a:gd name="T6" fmla="*/ 0 w 328"/>
                <a:gd name="T7" fmla="*/ 12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0" name="Group 83"/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32" name="AutoShape 84"/>
              <p:cNvSpPr>
                <a:spLocks noChangeArrowheads="1"/>
              </p:cNvSpPr>
              <p:nvPr/>
            </p:nvSpPr>
            <p:spPr bwMode="auto">
              <a:xfrm>
                <a:off x="611" y="2568"/>
                <a:ext cx="728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3" name="AutoShape 85"/>
              <p:cNvSpPr>
                <a:spLocks noChangeArrowheads="1"/>
              </p:cNvSpPr>
              <p:nvPr/>
            </p:nvSpPr>
            <p:spPr bwMode="auto">
              <a:xfrm>
                <a:off x="627" y="2586"/>
                <a:ext cx="696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21" name="Rectangle 86"/>
            <p:cNvSpPr>
              <a:spLocks noChangeArrowheads="1"/>
            </p:cNvSpPr>
            <p:nvPr/>
          </p:nvSpPr>
          <p:spPr bwMode="auto">
            <a:xfrm>
              <a:off x="5250" y="429"/>
              <a:ext cx="71" cy="2287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2" name="Freeform 87"/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26 w 296"/>
                <a:gd name="T3" fmla="*/ 18 h 256"/>
                <a:gd name="T4" fmla="*/ 26 w 296"/>
                <a:gd name="T5" fmla="*/ 34 h 256"/>
                <a:gd name="T6" fmla="*/ 0 w 296"/>
                <a:gd name="T7" fmla="*/ 12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88"/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27 w 304"/>
                <a:gd name="T3" fmla="*/ 23 h 288"/>
                <a:gd name="T4" fmla="*/ 25 w 304"/>
                <a:gd name="T5" fmla="*/ 39 h 288"/>
                <a:gd name="T6" fmla="*/ 2 w 304"/>
                <a:gd name="T7" fmla="*/ 17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Oval 89"/>
            <p:cNvSpPr>
              <a:spLocks noChangeArrowheads="1"/>
            </p:cNvSpPr>
            <p:nvPr/>
          </p:nvSpPr>
          <p:spPr bwMode="auto">
            <a:xfrm>
              <a:off x="5520" y="2612"/>
              <a:ext cx="45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5" name="Freeform 90"/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15 h 240"/>
                <a:gd name="T2" fmla="*/ 2 w 306"/>
                <a:gd name="T3" fmla="*/ 33 h 240"/>
                <a:gd name="T4" fmla="*/ 27 w 306"/>
                <a:gd name="T5" fmla="*/ 15 h 240"/>
                <a:gd name="T6" fmla="*/ 26 w 306"/>
                <a:gd name="T7" fmla="*/ 0 h 240"/>
                <a:gd name="T8" fmla="*/ 0 w 306"/>
                <a:gd name="T9" fmla="*/ 15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AutoShape 91"/>
            <p:cNvSpPr>
              <a:spLocks noChangeArrowheads="1"/>
            </p:cNvSpPr>
            <p:nvPr/>
          </p:nvSpPr>
          <p:spPr bwMode="auto">
            <a:xfrm>
              <a:off x="4140" y="2677"/>
              <a:ext cx="1200" cy="148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7" name="AutoShape 92"/>
            <p:cNvSpPr>
              <a:spLocks noChangeArrowheads="1"/>
            </p:cNvSpPr>
            <p:nvPr/>
          </p:nvSpPr>
          <p:spPr bwMode="auto">
            <a:xfrm>
              <a:off x="4204" y="2712"/>
              <a:ext cx="1072" cy="82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8" name="Oval 93"/>
            <p:cNvSpPr>
              <a:spLocks noChangeArrowheads="1"/>
            </p:cNvSpPr>
            <p:nvPr/>
          </p:nvSpPr>
          <p:spPr bwMode="auto">
            <a:xfrm>
              <a:off x="4307" y="2382"/>
              <a:ext cx="160" cy="143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9" name="Oval 94"/>
            <p:cNvSpPr>
              <a:spLocks noChangeArrowheads="1"/>
            </p:cNvSpPr>
            <p:nvPr/>
          </p:nvSpPr>
          <p:spPr bwMode="auto">
            <a:xfrm>
              <a:off x="4487" y="2382"/>
              <a:ext cx="160" cy="14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eaLnBrk="1" hangingPunct="1"/>
              <a:endParaRPr lang="en-US" altLang="en-US" sz="1800">
                <a:solidFill>
                  <a:srgbClr val="FF0000"/>
                </a:solidFill>
              </a:endParaRPr>
            </a:p>
          </p:txBody>
        </p:sp>
        <p:sp>
          <p:nvSpPr>
            <p:cNvPr id="30" name="Oval 95"/>
            <p:cNvSpPr>
              <a:spLocks noChangeArrowheads="1"/>
            </p:cNvSpPr>
            <p:nvPr/>
          </p:nvSpPr>
          <p:spPr bwMode="auto">
            <a:xfrm>
              <a:off x="4660" y="2382"/>
              <a:ext cx="160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1" name="Rectangle 96"/>
            <p:cNvSpPr>
              <a:spLocks noChangeArrowheads="1"/>
            </p:cNvSpPr>
            <p:nvPr/>
          </p:nvSpPr>
          <p:spPr bwMode="auto">
            <a:xfrm>
              <a:off x="5064" y="1835"/>
              <a:ext cx="83" cy="760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endParaRPr lang="en-US" altLang="en-US"/>
            </a:p>
          </p:txBody>
        </p:sp>
      </p:grpSp>
      <p:grpSp>
        <p:nvGrpSpPr>
          <p:cNvPr id="40" name="Group 61"/>
          <p:cNvGrpSpPr>
            <a:grpSpLocks/>
          </p:cNvGrpSpPr>
          <p:nvPr/>
        </p:nvGrpSpPr>
        <p:grpSpPr bwMode="auto">
          <a:xfrm flipH="1">
            <a:off x="9002498" y="3590162"/>
            <a:ext cx="1061020" cy="988467"/>
            <a:chOff x="-44" y="1473"/>
            <a:chExt cx="981" cy="1105"/>
          </a:xfrm>
        </p:grpSpPr>
        <p:pic>
          <p:nvPicPr>
            <p:cNvPr id="41" name="Picture 62" descr="desktop_computer_stylized_medium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2" name="Freeform 63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7497 w 356"/>
                <a:gd name="T3" fmla="*/ 469 h 368"/>
                <a:gd name="T4" fmla="*/ 8894 w 356"/>
                <a:gd name="T5" fmla="*/ 9780 h 368"/>
                <a:gd name="T6" fmla="*/ 1960 w 356"/>
                <a:gd name="T7" fmla="*/ 1223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43" name="Text Box 325"/>
          <p:cNvSpPr txBox="1">
            <a:spLocks noChangeArrowheads="1"/>
          </p:cNvSpPr>
          <p:nvPr/>
        </p:nvSpPr>
        <p:spPr bwMode="auto">
          <a:xfrm>
            <a:off x="2369939" y="4428546"/>
            <a:ext cx="1595309" cy="877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>
              <a:lnSpc>
                <a:spcPct val="85000"/>
              </a:lnSpc>
            </a:pPr>
            <a:r>
              <a:rPr lang="en-US" altLang="en-US" sz="2000" dirty="0">
                <a:latin typeface="Gill Sans MT" charset="0"/>
              </a:rPr>
              <a:t>server, with</a:t>
            </a:r>
          </a:p>
          <a:p>
            <a:pPr algn="ctr">
              <a:lnSpc>
                <a:spcPct val="85000"/>
              </a:lnSpc>
            </a:pPr>
            <a:r>
              <a:rPr lang="en-US" altLang="en-US" sz="2000" dirty="0">
                <a:latin typeface="Gill Sans MT" charset="0"/>
              </a:rPr>
              <a:t>file of F bits </a:t>
            </a:r>
          </a:p>
          <a:p>
            <a:pPr algn="ctr">
              <a:lnSpc>
                <a:spcPct val="85000"/>
              </a:lnSpc>
            </a:pPr>
            <a:r>
              <a:rPr lang="en-US" altLang="en-US" sz="2000" dirty="0">
                <a:latin typeface="Gill Sans MT" charset="0"/>
              </a:rPr>
              <a:t>send to client</a:t>
            </a:r>
          </a:p>
        </p:txBody>
      </p:sp>
      <p:sp>
        <p:nvSpPr>
          <p:cNvPr id="44" name="Text Box 328"/>
          <p:cNvSpPr txBox="1">
            <a:spLocks noChangeArrowheads="1"/>
          </p:cNvSpPr>
          <p:nvPr/>
        </p:nvSpPr>
        <p:spPr bwMode="auto">
          <a:xfrm>
            <a:off x="4322838" y="4354952"/>
            <a:ext cx="1440523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>
              <a:lnSpc>
                <a:spcPct val="85000"/>
              </a:lnSpc>
            </a:pPr>
            <a:r>
              <a:rPr lang="en-US" altLang="en-US" sz="2000" dirty="0">
                <a:latin typeface="Gill Sans MT" charset="0"/>
              </a:rPr>
              <a:t>link capacity</a:t>
            </a:r>
          </a:p>
          <a:p>
            <a:pPr algn="ctr">
              <a:lnSpc>
                <a:spcPct val="85000"/>
              </a:lnSpc>
            </a:pPr>
            <a:r>
              <a:rPr lang="en-US" altLang="en-US" sz="2000" dirty="0">
                <a:latin typeface="Gill Sans MT" charset="0"/>
              </a:rPr>
              <a:t> </a:t>
            </a:r>
            <a:r>
              <a:rPr lang="en-US" altLang="en-US" sz="2000" dirty="0" err="1">
                <a:latin typeface="Gill Sans MT" charset="0"/>
              </a:rPr>
              <a:t>R</a:t>
            </a:r>
            <a:r>
              <a:rPr lang="en-US" altLang="en-US" sz="2800" baseline="-25000" dirty="0" err="1">
                <a:latin typeface="Gill Sans MT" charset="0"/>
              </a:rPr>
              <a:t>s</a:t>
            </a:r>
            <a:r>
              <a:rPr lang="en-US" altLang="en-US" sz="2000" baseline="-25000" dirty="0">
                <a:latin typeface="Gill Sans MT" charset="0"/>
              </a:rPr>
              <a:t> </a:t>
            </a:r>
            <a:r>
              <a:rPr lang="en-US" altLang="en-US" sz="2000" dirty="0">
                <a:latin typeface="Gill Sans MT" charset="0"/>
              </a:rPr>
              <a:t>bits/sec</a:t>
            </a:r>
          </a:p>
        </p:txBody>
      </p:sp>
      <p:sp>
        <p:nvSpPr>
          <p:cNvPr id="45" name="Text Box 329"/>
          <p:cNvSpPr txBox="1">
            <a:spLocks noChangeArrowheads="1"/>
          </p:cNvSpPr>
          <p:nvPr/>
        </p:nvSpPr>
        <p:spPr bwMode="auto">
          <a:xfrm>
            <a:off x="6875785" y="4361648"/>
            <a:ext cx="1440523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>
              <a:lnSpc>
                <a:spcPct val="85000"/>
              </a:lnSpc>
            </a:pPr>
            <a:r>
              <a:rPr lang="en-US" altLang="en-US" sz="2000" dirty="0">
                <a:latin typeface="Gill Sans MT" charset="0"/>
              </a:rPr>
              <a:t>link capacity</a:t>
            </a:r>
          </a:p>
          <a:p>
            <a:pPr algn="ctr">
              <a:lnSpc>
                <a:spcPct val="85000"/>
              </a:lnSpc>
            </a:pPr>
            <a:r>
              <a:rPr lang="en-US" altLang="en-US" sz="2000" dirty="0">
                <a:latin typeface="Gill Sans MT" charset="0"/>
              </a:rPr>
              <a:t> </a:t>
            </a:r>
            <a:r>
              <a:rPr lang="en-US" altLang="en-US" sz="2000" dirty="0" err="1">
                <a:latin typeface="Gill Sans MT" charset="0"/>
              </a:rPr>
              <a:t>R</a:t>
            </a:r>
            <a:r>
              <a:rPr lang="en-US" altLang="en-US" sz="2800" baseline="-25000" dirty="0" err="1">
                <a:latin typeface="Gill Sans MT" charset="0"/>
              </a:rPr>
              <a:t>c</a:t>
            </a:r>
            <a:r>
              <a:rPr lang="en-US" altLang="en-US" sz="2000" baseline="-25000" dirty="0">
                <a:latin typeface="Gill Sans MT" charset="0"/>
              </a:rPr>
              <a:t> </a:t>
            </a:r>
            <a:r>
              <a:rPr lang="en-US" altLang="en-US" sz="2000" dirty="0">
                <a:latin typeface="Gill Sans MT" charset="0"/>
              </a:rPr>
              <a:t>bits/sec</a:t>
            </a:r>
          </a:p>
        </p:txBody>
      </p:sp>
      <p:sp>
        <p:nvSpPr>
          <p:cNvPr id="46" name="Line 337"/>
          <p:cNvSpPr>
            <a:spLocks noChangeShapeType="1"/>
          </p:cNvSpPr>
          <p:nvPr/>
        </p:nvSpPr>
        <p:spPr bwMode="auto">
          <a:xfrm flipH="1" flipV="1">
            <a:off x="4595943" y="4158062"/>
            <a:ext cx="251480" cy="255823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 type="none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" name="Line 347"/>
          <p:cNvSpPr>
            <a:spLocks noChangeShapeType="1"/>
          </p:cNvSpPr>
          <p:nvPr/>
        </p:nvSpPr>
        <p:spPr bwMode="auto">
          <a:xfrm flipH="1" flipV="1">
            <a:off x="7374942" y="4216995"/>
            <a:ext cx="172363" cy="171441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 type="none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8" name="Line 352"/>
          <p:cNvSpPr>
            <a:spLocks noChangeShapeType="1"/>
          </p:cNvSpPr>
          <p:nvPr/>
        </p:nvSpPr>
        <p:spPr bwMode="auto">
          <a:xfrm flipH="1">
            <a:off x="2642029" y="4081717"/>
            <a:ext cx="9889" cy="346901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 type="arrow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50" name="Group 246"/>
          <p:cNvGrpSpPr>
            <a:grpSpLocks/>
          </p:cNvGrpSpPr>
          <p:nvPr/>
        </p:nvGrpSpPr>
        <p:grpSpPr bwMode="auto">
          <a:xfrm>
            <a:off x="5316478" y="3809821"/>
            <a:ext cx="939519" cy="304041"/>
            <a:chOff x="3600" y="219"/>
            <a:chExt cx="360" cy="175"/>
          </a:xfrm>
        </p:grpSpPr>
        <p:sp>
          <p:nvSpPr>
            <p:cNvPr id="51" name="Oval 247"/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endParaRPr lang="en-US" altLang="en-US">
                <a:latin typeface="Times New Roman" charset="0"/>
              </a:endParaRPr>
            </a:p>
          </p:txBody>
        </p:sp>
        <p:sp>
          <p:nvSpPr>
            <p:cNvPr id="52" name="Line 248"/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" name="Line 249"/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" name="Rectangle 250"/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/>
              <a:endParaRPr lang="en-US" altLang="en-US">
                <a:latin typeface="Times New Roman" charset="0"/>
              </a:endParaRPr>
            </a:p>
          </p:txBody>
        </p:sp>
        <p:sp>
          <p:nvSpPr>
            <p:cNvPr id="55" name="Oval 251"/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endParaRPr lang="en-US" altLang="en-US">
                <a:latin typeface="Times New Roman" charset="0"/>
              </a:endParaRPr>
            </a:p>
          </p:txBody>
        </p:sp>
        <p:grpSp>
          <p:nvGrpSpPr>
            <p:cNvPr id="56" name="Group 252"/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61" name="Line 253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2" name="Line 254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3" name="Line 255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57" name="Group 256"/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58" name="Line 257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9" name="Line 258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" name="Line 259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64" name="AutoShape 350"/>
          <p:cNvSpPr>
            <a:spLocks noChangeArrowheads="1"/>
          </p:cNvSpPr>
          <p:nvPr/>
        </p:nvSpPr>
        <p:spPr bwMode="auto">
          <a:xfrm>
            <a:off x="8413356" y="3752227"/>
            <a:ext cx="791174" cy="409852"/>
          </a:xfrm>
          <a:prstGeom prst="rightArrow">
            <a:avLst>
              <a:gd name="adj1" fmla="val 50000"/>
              <a:gd name="adj2" fmla="val 45752"/>
            </a:avLst>
          </a:prstGeom>
          <a:gradFill rotWithShape="1">
            <a:gsLst>
              <a:gs pos="0">
                <a:srgbClr val="FFFFFF"/>
              </a:gs>
              <a:gs pos="100000">
                <a:srgbClr val="CC0000"/>
              </a:gs>
            </a:gsLst>
            <a:lin ang="0" scaled="1"/>
          </a:gradFill>
          <a:ln w="9525">
            <a:solidFill>
              <a:srgbClr val="CC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endParaRPr lang="en-US" altLang="en-US">
              <a:latin typeface="Times New Roman" charset="0"/>
            </a:endParaRPr>
          </a:p>
        </p:txBody>
      </p:sp>
      <p:grpSp>
        <p:nvGrpSpPr>
          <p:cNvPr id="65" name="Group 335"/>
          <p:cNvGrpSpPr>
            <a:grpSpLocks/>
          </p:cNvGrpSpPr>
          <p:nvPr/>
        </p:nvGrpSpPr>
        <p:grpSpPr bwMode="auto">
          <a:xfrm>
            <a:off x="3178897" y="3781694"/>
            <a:ext cx="2066941" cy="330828"/>
            <a:chOff x="2249" y="3430"/>
            <a:chExt cx="1389" cy="256"/>
          </a:xfrm>
        </p:grpSpPr>
        <p:sp>
          <p:nvSpPr>
            <p:cNvPr id="66" name="Oval 333"/>
            <p:cNvSpPr>
              <a:spLocks noChangeArrowheads="1"/>
            </p:cNvSpPr>
            <p:nvPr/>
          </p:nvSpPr>
          <p:spPr bwMode="auto">
            <a:xfrm>
              <a:off x="3569" y="3433"/>
              <a:ext cx="69" cy="253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50000">
                  <a:schemeClr val="folHlink"/>
                </a:gs>
                <a:gs pos="100000">
                  <a:schemeClr val="bg1"/>
                </a:gs>
              </a:gsLst>
              <a:lin ang="54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 New Roman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67" name="Rectangle 332"/>
            <p:cNvSpPr>
              <a:spLocks noChangeArrowheads="1"/>
            </p:cNvSpPr>
            <p:nvPr/>
          </p:nvSpPr>
          <p:spPr bwMode="auto">
            <a:xfrm>
              <a:off x="2275" y="3433"/>
              <a:ext cx="1326" cy="253"/>
            </a:xfrm>
            <a:prstGeom prst="rect">
              <a:avLst/>
            </a:prstGeom>
            <a:gradFill rotWithShape="1">
              <a:gsLst>
                <a:gs pos="0">
                  <a:schemeClr val="bg1"/>
                </a:gs>
                <a:gs pos="50000">
                  <a:schemeClr val="folHlink"/>
                </a:gs>
                <a:gs pos="100000">
                  <a:schemeClr val="bg1"/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 New Roman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68" name="Oval 331"/>
            <p:cNvSpPr>
              <a:spLocks noChangeArrowheads="1"/>
            </p:cNvSpPr>
            <p:nvPr/>
          </p:nvSpPr>
          <p:spPr bwMode="auto">
            <a:xfrm>
              <a:off x="2249" y="3430"/>
              <a:ext cx="69" cy="253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endParaRPr lang="en-US" altLang="en-US">
                <a:latin typeface="Times New Roman" charset="0"/>
              </a:endParaRPr>
            </a:p>
          </p:txBody>
        </p:sp>
        <p:sp>
          <p:nvSpPr>
            <p:cNvPr id="69" name="Rectangle 334"/>
            <p:cNvSpPr>
              <a:spLocks noChangeArrowheads="1"/>
            </p:cNvSpPr>
            <p:nvPr/>
          </p:nvSpPr>
          <p:spPr bwMode="auto">
            <a:xfrm>
              <a:off x="3562" y="3438"/>
              <a:ext cx="44" cy="246"/>
            </a:xfrm>
            <a:prstGeom prst="rect">
              <a:avLst/>
            </a:prstGeom>
            <a:gradFill rotWithShape="1">
              <a:gsLst>
                <a:gs pos="0">
                  <a:schemeClr val="bg1"/>
                </a:gs>
                <a:gs pos="50000">
                  <a:schemeClr val="folHlink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 New Roman" charset="0"/>
                <a:ea typeface="ＭＳ Ｐゴシック" charset="0"/>
                <a:cs typeface="ＭＳ Ｐゴシック" charset="0"/>
              </a:endParaRPr>
            </a:p>
          </p:txBody>
        </p:sp>
      </p:grpSp>
      <p:grpSp>
        <p:nvGrpSpPr>
          <p:cNvPr id="70" name="Group 341"/>
          <p:cNvGrpSpPr>
            <a:grpSpLocks/>
          </p:cNvGrpSpPr>
          <p:nvPr/>
        </p:nvGrpSpPr>
        <p:grpSpPr bwMode="auto">
          <a:xfrm>
            <a:off x="6288123" y="3708656"/>
            <a:ext cx="2493609" cy="490215"/>
            <a:chOff x="2249" y="3430"/>
            <a:chExt cx="1389" cy="256"/>
          </a:xfrm>
        </p:grpSpPr>
        <p:sp>
          <p:nvSpPr>
            <p:cNvPr id="71" name="Oval 342"/>
            <p:cNvSpPr>
              <a:spLocks noChangeArrowheads="1"/>
            </p:cNvSpPr>
            <p:nvPr/>
          </p:nvSpPr>
          <p:spPr bwMode="auto">
            <a:xfrm>
              <a:off x="3569" y="3433"/>
              <a:ext cx="69" cy="253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50000">
                  <a:schemeClr val="folHlink"/>
                </a:gs>
                <a:gs pos="100000">
                  <a:schemeClr val="bg1"/>
                </a:gs>
              </a:gsLst>
              <a:lin ang="54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 New Roman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72" name="Rectangle 343"/>
            <p:cNvSpPr>
              <a:spLocks noChangeArrowheads="1"/>
            </p:cNvSpPr>
            <p:nvPr/>
          </p:nvSpPr>
          <p:spPr bwMode="auto">
            <a:xfrm>
              <a:off x="2275" y="3433"/>
              <a:ext cx="1326" cy="253"/>
            </a:xfrm>
            <a:prstGeom prst="rect">
              <a:avLst/>
            </a:prstGeom>
            <a:gradFill rotWithShape="1">
              <a:gsLst>
                <a:gs pos="0">
                  <a:schemeClr val="bg1"/>
                </a:gs>
                <a:gs pos="50000">
                  <a:schemeClr val="folHlink"/>
                </a:gs>
                <a:gs pos="100000">
                  <a:schemeClr val="bg1"/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 New Roman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73" name="Oval 344"/>
            <p:cNvSpPr>
              <a:spLocks noChangeArrowheads="1"/>
            </p:cNvSpPr>
            <p:nvPr/>
          </p:nvSpPr>
          <p:spPr bwMode="auto">
            <a:xfrm>
              <a:off x="2249" y="3430"/>
              <a:ext cx="69" cy="253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endParaRPr lang="en-US" altLang="en-US">
                <a:latin typeface="Times New Roman" charset="0"/>
              </a:endParaRPr>
            </a:p>
          </p:txBody>
        </p:sp>
        <p:sp>
          <p:nvSpPr>
            <p:cNvPr id="74" name="Rectangle 345"/>
            <p:cNvSpPr>
              <a:spLocks noChangeArrowheads="1"/>
            </p:cNvSpPr>
            <p:nvPr/>
          </p:nvSpPr>
          <p:spPr bwMode="auto">
            <a:xfrm>
              <a:off x="3562" y="3438"/>
              <a:ext cx="44" cy="246"/>
            </a:xfrm>
            <a:prstGeom prst="rect">
              <a:avLst/>
            </a:prstGeom>
            <a:gradFill rotWithShape="1">
              <a:gsLst>
                <a:gs pos="0">
                  <a:schemeClr val="bg1"/>
                </a:gs>
                <a:gs pos="50000">
                  <a:schemeClr val="folHlink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 New Roman" charset="0"/>
                <a:ea typeface="ＭＳ Ｐゴシック" charset="0"/>
                <a:cs typeface="ＭＳ Ｐゴシック" charset="0"/>
              </a:endParaRPr>
            </a:p>
          </p:txBody>
        </p:sp>
      </p:grpSp>
      <p:sp>
        <p:nvSpPr>
          <p:cNvPr id="79" name="AutoShape 351"/>
          <p:cNvSpPr>
            <a:spLocks noChangeArrowheads="1"/>
          </p:cNvSpPr>
          <p:nvPr/>
        </p:nvSpPr>
        <p:spPr bwMode="auto">
          <a:xfrm>
            <a:off x="5250076" y="3276601"/>
            <a:ext cx="1138725" cy="409852"/>
          </a:xfrm>
          <a:prstGeom prst="rightArrow">
            <a:avLst>
              <a:gd name="adj1" fmla="val 50000"/>
              <a:gd name="adj2" fmla="val 65850"/>
            </a:avLst>
          </a:prstGeom>
          <a:gradFill rotWithShape="1">
            <a:gsLst>
              <a:gs pos="0">
                <a:srgbClr val="FFFFFF"/>
              </a:gs>
              <a:gs pos="100000">
                <a:srgbClr val="CC0000"/>
              </a:gs>
            </a:gsLst>
            <a:lin ang="0" scaled="1"/>
          </a:gradFill>
          <a:ln w="9525">
            <a:solidFill>
              <a:srgbClr val="CC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endParaRPr lang="en-US" altLang="en-US">
              <a:latin typeface="Times New Roman" charset="0"/>
            </a:endParaRPr>
          </a:p>
        </p:txBody>
      </p:sp>
      <p:sp>
        <p:nvSpPr>
          <p:cNvPr id="80" name="AutoShape 349"/>
          <p:cNvSpPr>
            <a:spLocks noChangeArrowheads="1"/>
          </p:cNvSpPr>
          <p:nvPr/>
        </p:nvSpPr>
        <p:spPr bwMode="auto">
          <a:xfrm flipV="1">
            <a:off x="2380658" y="3531229"/>
            <a:ext cx="867465" cy="608081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2912 h 21600"/>
              <a:gd name="T14" fmla="*/ 18227 w 21600"/>
              <a:gd name="T15" fmla="*/ 9246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lnTo>
                  <a:pt x="21600" y="6079"/>
                </a:lnTo>
                <a:close/>
              </a:path>
            </a:pathLst>
          </a:custGeom>
          <a:gradFill rotWithShape="1">
            <a:gsLst>
              <a:gs pos="0">
                <a:srgbClr val="FFFFFF"/>
              </a:gs>
              <a:gs pos="100000">
                <a:srgbClr val="CC0000"/>
              </a:gs>
            </a:gsLst>
            <a:lin ang="0" scaled="1"/>
          </a:gradFill>
          <a:ln w="9525">
            <a:solidFill>
              <a:srgbClr val="CC0000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/>
          </a:p>
        </p:txBody>
      </p:sp>
      <p:sp>
        <p:nvSpPr>
          <p:cNvPr id="83" name="TextBox 82"/>
          <p:cNvSpPr txBox="1"/>
          <p:nvPr/>
        </p:nvSpPr>
        <p:spPr>
          <a:xfrm>
            <a:off x="9353468" y="4426084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Client</a:t>
            </a:r>
          </a:p>
        </p:txBody>
      </p:sp>
    </p:spTree>
    <p:extLst>
      <p:ext uri="{BB962C8B-B14F-4D97-AF65-F5344CB8AC3E}">
        <p14:creationId xmlns:p14="http://schemas.microsoft.com/office/powerpoint/2010/main" val="259608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43" grpId="0"/>
      <p:bldP spid="44" grpId="0"/>
      <p:bldP spid="45" grpId="0"/>
      <p:bldP spid="46" grpId="0" animBg="1"/>
      <p:bldP spid="47" grpId="0" animBg="1"/>
      <p:bldP spid="48" grpId="0" animBg="1"/>
      <p:bldP spid="64" grpId="0" animBg="1"/>
      <p:bldP spid="79" grpId="0" animBg="1"/>
      <p:bldP spid="80" grpId="0" animBg="1"/>
      <p:bldP spid="83" grpId="0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 of Computer Networks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1961-1972 : The development of Packet Switching</a:t>
            </a:r>
          </a:p>
          <a:p>
            <a:r>
              <a:rPr lang="en-US" dirty="0"/>
              <a:t>1972-1980 : Proprietary Network and Internetworking</a:t>
            </a:r>
          </a:p>
          <a:p>
            <a:r>
              <a:rPr lang="en-US" dirty="0"/>
              <a:t>1980-1990 : A Proliferation of Networks</a:t>
            </a:r>
          </a:p>
          <a:p>
            <a:r>
              <a:rPr lang="en-US" dirty="0"/>
              <a:t>1990s : The Internet Explosion</a:t>
            </a:r>
          </a:p>
          <a:p>
            <a:r>
              <a:rPr lang="en-US" dirty="0"/>
              <a:t>Recent Developments</a:t>
            </a:r>
            <a:r>
              <a:rPr lang="is-IS" dirty="0"/>
              <a:t>…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9668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- Revised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is </a:t>
            </a:r>
            <a:r>
              <a:rPr lang="en-US"/>
              <a:t>Computer Network? </a:t>
            </a:r>
            <a:r>
              <a:rPr lang="en-US">
                <a:solidFill>
                  <a:srgbClr val="FF0000"/>
                </a:solidFill>
              </a:rPr>
              <a:t>Connected </a:t>
            </a:r>
            <a:r>
              <a:rPr lang="en-US" dirty="0">
                <a:solidFill>
                  <a:srgbClr val="FF0000"/>
                </a:solidFill>
              </a:rPr>
              <a:t>each other</a:t>
            </a:r>
            <a:endParaRPr lang="en-US" dirty="0"/>
          </a:p>
          <a:p>
            <a:r>
              <a:rPr lang="en-US" dirty="0"/>
              <a:t>Advantages of Computer Network	</a:t>
            </a:r>
          </a:p>
          <a:p>
            <a:r>
              <a:rPr lang="en-US" dirty="0"/>
              <a:t>Applications of Computer Network</a:t>
            </a:r>
          </a:p>
          <a:p>
            <a:r>
              <a:rPr lang="en-US" dirty="0"/>
              <a:t>Type of Computer Network	</a:t>
            </a:r>
            <a:r>
              <a:rPr lang="en-US" dirty="0">
                <a:solidFill>
                  <a:srgbClr val="FF0000"/>
                </a:solidFill>
              </a:rPr>
              <a:t>LAN, MAN, WAN</a:t>
            </a:r>
            <a:endParaRPr lang="en-US" dirty="0"/>
          </a:p>
          <a:p>
            <a:pPr lvl="0"/>
            <a:r>
              <a:rPr lang="en-US" dirty="0"/>
              <a:t>What is Internet? </a:t>
            </a:r>
            <a:r>
              <a:rPr lang="en-US" dirty="0">
                <a:solidFill>
                  <a:srgbClr val="FF0000"/>
                </a:solidFill>
              </a:rPr>
              <a:t>Infinite</a:t>
            </a:r>
            <a:r>
              <a:rPr lang="en-US" dirty="0"/>
              <a:t> </a:t>
            </a:r>
            <a:r>
              <a:rPr lang="en-IN" dirty="0">
                <a:solidFill>
                  <a:srgbClr val="FF0000"/>
                </a:solidFill>
                <a:latin typeface="Calibri" charset="0"/>
                <a:ea typeface="Times New Roman" charset="0"/>
                <a:cs typeface="Times New Roman" charset="0"/>
              </a:rPr>
              <a:t>nos. of connected computers across the world 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/>
              <a:t>What is Protocol? 	</a:t>
            </a:r>
            <a:r>
              <a:rPr lang="en-US" dirty="0">
                <a:solidFill>
                  <a:srgbClr val="FF0000"/>
                </a:solidFill>
              </a:rPr>
              <a:t>Set of Rules</a:t>
            </a:r>
          </a:p>
          <a:p>
            <a:r>
              <a:rPr lang="en-US" dirty="0"/>
              <a:t>The Network Edge  </a:t>
            </a:r>
            <a:r>
              <a:rPr lang="en-US" dirty="0">
                <a:solidFill>
                  <a:srgbClr val="FF0000"/>
                </a:solidFill>
              </a:rPr>
              <a:t>Host-end system &amp; edge router</a:t>
            </a:r>
          </a:p>
          <a:p>
            <a:r>
              <a:rPr lang="en-US" dirty="0"/>
              <a:t>The Network Core  </a:t>
            </a:r>
            <a:r>
              <a:rPr lang="en-US" dirty="0">
                <a:solidFill>
                  <a:srgbClr val="FF0000"/>
                </a:solidFill>
              </a:rPr>
              <a:t>Circuit Switched &amp; Packet Switched</a:t>
            </a:r>
          </a:p>
          <a:p>
            <a:r>
              <a:rPr lang="en-US" dirty="0"/>
              <a:t>Transmission Media </a:t>
            </a:r>
            <a:r>
              <a:rPr lang="en-US" dirty="0">
                <a:solidFill>
                  <a:srgbClr val="FF0000"/>
                </a:solidFill>
              </a:rPr>
              <a:t>Guided- Wired &amp; Unguided-Wireless</a:t>
            </a:r>
          </a:p>
          <a:p>
            <a:r>
              <a:rPr lang="en-US" dirty="0"/>
              <a:t>Network Topologies </a:t>
            </a:r>
            <a:r>
              <a:rPr lang="en-US" dirty="0">
                <a:solidFill>
                  <a:srgbClr val="FF0000"/>
                </a:solidFill>
              </a:rPr>
              <a:t>Bus, Ring, Star, Mesh, Tree, &amp; Hybrid</a:t>
            </a:r>
          </a:p>
          <a:p>
            <a:r>
              <a:rPr lang="en-US" dirty="0"/>
              <a:t>Protocol Layers </a:t>
            </a:r>
            <a:r>
              <a:rPr lang="en-US" dirty="0">
                <a:solidFill>
                  <a:srgbClr val="FF0000"/>
                </a:solidFill>
              </a:rPr>
              <a:t>OSI Layer &amp; TCP/IP Layer</a:t>
            </a:r>
          </a:p>
          <a:p>
            <a:r>
              <a:rPr lang="en-US" dirty="0"/>
              <a:t>Delay, Loss &amp; Throughput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503992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 Placeholder 9">
            <a:extLst>
              <a:ext uri="{FF2B5EF4-FFF2-40B4-BE49-F238E27FC236}">
                <a16:creationId xmlns:a16="http://schemas.microsoft.com/office/drawing/2014/main" xmlns="" id="{4F27F027-AAC9-4C88-B3AF-3C4A20BDDDA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180943" y="6175935"/>
            <a:ext cx="3735998" cy="290081"/>
          </a:xfrm>
        </p:spPr>
        <p:txBody>
          <a:bodyPr/>
          <a:lstStyle/>
          <a:p>
            <a:r>
              <a:rPr lang="en-US" dirty="0"/>
              <a:t>maulik.trivedi@darshan.ac.in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xmlns="" id="{59B646FF-BD32-4C5A-94AF-AC4347EADA2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183874" y="6460218"/>
            <a:ext cx="3735998" cy="290081"/>
          </a:xfrm>
        </p:spPr>
        <p:txBody>
          <a:bodyPr/>
          <a:lstStyle/>
          <a:p>
            <a:r>
              <a:rPr lang="en-US" dirty="0"/>
              <a:t>9998265805</a:t>
            </a:r>
          </a:p>
        </p:txBody>
      </p:sp>
      <p:sp>
        <p:nvSpPr>
          <p:cNvPr id="30" name="Text Placeholder 11">
            <a:extLst>
              <a:ext uri="{FF2B5EF4-FFF2-40B4-BE49-F238E27FC236}">
                <a16:creationId xmlns:a16="http://schemas.microsoft.com/office/drawing/2014/main" xmlns="" id="{915CF252-06A8-43C0-BB69-DA7109EA62D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837678" y="5537768"/>
            <a:ext cx="3735998" cy="290081"/>
          </a:xfrm>
        </p:spPr>
        <p:txBody>
          <a:bodyPr/>
          <a:lstStyle/>
          <a:p>
            <a:r>
              <a:rPr lang="en-US" dirty="0"/>
              <a:t>Computer Engineering Department</a:t>
            </a:r>
          </a:p>
        </p:txBody>
      </p:sp>
      <p:sp>
        <p:nvSpPr>
          <p:cNvPr id="31" name="Text Placeholder 12">
            <a:extLst>
              <a:ext uri="{FF2B5EF4-FFF2-40B4-BE49-F238E27FC236}">
                <a16:creationId xmlns:a16="http://schemas.microsoft.com/office/drawing/2014/main" xmlns="" id="{89F5B5F8-350F-4941-B9DE-36BF8B01480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37677" y="5273332"/>
            <a:ext cx="5581039" cy="290081"/>
          </a:xfrm>
        </p:spPr>
        <p:txBody>
          <a:bodyPr/>
          <a:lstStyle/>
          <a:p>
            <a:r>
              <a:rPr lang="en-US" dirty="0"/>
              <a:t>Prof. Maulik Trivedi</a:t>
            </a:r>
          </a:p>
        </p:txBody>
      </p:sp>
      <p:pic>
        <p:nvPicPr>
          <p:cNvPr id="32" name="Picture Placeholder 1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53569" y="5211251"/>
            <a:ext cx="1353599" cy="1353599"/>
          </a:xfrm>
        </p:spPr>
      </p:pic>
      <p:pic>
        <p:nvPicPr>
          <p:cNvPr id="9" name="Picture Placeholder 11">
            <a:extLst>
              <a:ext uri="{FF2B5EF4-FFF2-40B4-BE49-F238E27FC236}">
                <a16:creationId xmlns:a16="http://schemas.microsoft.com/office/drawing/2014/main" xmlns="" id="{DCE116E1-3FD6-4C4A-A41E-E0737BF6640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773BE456-33E7-B748-B5B3-F501CA8044F3}"/>
              </a:ext>
            </a:extLst>
          </p:cNvPr>
          <p:cNvSpPr txBox="1">
            <a:spLocks/>
          </p:cNvSpPr>
          <p:nvPr/>
        </p:nvSpPr>
        <p:spPr>
          <a:xfrm>
            <a:off x="2734156" y="172784"/>
            <a:ext cx="4646358" cy="73465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b="1"/>
              <a:t>Computer Networks </a:t>
            </a:r>
            <a:r>
              <a:rPr lang="en-US"/>
              <a:t>(CN)</a:t>
            </a:r>
          </a:p>
          <a:p>
            <a:pPr>
              <a:spcAft>
                <a:spcPts val="600"/>
              </a:spcAft>
            </a:pPr>
            <a:r>
              <a:rPr lang="en-US"/>
              <a:t>GTU #3150710</a:t>
            </a:r>
          </a:p>
        </p:txBody>
      </p:sp>
    </p:spTree>
    <p:extLst>
      <p:ext uri="{BB962C8B-B14F-4D97-AF65-F5344CB8AC3E}">
        <p14:creationId xmlns:p14="http://schemas.microsoft.com/office/powerpoint/2010/main" val="39676510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Types of Computer Networks - 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001584" y="799912"/>
            <a:ext cx="11929641" cy="559056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IN" sz="2800" b="1" dirty="0"/>
          </a:p>
          <a:p>
            <a:pPr marL="0" indent="0">
              <a:buNone/>
            </a:pPr>
            <a:endParaRPr lang="en-US" b="1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6441396"/>
              </p:ext>
            </p:extLst>
          </p:nvPr>
        </p:nvGraphicFramePr>
        <p:xfrm>
          <a:off x="619825" y="799912"/>
          <a:ext cx="11089948" cy="414739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277248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77248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77248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772487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414739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800" kern="1200" dirty="0">
                          <a:effectLst/>
                        </a:rPr>
                        <a:t>Comparison</a:t>
                      </a:r>
                      <a:endParaRPr lang="en-IN" sz="1800" b="1" kern="1200" dirty="0">
                        <a:solidFill>
                          <a:srgbClr val="000000"/>
                        </a:solidFill>
                        <a:effectLst/>
                        <a:latin typeface="Calibri" charset="0"/>
                        <a:ea typeface="Calibri" charset="0"/>
                        <a:cs typeface="Arial" charset="0"/>
                      </a:endParaRPr>
                    </a:p>
                  </a:txBody>
                  <a:tcPr marL="67552" marR="67552" marT="33776" marB="33776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800" kern="1200" dirty="0">
                          <a:effectLst/>
                        </a:rPr>
                        <a:t>LAN</a:t>
                      </a:r>
                      <a:endParaRPr lang="en-IN" sz="1800" b="1" kern="1200" dirty="0">
                        <a:solidFill>
                          <a:srgbClr val="000000"/>
                        </a:solidFill>
                        <a:effectLst/>
                        <a:latin typeface="Calibri" charset="0"/>
                        <a:ea typeface="Calibri" charset="0"/>
                        <a:cs typeface="Arial" charset="0"/>
                      </a:endParaRPr>
                    </a:p>
                  </a:txBody>
                  <a:tcPr marL="67552" marR="67552" marT="33776" marB="33776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800" kern="1200" dirty="0">
                          <a:effectLst/>
                        </a:rPr>
                        <a:t>MAN</a:t>
                      </a:r>
                      <a:endParaRPr lang="en-IN" sz="1800" b="1" kern="1200" dirty="0">
                        <a:solidFill>
                          <a:srgbClr val="000000"/>
                        </a:solidFill>
                        <a:effectLst/>
                        <a:latin typeface="Calibri" charset="0"/>
                        <a:ea typeface="Calibri" charset="0"/>
                        <a:cs typeface="Arial" charset="0"/>
                      </a:endParaRPr>
                    </a:p>
                  </a:txBody>
                  <a:tcPr marL="67552" marR="67552" marT="33776" marB="33776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800" kern="1200" dirty="0">
                          <a:effectLst/>
                        </a:rPr>
                        <a:t>WAN</a:t>
                      </a:r>
                      <a:endParaRPr lang="en-IN" sz="1800" b="1" kern="1200" dirty="0">
                        <a:solidFill>
                          <a:srgbClr val="000000"/>
                        </a:solidFill>
                        <a:effectLst/>
                        <a:latin typeface="Calibri" charset="0"/>
                        <a:ea typeface="Calibri" charset="0"/>
                        <a:cs typeface="Arial" charset="0"/>
                      </a:endParaRPr>
                    </a:p>
                  </a:txBody>
                  <a:tcPr marL="67552" marR="67552" marT="33776" marB="33776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6865358"/>
              </p:ext>
            </p:extLst>
          </p:nvPr>
        </p:nvGraphicFramePr>
        <p:xfrm>
          <a:off x="619844" y="1227443"/>
          <a:ext cx="11089948" cy="369253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277248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77248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77248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772487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69253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 kern="1200" dirty="0">
                          <a:effectLst/>
                        </a:rPr>
                        <a:t>Full Name</a:t>
                      </a:r>
                      <a:endParaRPr lang="en-IN" sz="1600" b="0" kern="1200" dirty="0">
                        <a:solidFill>
                          <a:srgbClr val="000000"/>
                        </a:solidFill>
                        <a:effectLst/>
                        <a:latin typeface="Calibri" charset="0"/>
                        <a:ea typeface="Calibri" charset="0"/>
                        <a:cs typeface="Arial" charset="0"/>
                      </a:endParaRPr>
                    </a:p>
                  </a:txBody>
                  <a:tcPr marL="67552" marR="67552" marT="33776" marB="33776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 kern="1200" dirty="0">
                          <a:effectLst/>
                        </a:rPr>
                        <a:t>Local Area Network</a:t>
                      </a:r>
                      <a:endParaRPr lang="en-IN" sz="1600" b="0" kern="1200" dirty="0">
                        <a:solidFill>
                          <a:srgbClr val="000000"/>
                        </a:solidFill>
                        <a:effectLst/>
                        <a:latin typeface="Calibri" charset="0"/>
                        <a:ea typeface="Calibri" charset="0"/>
                        <a:cs typeface="Arial" charset="0"/>
                      </a:endParaRPr>
                    </a:p>
                  </a:txBody>
                  <a:tcPr marL="67552" marR="67552" marT="33776" marB="33776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 kern="1200" dirty="0">
                          <a:effectLst/>
                        </a:rPr>
                        <a:t>Metropolitan Area Network </a:t>
                      </a:r>
                      <a:endParaRPr lang="en-IN" sz="1600" b="0" kern="1200" dirty="0">
                        <a:solidFill>
                          <a:srgbClr val="000000"/>
                        </a:solidFill>
                        <a:effectLst/>
                        <a:latin typeface="Calibri" charset="0"/>
                        <a:ea typeface="Calibri" charset="0"/>
                        <a:cs typeface="Arial" charset="0"/>
                      </a:endParaRPr>
                    </a:p>
                  </a:txBody>
                  <a:tcPr marL="67552" marR="67552" marT="33776" marB="33776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 kern="1200" dirty="0">
                          <a:effectLst/>
                        </a:rPr>
                        <a:t>Wide Area Network</a:t>
                      </a:r>
                      <a:endParaRPr lang="en-IN" sz="1600" b="0" kern="1200" dirty="0">
                        <a:solidFill>
                          <a:srgbClr val="000000"/>
                        </a:solidFill>
                        <a:effectLst/>
                        <a:latin typeface="Calibri" charset="0"/>
                        <a:ea typeface="Calibri" charset="0"/>
                        <a:cs typeface="Arial" charset="0"/>
                      </a:endParaRPr>
                    </a:p>
                  </a:txBody>
                  <a:tcPr marL="67552" marR="67552" marT="33776" marB="33776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4212637"/>
              </p:ext>
            </p:extLst>
          </p:nvPr>
        </p:nvGraphicFramePr>
        <p:xfrm>
          <a:off x="619844" y="1609488"/>
          <a:ext cx="11089948" cy="108000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277248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77248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77248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772487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1080000"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 kern="1200" dirty="0">
                          <a:effectLst/>
                        </a:rPr>
                        <a:t>Meaning</a:t>
                      </a:r>
                      <a:endParaRPr lang="en-IN" sz="1600" b="0" kern="1200" dirty="0">
                        <a:solidFill>
                          <a:srgbClr val="000000"/>
                        </a:solidFill>
                        <a:effectLst/>
                        <a:latin typeface="Calibri" charset="0"/>
                        <a:ea typeface="Calibri" charset="0"/>
                        <a:cs typeface="Arial" charset="0"/>
                      </a:endParaRPr>
                    </a:p>
                  </a:txBody>
                  <a:tcPr marL="67552" marR="67552" marT="33776" marB="33776"/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kern="1200" dirty="0">
                          <a:effectLst/>
                        </a:rPr>
                        <a:t>A network that connects a group of computers in a small geographical area</a:t>
                      </a:r>
                      <a:endParaRPr lang="en-IN" sz="1600" b="0" kern="1200" dirty="0">
                        <a:effectLst/>
                      </a:endParaRPr>
                    </a:p>
                  </a:txBody>
                  <a:tcPr marL="67552" marR="67552" marT="33776" marB="33776"/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kern="1200" dirty="0">
                          <a:effectLst/>
                        </a:rPr>
                        <a:t>It covers relatively large region such as cities, towns</a:t>
                      </a:r>
                      <a:endParaRPr lang="en-IN" sz="1600" b="0" kern="1200" dirty="0">
                        <a:effectLst/>
                      </a:endParaRPr>
                    </a:p>
                  </a:txBody>
                  <a:tcPr marL="67552" marR="67552" marT="33776" marB="33776"/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kern="1200" dirty="0">
                          <a:effectLst/>
                        </a:rPr>
                        <a:t>It spans large locality &amp; connects countries together. e.g. Internet</a:t>
                      </a:r>
                      <a:endParaRPr lang="en-IN" sz="1600" b="0" kern="1200" dirty="0">
                        <a:effectLst/>
                      </a:endParaRPr>
                    </a:p>
                  </a:txBody>
                  <a:tcPr marL="67552" marR="67552" marT="33776" marB="33776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9273079"/>
              </p:ext>
            </p:extLst>
          </p:nvPr>
        </p:nvGraphicFramePr>
        <p:xfrm>
          <a:off x="619835" y="2702280"/>
          <a:ext cx="11089944" cy="427315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277248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77248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77248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77248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427315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 kern="1200" dirty="0">
                          <a:effectLst/>
                        </a:rPr>
                        <a:t>Ownership of Network</a:t>
                      </a:r>
                      <a:endParaRPr lang="en-IN" sz="1600" b="0" kern="1200" dirty="0">
                        <a:solidFill>
                          <a:srgbClr val="000000"/>
                        </a:solidFill>
                        <a:effectLst/>
                        <a:latin typeface="Calibri" charset="0"/>
                        <a:ea typeface="Calibri" charset="0"/>
                        <a:cs typeface="Arial" charset="0"/>
                      </a:endParaRPr>
                    </a:p>
                  </a:txBody>
                  <a:tcPr marL="67552" marR="67552" marT="33776" marB="33776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 kern="1200" dirty="0">
                          <a:effectLst/>
                        </a:rPr>
                        <a:t>Private</a:t>
                      </a:r>
                      <a:endParaRPr lang="en-IN" sz="1600" b="0" kern="1200" dirty="0">
                        <a:solidFill>
                          <a:srgbClr val="000000"/>
                        </a:solidFill>
                        <a:effectLst/>
                        <a:latin typeface="Calibri" charset="0"/>
                        <a:ea typeface="Calibri" charset="0"/>
                        <a:cs typeface="Arial" charset="0"/>
                      </a:endParaRPr>
                    </a:p>
                  </a:txBody>
                  <a:tcPr marL="67552" marR="67552" marT="33776" marB="33776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 kern="1200" dirty="0">
                          <a:effectLst/>
                        </a:rPr>
                        <a:t>Private or Public</a:t>
                      </a:r>
                      <a:endParaRPr lang="en-IN" sz="1600" b="0" kern="1200" dirty="0">
                        <a:solidFill>
                          <a:srgbClr val="000000"/>
                        </a:solidFill>
                        <a:effectLst/>
                        <a:latin typeface="Calibri" charset="0"/>
                        <a:ea typeface="Calibri" charset="0"/>
                        <a:cs typeface="Arial" charset="0"/>
                      </a:endParaRPr>
                    </a:p>
                  </a:txBody>
                  <a:tcPr marL="67552" marR="67552" marT="33776" marB="33776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 kern="1200" dirty="0">
                          <a:effectLst/>
                        </a:rPr>
                        <a:t>Private or Public (VPN)</a:t>
                      </a:r>
                      <a:endParaRPr lang="en-IN" sz="1600" b="0" kern="1200" dirty="0">
                        <a:solidFill>
                          <a:srgbClr val="000000"/>
                        </a:solidFill>
                        <a:effectLst/>
                        <a:latin typeface="Calibri" charset="0"/>
                        <a:ea typeface="Calibri" charset="0"/>
                        <a:cs typeface="Arial" charset="0"/>
                      </a:endParaRPr>
                    </a:p>
                  </a:txBody>
                  <a:tcPr marL="67552" marR="67552" marT="33776" marB="33776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5989239"/>
              </p:ext>
            </p:extLst>
          </p:nvPr>
        </p:nvGraphicFramePr>
        <p:xfrm>
          <a:off x="619852" y="3142387"/>
          <a:ext cx="11089940" cy="427315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277248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77248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77248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77248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42731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kern="1200" dirty="0">
                          <a:effectLst/>
                        </a:rPr>
                        <a:t>Design and Maintenance</a:t>
                      </a:r>
                      <a:endParaRPr lang="en-IN" sz="1600" b="0" kern="1200" dirty="0">
                        <a:effectLst/>
                      </a:endParaRPr>
                    </a:p>
                  </a:txBody>
                  <a:tcPr marL="67552" marR="67552" marT="33776" marB="33776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 kern="1200" dirty="0">
                          <a:effectLst/>
                        </a:rPr>
                        <a:t>Easy</a:t>
                      </a:r>
                      <a:endParaRPr lang="en-IN" sz="1600" b="0" kern="1200" dirty="0">
                        <a:solidFill>
                          <a:srgbClr val="000000"/>
                        </a:solidFill>
                        <a:effectLst/>
                        <a:latin typeface="Calibri" charset="0"/>
                        <a:ea typeface="Calibri" charset="0"/>
                        <a:cs typeface="Arial" charset="0"/>
                      </a:endParaRPr>
                    </a:p>
                  </a:txBody>
                  <a:tcPr marL="67552" marR="67552" marT="33776" marB="33776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 kern="1200" dirty="0">
                          <a:effectLst/>
                        </a:rPr>
                        <a:t>Difficult</a:t>
                      </a:r>
                      <a:endParaRPr lang="en-IN" sz="1600" b="0" kern="1200" dirty="0">
                        <a:solidFill>
                          <a:srgbClr val="000000"/>
                        </a:solidFill>
                        <a:effectLst/>
                        <a:latin typeface="Calibri" charset="0"/>
                        <a:ea typeface="Calibri" charset="0"/>
                        <a:cs typeface="Arial" charset="0"/>
                      </a:endParaRPr>
                    </a:p>
                  </a:txBody>
                  <a:tcPr marL="67552" marR="67552" marT="33776" marB="33776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kern="1200" dirty="0">
                          <a:effectLst/>
                        </a:rPr>
                        <a:t>Difficult</a:t>
                      </a:r>
                      <a:endParaRPr lang="en-IN" sz="1600" b="0" kern="1200" dirty="0">
                        <a:solidFill>
                          <a:srgbClr val="000000"/>
                        </a:solidFill>
                        <a:effectLst/>
                        <a:latin typeface="Calibri" charset="0"/>
                        <a:ea typeface="Calibri" charset="0"/>
                        <a:cs typeface="Arial" charset="0"/>
                      </a:endParaRPr>
                    </a:p>
                  </a:txBody>
                  <a:tcPr marL="67552" marR="67552" marT="33776" marB="33776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3387485"/>
              </p:ext>
            </p:extLst>
          </p:nvPr>
        </p:nvGraphicFramePr>
        <p:xfrm>
          <a:off x="619852" y="3582494"/>
          <a:ext cx="11089940" cy="427315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277248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77248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77248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77248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427315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 kern="1200" dirty="0">
                          <a:effectLst/>
                        </a:rPr>
                        <a:t>Propagation Delay</a:t>
                      </a:r>
                      <a:endParaRPr lang="en-IN" sz="1600" b="0" kern="1200" dirty="0">
                        <a:solidFill>
                          <a:srgbClr val="000000"/>
                        </a:solidFill>
                        <a:effectLst/>
                        <a:latin typeface="Calibri" charset="0"/>
                        <a:ea typeface="Calibri" charset="0"/>
                        <a:cs typeface="Arial" charset="0"/>
                      </a:endParaRPr>
                    </a:p>
                  </a:txBody>
                  <a:tcPr marL="67552" marR="67552" marT="33776" marB="33776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 kern="1200" dirty="0">
                          <a:effectLst/>
                        </a:rPr>
                        <a:t>Short</a:t>
                      </a:r>
                      <a:endParaRPr lang="en-IN" sz="1600" b="0" kern="1200" dirty="0">
                        <a:solidFill>
                          <a:srgbClr val="000000"/>
                        </a:solidFill>
                        <a:effectLst/>
                        <a:latin typeface="Calibri" charset="0"/>
                        <a:ea typeface="Calibri" charset="0"/>
                        <a:cs typeface="Arial" charset="0"/>
                      </a:endParaRPr>
                    </a:p>
                  </a:txBody>
                  <a:tcPr marL="67552" marR="67552" marT="33776" marB="33776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 kern="1200" dirty="0">
                          <a:effectLst/>
                        </a:rPr>
                        <a:t>Moderate</a:t>
                      </a:r>
                      <a:endParaRPr lang="en-IN" sz="1600" b="0" kern="1200" dirty="0">
                        <a:solidFill>
                          <a:srgbClr val="000000"/>
                        </a:solidFill>
                        <a:effectLst/>
                        <a:latin typeface="Calibri" charset="0"/>
                        <a:ea typeface="Calibri" charset="0"/>
                        <a:cs typeface="Arial" charset="0"/>
                      </a:endParaRPr>
                    </a:p>
                  </a:txBody>
                  <a:tcPr marL="67552" marR="67552" marT="33776" marB="33776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 kern="1200" dirty="0">
                          <a:effectLst/>
                        </a:rPr>
                        <a:t>Long</a:t>
                      </a:r>
                      <a:endParaRPr lang="en-IN" sz="1600" b="0" kern="1200" dirty="0">
                        <a:solidFill>
                          <a:srgbClr val="000000"/>
                        </a:solidFill>
                        <a:effectLst/>
                        <a:latin typeface="Calibri" charset="0"/>
                        <a:ea typeface="Calibri" charset="0"/>
                        <a:cs typeface="Arial" charset="0"/>
                      </a:endParaRPr>
                    </a:p>
                  </a:txBody>
                  <a:tcPr marL="67552" marR="67552" marT="33776" marB="33776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9522308"/>
              </p:ext>
            </p:extLst>
          </p:nvPr>
        </p:nvGraphicFramePr>
        <p:xfrm>
          <a:off x="619852" y="4022601"/>
          <a:ext cx="11089940" cy="427315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277248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77248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77248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77248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427315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 kern="1200" dirty="0">
                          <a:effectLst/>
                        </a:rPr>
                        <a:t>Speed</a:t>
                      </a:r>
                      <a:endParaRPr lang="en-IN" sz="1600" b="0" kern="1200" dirty="0">
                        <a:solidFill>
                          <a:srgbClr val="000000"/>
                        </a:solidFill>
                        <a:effectLst/>
                        <a:latin typeface="Calibri" charset="0"/>
                        <a:ea typeface="Calibri" charset="0"/>
                        <a:cs typeface="Arial" charset="0"/>
                      </a:endParaRPr>
                    </a:p>
                  </a:txBody>
                  <a:tcPr marL="67552" marR="67552" marT="33776" marB="33776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 kern="1200" dirty="0">
                          <a:effectLst/>
                        </a:rPr>
                        <a:t>High</a:t>
                      </a:r>
                      <a:endParaRPr lang="en-IN" sz="1600" b="0" kern="1200" dirty="0">
                        <a:solidFill>
                          <a:srgbClr val="000000"/>
                        </a:solidFill>
                        <a:effectLst/>
                        <a:latin typeface="Calibri" charset="0"/>
                        <a:ea typeface="Calibri" charset="0"/>
                        <a:cs typeface="Arial" charset="0"/>
                      </a:endParaRPr>
                    </a:p>
                  </a:txBody>
                  <a:tcPr marL="67552" marR="67552" marT="33776" marB="33776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 kern="1200" dirty="0">
                          <a:effectLst/>
                        </a:rPr>
                        <a:t>Moderate</a:t>
                      </a:r>
                      <a:endParaRPr lang="en-IN" sz="1600" b="0" kern="1200" dirty="0">
                        <a:solidFill>
                          <a:srgbClr val="000000"/>
                        </a:solidFill>
                        <a:effectLst/>
                        <a:latin typeface="Calibri" charset="0"/>
                        <a:ea typeface="Calibri" charset="0"/>
                        <a:cs typeface="Arial" charset="0"/>
                      </a:endParaRPr>
                    </a:p>
                  </a:txBody>
                  <a:tcPr marL="67552" marR="67552" marT="33776" marB="33776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 kern="1200" dirty="0">
                          <a:effectLst/>
                        </a:rPr>
                        <a:t>Low</a:t>
                      </a:r>
                      <a:endParaRPr lang="en-IN" sz="1600" b="0" kern="1200" dirty="0">
                        <a:solidFill>
                          <a:srgbClr val="000000"/>
                        </a:solidFill>
                        <a:effectLst/>
                        <a:latin typeface="Calibri" charset="0"/>
                        <a:ea typeface="Calibri" charset="0"/>
                        <a:cs typeface="Arial" charset="0"/>
                      </a:endParaRPr>
                    </a:p>
                  </a:txBody>
                  <a:tcPr marL="67552" marR="67552" marT="33776" marB="33776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7344197"/>
              </p:ext>
            </p:extLst>
          </p:nvPr>
        </p:nvGraphicFramePr>
        <p:xfrm>
          <a:off x="619856" y="4462708"/>
          <a:ext cx="11089936" cy="611239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277248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77248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77248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77248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427315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200" dirty="0">
                          <a:effectLst/>
                        </a:rPr>
                        <a:t>Equipment Used</a:t>
                      </a:r>
                      <a:endParaRPr lang="en-IN" sz="1600" b="0" kern="1200" dirty="0">
                        <a:solidFill>
                          <a:srgbClr val="000000"/>
                        </a:solidFill>
                        <a:effectLst/>
                        <a:latin typeface="Calibri" charset="0"/>
                        <a:ea typeface="Calibri" charset="0"/>
                        <a:cs typeface="Arial" charset="0"/>
                      </a:endParaRPr>
                    </a:p>
                  </a:txBody>
                  <a:tcPr marL="67552" marR="67552" marT="33776" marB="33776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200" dirty="0">
                          <a:effectLst/>
                        </a:rPr>
                        <a:t>NIC, Switch, Hub</a:t>
                      </a:r>
                      <a:endParaRPr lang="en-IN" sz="1600" b="0" kern="1200" dirty="0">
                        <a:solidFill>
                          <a:srgbClr val="000000"/>
                        </a:solidFill>
                        <a:effectLst/>
                        <a:latin typeface="Calibri" charset="0"/>
                        <a:ea typeface="Calibri" charset="0"/>
                        <a:cs typeface="Arial" charset="0"/>
                      </a:endParaRPr>
                    </a:p>
                  </a:txBody>
                  <a:tcPr marL="67552" marR="67552" marT="33776" marB="33776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 kern="1200" dirty="0">
                          <a:effectLst/>
                        </a:rPr>
                        <a:t>Modem, Router</a:t>
                      </a:r>
                      <a:endParaRPr lang="en-IN" sz="1600" b="0" kern="1200" dirty="0">
                        <a:solidFill>
                          <a:srgbClr val="000000"/>
                        </a:solidFill>
                        <a:effectLst/>
                        <a:latin typeface="Calibri" charset="0"/>
                        <a:ea typeface="Calibri" charset="0"/>
                        <a:cs typeface="Arial" charset="0"/>
                      </a:endParaRPr>
                    </a:p>
                  </a:txBody>
                  <a:tcPr marL="67552" marR="67552" marT="33776" marB="33776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200" dirty="0">
                          <a:effectLst/>
                        </a:rPr>
                        <a:t>Microwave, Radio Transmitter &amp; Receiver</a:t>
                      </a:r>
                      <a:endParaRPr lang="en-IN" sz="1600" b="0" kern="1200" dirty="0">
                        <a:solidFill>
                          <a:srgbClr val="000000"/>
                        </a:solidFill>
                        <a:effectLst/>
                        <a:latin typeface="Calibri" charset="0"/>
                        <a:ea typeface="Calibri" charset="0"/>
                        <a:cs typeface="Arial" charset="0"/>
                      </a:endParaRPr>
                    </a:p>
                  </a:txBody>
                  <a:tcPr marL="67552" marR="67552" marT="33776" marB="33776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9272982"/>
              </p:ext>
            </p:extLst>
          </p:nvPr>
        </p:nvGraphicFramePr>
        <p:xfrm>
          <a:off x="619856" y="5085787"/>
          <a:ext cx="11089936" cy="330823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277248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77248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77248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77248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15382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200" dirty="0">
                          <a:effectLst/>
                        </a:rPr>
                        <a:t>Range(Approximately)</a:t>
                      </a:r>
                      <a:endParaRPr lang="en-IN" sz="1600" b="0" kern="1200" dirty="0">
                        <a:solidFill>
                          <a:srgbClr val="000000"/>
                        </a:solidFill>
                        <a:effectLst/>
                        <a:latin typeface="Calibri" charset="0"/>
                        <a:ea typeface="Calibri" charset="0"/>
                        <a:cs typeface="Arial" charset="0"/>
                      </a:endParaRPr>
                    </a:p>
                  </a:txBody>
                  <a:tcPr marL="67552" marR="67552" marT="33776" marB="33776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200" dirty="0">
                          <a:effectLst/>
                        </a:rPr>
                        <a:t>1 to 10 km</a:t>
                      </a:r>
                      <a:endParaRPr lang="en-IN" sz="1600" b="0" kern="1200" dirty="0">
                        <a:solidFill>
                          <a:srgbClr val="000000"/>
                        </a:solidFill>
                        <a:effectLst/>
                        <a:latin typeface="Calibri" charset="0"/>
                        <a:ea typeface="Calibri" charset="0"/>
                        <a:cs typeface="Arial" charset="0"/>
                      </a:endParaRPr>
                    </a:p>
                  </a:txBody>
                  <a:tcPr marL="67552" marR="67552" marT="33776" marB="33776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 kern="1200" dirty="0">
                          <a:effectLst/>
                        </a:rPr>
                        <a:t>10</a:t>
                      </a:r>
                      <a:r>
                        <a:rPr lang="en-IN" sz="1600" kern="1200" baseline="0" dirty="0">
                          <a:effectLst/>
                        </a:rPr>
                        <a:t> to </a:t>
                      </a:r>
                      <a:r>
                        <a:rPr lang="en-IN" sz="1600" kern="1200" dirty="0">
                          <a:effectLst/>
                        </a:rPr>
                        <a:t>100 km</a:t>
                      </a:r>
                      <a:endParaRPr lang="en-IN" sz="1600" b="0" kern="1200" dirty="0">
                        <a:solidFill>
                          <a:srgbClr val="000000"/>
                        </a:solidFill>
                        <a:effectLst/>
                        <a:latin typeface="Calibri" charset="0"/>
                        <a:ea typeface="Calibri" charset="0"/>
                        <a:cs typeface="Arial" charset="0"/>
                      </a:endParaRPr>
                    </a:p>
                  </a:txBody>
                  <a:tcPr marL="67552" marR="67552" marT="33776" marB="33776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200" dirty="0">
                          <a:effectLst/>
                        </a:rPr>
                        <a:t>Beyond 100 km</a:t>
                      </a:r>
                      <a:endParaRPr lang="en-IN" sz="1600" b="0" kern="1200" dirty="0">
                        <a:solidFill>
                          <a:srgbClr val="000000"/>
                        </a:solidFill>
                        <a:effectLst/>
                        <a:latin typeface="Calibri" charset="0"/>
                        <a:ea typeface="Calibri" charset="0"/>
                        <a:cs typeface="Arial" charset="0"/>
                      </a:endParaRPr>
                    </a:p>
                  </a:txBody>
                  <a:tcPr marL="67552" marR="67552" marT="33776" marB="33776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1978359"/>
              </p:ext>
            </p:extLst>
          </p:nvPr>
        </p:nvGraphicFramePr>
        <p:xfrm>
          <a:off x="619856" y="5428447"/>
          <a:ext cx="11089940" cy="427315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277248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77248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77248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77248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427315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 kern="1200" dirty="0">
                          <a:effectLst/>
                        </a:rPr>
                        <a:t>Used for</a:t>
                      </a:r>
                      <a:endParaRPr lang="en-IN" sz="1600" b="0" kern="1200" dirty="0">
                        <a:solidFill>
                          <a:srgbClr val="000000"/>
                        </a:solidFill>
                        <a:effectLst/>
                        <a:latin typeface="Calibri" charset="0"/>
                        <a:ea typeface="Calibri" charset="0"/>
                        <a:cs typeface="Arial" charset="0"/>
                      </a:endParaRPr>
                    </a:p>
                  </a:txBody>
                  <a:tcPr marL="67552" marR="67552" marT="33776" marB="33776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 kern="1200" dirty="0">
                          <a:effectLst/>
                        </a:rPr>
                        <a:t>College, School, Hospital</a:t>
                      </a:r>
                      <a:endParaRPr lang="en-IN" sz="1600" b="0" kern="1200" dirty="0">
                        <a:solidFill>
                          <a:srgbClr val="000000"/>
                        </a:solidFill>
                        <a:effectLst/>
                        <a:latin typeface="Calibri" charset="0"/>
                        <a:ea typeface="Calibri" charset="0"/>
                        <a:cs typeface="Arial" charset="0"/>
                      </a:endParaRPr>
                    </a:p>
                  </a:txBody>
                  <a:tcPr marL="67552" marR="67552" marT="33776" marB="33776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 kern="1200" dirty="0">
                          <a:effectLst/>
                        </a:rPr>
                        <a:t>Small towns, City</a:t>
                      </a:r>
                      <a:endParaRPr lang="en-IN" sz="1600" b="0" kern="1200" dirty="0">
                        <a:solidFill>
                          <a:srgbClr val="000000"/>
                        </a:solidFill>
                        <a:effectLst/>
                        <a:latin typeface="Calibri" charset="0"/>
                        <a:ea typeface="Calibri" charset="0"/>
                        <a:cs typeface="Arial" charset="0"/>
                      </a:endParaRPr>
                    </a:p>
                  </a:txBody>
                  <a:tcPr marL="67552" marR="67552" marT="33776" marB="33776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550" kern="1200" dirty="0">
                          <a:effectLst/>
                        </a:rPr>
                        <a:t>State, Country, Continent</a:t>
                      </a:r>
                      <a:endParaRPr lang="en-IN" sz="1550" b="0" kern="1200" dirty="0">
                        <a:solidFill>
                          <a:srgbClr val="000000"/>
                        </a:solidFill>
                        <a:effectLst/>
                        <a:latin typeface="Calibri" charset="0"/>
                        <a:ea typeface="Calibri" charset="0"/>
                        <a:cs typeface="Arial" charset="0"/>
                      </a:endParaRPr>
                    </a:p>
                  </a:txBody>
                  <a:tcPr marL="67552" marR="67552" marT="33776" marB="33776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86571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Internet?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The internet is a type of </a:t>
            </a:r>
            <a:r>
              <a:rPr lang="en-IN" dirty="0">
                <a:solidFill>
                  <a:schemeClr val="accent6"/>
                </a:solidFill>
              </a:rPr>
              <a:t>world-wide computer network</a:t>
            </a:r>
            <a:r>
              <a:rPr lang="en-IN" dirty="0"/>
              <a:t>.</a:t>
            </a:r>
            <a:endParaRPr lang="en-US" dirty="0"/>
          </a:p>
          <a:p>
            <a:r>
              <a:rPr lang="en-IN" dirty="0"/>
              <a:t>The internet is the collection of </a:t>
            </a:r>
            <a:r>
              <a:rPr lang="en-IN" dirty="0">
                <a:solidFill>
                  <a:schemeClr val="accent6"/>
                </a:solidFill>
              </a:rPr>
              <a:t>infinite numbers of connected computers </a:t>
            </a:r>
            <a:r>
              <a:rPr lang="en-IN" dirty="0"/>
              <a:t>that are spread across the world.</a:t>
            </a:r>
            <a:endParaRPr lang="en-US" dirty="0"/>
          </a:p>
          <a:p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6475203" y="2322832"/>
            <a:ext cx="4366032" cy="4154169"/>
            <a:chOff x="4951203" y="2322831"/>
            <a:chExt cx="4366032" cy="4154169"/>
          </a:xfrm>
        </p:grpSpPr>
        <p:sp>
          <p:nvSpPr>
            <p:cNvPr id="51" name="Freeform 417"/>
            <p:cNvSpPr>
              <a:spLocks/>
            </p:cNvSpPr>
            <p:nvPr/>
          </p:nvSpPr>
          <p:spPr bwMode="auto">
            <a:xfrm>
              <a:off x="5638800" y="2586670"/>
              <a:ext cx="1354461" cy="868737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grpSp>
          <p:nvGrpSpPr>
            <p:cNvPr id="2" name="Group 1"/>
            <p:cNvGrpSpPr/>
            <p:nvPr/>
          </p:nvGrpSpPr>
          <p:grpSpPr>
            <a:xfrm>
              <a:off x="4951203" y="2322831"/>
              <a:ext cx="4366032" cy="4154169"/>
              <a:chOff x="4951203" y="2322831"/>
              <a:chExt cx="4366032" cy="4154169"/>
            </a:xfrm>
          </p:grpSpPr>
          <p:sp>
            <p:nvSpPr>
              <p:cNvPr id="49" name="Freeform 415"/>
              <p:cNvSpPr>
                <a:spLocks/>
              </p:cNvSpPr>
              <p:nvPr/>
            </p:nvSpPr>
            <p:spPr bwMode="auto">
              <a:xfrm>
                <a:off x="7044022" y="4060304"/>
                <a:ext cx="1025132" cy="546983"/>
              </a:xfrm>
              <a:custGeom>
                <a:avLst/>
                <a:gdLst>
                  <a:gd name="T0" fmla="*/ 2147483647 w 828"/>
                  <a:gd name="T1" fmla="*/ 2147483647 h 425"/>
                  <a:gd name="T2" fmla="*/ 2147483647 w 828"/>
                  <a:gd name="T3" fmla="*/ 2147483647 h 425"/>
                  <a:gd name="T4" fmla="*/ 2147483647 w 828"/>
                  <a:gd name="T5" fmla="*/ 2147483647 h 425"/>
                  <a:gd name="T6" fmla="*/ 2147483647 w 828"/>
                  <a:gd name="T7" fmla="*/ 2147483647 h 425"/>
                  <a:gd name="T8" fmla="*/ 2147483647 w 828"/>
                  <a:gd name="T9" fmla="*/ 2147483647 h 425"/>
                  <a:gd name="T10" fmla="*/ 2147483647 w 828"/>
                  <a:gd name="T11" fmla="*/ 2147483647 h 425"/>
                  <a:gd name="T12" fmla="*/ 2147483647 w 828"/>
                  <a:gd name="T13" fmla="*/ 2147483647 h 425"/>
                  <a:gd name="T14" fmla="*/ 2147483647 w 828"/>
                  <a:gd name="T15" fmla="*/ 2147483647 h 425"/>
                  <a:gd name="T16" fmla="*/ 2147483647 w 828"/>
                  <a:gd name="T17" fmla="*/ 2147483647 h 425"/>
                  <a:gd name="T18" fmla="*/ 2147483647 w 828"/>
                  <a:gd name="T19" fmla="*/ 2147483647 h 425"/>
                  <a:gd name="T20" fmla="*/ 2147483647 w 828"/>
                  <a:gd name="T21" fmla="*/ 2147483647 h 425"/>
                  <a:gd name="T22" fmla="*/ 2147483647 w 828"/>
                  <a:gd name="T23" fmla="*/ 2147483647 h 425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828"/>
                  <a:gd name="T37" fmla="*/ 0 h 425"/>
                  <a:gd name="T38" fmla="*/ 828 w 828"/>
                  <a:gd name="T39" fmla="*/ 425 h 425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828" h="425">
                    <a:moveTo>
                      <a:pt x="382" y="30"/>
                    </a:moveTo>
                    <a:cubicBezTo>
                      <a:pt x="350" y="29"/>
                      <a:pt x="413" y="30"/>
                      <a:pt x="370" y="30"/>
                    </a:cubicBezTo>
                    <a:cubicBezTo>
                      <a:pt x="327" y="30"/>
                      <a:pt x="187" y="16"/>
                      <a:pt x="126" y="32"/>
                    </a:cubicBezTo>
                    <a:cubicBezTo>
                      <a:pt x="65" y="48"/>
                      <a:pt x="12" y="86"/>
                      <a:pt x="6" y="126"/>
                    </a:cubicBezTo>
                    <a:cubicBezTo>
                      <a:pt x="0" y="166"/>
                      <a:pt x="44" y="231"/>
                      <a:pt x="92" y="274"/>
                    </a:cubicBezTo>
                    <a:cubicBezTo>
                      <a:pt x="140" y="317"/>
                      <a:pt x="217" y="360"/>
                      <a:pt x="292" y="384"/>
                    </a:cubicBezTo>
                    <a:cubicBezTo>
                      <a:pt x="367" y="408"/>
                      <a:pt x="472" y="425"/>
                      <a:pt x="540" y="416"/>
                    </a:cubicBezTo>
                    <a:cubicBezTo>
                      <a:pt x="608" y="407"/>
                      <a:pt x="659" y="371"/>
                      <a:pt x="698" y="330"/>
                    </a:cubicBezTo>
                    <a:cubicBezTo>
                      <a:pt x="737" y="289"/>
                      <a:pt x="760" y="221"/>
                      <a:pt x="776" y="170"/>
                    </a:cubicBezTo>
                    <a:cubicBezTo>
                      <a:pt x="792" y="119"/>
                      <a:pt x="828" y="44"/>
                      <a:pt x="792" y="22"/>
                    </a:cubicBezTo>
                    <a:cubicBezTo>
                      <a:pt x="756" y="0"/>
                      <a:pt x="630" y="37"/>
                      <a:pt x="560" y="38"/>
                    </a:cubicBezTo>
                    <a:cubicBezTo>
                      <a:pt x="490" y="39"/>
                      <a:pt x="414" y="31"/>
                      <a:pt x="382" y="30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50" name="Freeform 416"/>
              <p:cNvSpPr>
                <a:spLocks/>
              </p:cNvSpPr>
              <p:nvPr/>
            </p:nvSpPr>
            <p:spPr bwMode="auto">
              <a:xfrm>
                <a:off x="7058879" y="2823481"/>
                <a:ext cx="1349509" cy="912496"/>
              </a:xfrm>
              <a:custGeom>
                <a:avLst/>
                <a:gdLst>
                  <a:gd name="T0" fmla="*/ 2147483647 w 765"/>
                  <a:gd name="T1" fmla="*/ 2147483647 h 459"/>
                  <a:gd name="T2" fmla="*/ 2147483647 w 765"/>
                  <a:gd name="T3" fmla="*/ 2147483647 h 459"/>
                  <a:gd name="T4" fmla="*/ 2147483647 w 765"/>
                  <a:gd name="T5" fmla="*/ 2147483647 h 459"/>
                  <a:gd name="T6" fmla="*/ 2147483647 w 765"/>
                  <a:gd name="T7" fmla="*/ 2147483647 h 459"/>
                  <a:gd name="T8" fmla="*/ 2147483647 w 765"/>
                  <a:gd name="T9" fmla="*/ 2147483647 h 459"/>
                  <a:gd name="T10" fmla="*/ 2147483647 w 765"/>
                  <a:gd name="T11" fmla="*/ 2147483647 h 459"/>
                  <a:gd name="T12" fmla="*/ 2147483647 w 765"/>
                  <a:gd name="T13" fmla="*/ 2147483647 h 459"/>
                  <a:gd name="T14" fmla="*/ 2147483647 w 765"/>
                  <a:gd name="T15" fmla="*/ 2147483647 h 459"/>
                  <a:gd name="T16" fmla="*/ 2147483647 w 765"/>
                  <a:gd name="T17" fmla="*/ 2147483647 h 459"/>
                  <a:gd name="T18" fmla="*/ 2147483647 w 765"/>
                  <a:gd name="T19" fmla="*/ 2147483647 h 459"/>
                  <a:gd name="T20" fmla="*/ 2147483647 w 765"/>
                  <a:gd name="T21" fmla="*/ 2147483647 h 459"/>
                  <a:gd name="T22" fmla="*/ 2147483647 w 765"/>
                  <a:gd name="T23" fmla="*/ 2147483647 h 459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765"/>
                  <a:gd name="T37" fmla="*/ 0 h 459"/>
                  <a:gd name="T38" fmla="*/ 765 w 765"/>
                  <a:gd name="T39" fmla="*/ 459 h 459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765" h="459">
                    <a:moveTo>
                      <a:pt x="424" y="10"/>
                    </a:moveTo>
                    <a:cubicBezTo>
                      <a:pt x="362" y="16"/>
                      <a:pt x="343" y="55"/>
                      <a:pt x="288" y="70"/>
                    </a:cubicBezTo>
                    <a:cubicBezTo>
                      <a:pt x="233" y="85"/>
                      <a:pt x="142" y="56"/>
                      <a:pt x="96" y="100"/>
                    </a:cubicBezTo>
                    <a:cubicBezTo>
                      <a:pt x="50" y="144"/>
                      <a:pt x="0" y="279"/>
                      <a:pt x="14" y="336"/>
                    </a:cubicBezTo>
                    <a:cubicBezTo>
                      <a:pt x="28" y="393"/>
                      <a:pt x="125" y="429"/>
                      <a:pt x="180" y="444"/>
                    </a:cubicBezTo>
                    <a:cubicBezTo>
                      <a:pt x="235" y="459"/>
                      <a:pt x="279" y="426"/>
                      <a:pt x="346" y="426"/>
                    </a:cubicBezTo>
                    <a:cubicBezTo>
                      <a:pt x="413" y="426"/>
                      <a:pt x="525" y="443"/>
                      <a:pt x="584" y="444"/>
                    </a:cubicBezTo>
                    <a:cubicBezTo>
                      <a:pt x="643" y="445"/>
                      <a:pt x="670" y="446"/>
                      <a:pt x="698" y="434"/>
                    </a:cubicBezTo>
                    <a:cubicBezTo>
                      <a:pt x="726" y="422"/>
                      <a:pt x="743" y="418"/>
                      <a:pt x="752" y="372"/>
                    </a:cubicBezTo>
                    <a:cubicBezTo>
                      <a:pt x="761" y="326"/>
                      <a:pt x="765" y="214"/>
                      <a:pt x="750" y="158"/>
                    </a:cubicBezTo>
                    <a:cubicBezTo>
                      <a:pt x="735" y="102"/>
                      <a:pt x="716" y="58"/>
                      <a:pt x="662" y="34"/>
                    </a:cubicBezTo>
                    <a:cubicBezTo>
                      <a:pt x="608" y="10"/>
                      <a:pt x="505" y="0"/>
                      <a:pt x="424" y="1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00CCFF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grpSp>
            <p:nvGrpSpPr>
              <p:cNvPr id="52" name="Group 418"/>
              <p:cNvGrpSpPr>
                <a:grpSpLocks/>
              </p:cNvGrpSpPr>
              <p:nvPr/>
            </p:nvGrpSpPr>
            <p:grpSpPr bwMode="auto">
              <a:xfrm>
                <a:off x="5698228" y="3612422"/>
                <a:ext cx="1137797" cy="756766"/>
                <a:chOff x="2889" y="1631"/>
                <a:chExt cx="980" cy="743"/>
              </a:xfrm>
            </p:grpSpPr>
            <p:sp>
              <p:nvSpPr>
                <p:cNvPr id="402" name="Rectangle 419"/>
                <p:cNvSpPr>
                  <a:spLocks noChangeArrowheads="1"/>
                </p:cNvSpPr>
                <p:nvPr/>
              </p:nvSpPr>
              <p:spPr bwMode="auto">
                <a:xfrm>
                  <a:off x="3046" y="1841"/>
                  <a:ext cx="663" cy="533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03" name="AutoShape 420"/>
                <p:cNvSpPr>
                  <a:spLocks noChangeArrowheads="1"/>
                </p:cNvSpPr>
                <p:nvPr/>
              </p:nvSpPr>
              <p:spPr bwMode="auto">
                <a:xfrm>
                  <a:off x="2889" y="1631"/>
                  <a:ext cx="980" cy="253"/>
                </a:xfrm>
                <a:prstGeom prst="triangle">
                  <a:avLst>
                    <a:gd name="adj" fmla="val 50000"/>
                  </a:avLst>
                </a:prstGeom>
                <a:solidFill>
                  <a:srgbClr val="00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algn="ctr"/>
                  <a:endParaRPr lang="en-US">
                    <a:solidFill>
                      <a:srgbClr val="00CCFF"/>
                    </a:solidFill>
                  </a:endParaRPr>
                </a:p>
              </p:txBody>
            </p:sp>
          </p:grpSp>
          <p:sp>
            <p:nvSpPr>
              <p:cNvPr id="53" name="Line 421"/>
              <p:cNvSpPr>
                <a:spLocks noChangeShapeType="1"/>
              </p:cNvSpPr>
              <p:nvPr/>
            </p:nvSpPr>
            <p:spPr bwMode="auto">
              <a:xfrm>
                <a:off x="7349829" y="4291967"/>
                <a:ext cx="127522" cy="9781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54" name="Line 422"/>
              <p:cNvSpPr>
                <a:spLocks noChangeShapeType="1"/>
              </p:cNvSpPr>
              <p:nvPr/>
            </p:nvSpPr>
            <p:spPr bwMode="auto">
              <a:xfrm>
                <a:off x="7425351" y="4227616"/>
                <a:ext cx="21790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55" name="Line 423"/>
              <p:cNvSpPr>
                <a:spLocks noChangeShapeType="1"/>
              </p:cNvSpPr>
              <p:nvPr/>
            </p:nvSpPr>
            <p:spPr bwMode="auto">
              <a:xfrm flipV="1">
                <a:off x="7609826" y="4297115"/>
                <a:ext cx="105237" cy="8494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56" name="Line 424"/>
              <p:cNvSpPr>
                <a:spLocks noChangeShapeType="1"/>
              </p:cNvSpPr>
              <p:nvPr/>
            </p:nvSpPr>
            <p:spPr bwMode="auto">
              <a:xfrm>
                <a:off x="6594599" y="4232765"/>
                <a:ext cx="52989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57" name="Line 425"/>
              <p:cNvSpPr>
                <a:spLocks noChangeShapeType="1"/>
              </p:cNvSpPr>
              <p:nvPr/>
            </p:nvSpPr>
            <p:spPr bwMode="auto">
              <a:xfrm>
                <a:off x="6824882" y="3298390"/>
                <a:ext cx="397424" cy="257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58" name="Line 426"/>
              <p:cNvSpPr>
                <a:spLocks noChangeShapeType="1"/>
              </p:cNvSpPr>
              <p:nvPr/>
            </p:nvSpPr>
            <p:spPr bwMode="auto">
              <a:xfrm>
                <a:off x="6486885" y="3149096"/>
                <a:ext cx="118856" cy="7722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59" name="Freeform 427"/>
              <p:cNvSpPr>
                <a:spLocks/>
              </p:cNvSpPr>
              <p:nvPr/>
            </p:nvSpPr>
            <p:spPr bwMode="auto">
              <a:xfrm>
                <a:off x="5869083" y="4750145"/>
                <a:ext cx="2401878" cy="1350081"/>
              </a:xfrm>
              <a:custGeom>
                <a:avLst/>
                <a:gdLst>
                  <a:gd name="T0" fmla="*/ 2147483647 w 1940"/>
                  <a:gd name="T1" fmla="*/ 2147483647 h 1049"/>
                  <a:gd name="T2" fmla="*/ 2147483647 w 1940"/>
                  <a:gd name="T3" fmla="*/ 2147483647 h 1049"/>
                  <a:gd name="T4" fmla="*/ 2147483647 w 1940"/>
                  <a:gd name="T5" fmla="*/ 2147483647 h 1049"/>
                  <a:gd name="T6" fmla="*/ 2147483647 w 1940"/>
                  <a:gd name="T7" fmla="*/ 2147483647 h 1049"/>
                  <a:gd name="T8" fmla="*/ 2147483647 w 1940"/>
                  <a:gd name="T9" fmla="*/ 2147483647 h 1049"/>
                  <a:gd name="T10" fmla="*/ 2147483647 w 1940"/>
                  <a:gd name="T11" fmla="*/ 2147483647 h 1049"/>
                  <a:gd name="T12" fmla="*/ 2147483647 w 1940"/>
                  <a:gd name="T13" fmla="*/ 2147483647 h 1049"/>
                  <a:gd name="T14" fmla="*/ 2147483647 w 1940"/>
                  <a:gd name="T15" fmla="*/ 2147483647 h 1049"/>
                  <a:gd name="T16" fmla="*/ 2147483647 w 1940"/>
                  <a:gd name="T17" fmla="*/ 2147483647 h 1049"/>
                  <a:gd name="T18" fmla="*/ 2147483647 w 1940"/>
                  <a:gd name="T19" fmla="*/ 2147483647 h 1049"/>
                  <a:gd name="T20" fmla="*/ 2147483647 w 1940"/>
                  <a:gd name="T21" fmla="*/ 2147483647 h 1049"/>
                  <a:gd name="T22" fmla="*/ 2147483647 w 1940"/>
                  <a:gd name="T23" fmla="*/ 2147483647 h 1049"/>
                  <a:gd name="T24" fmla="*/ 2147483647 w 1940"/>
                  <a:gd name="T25" fmla="*/ 2147483647 h 1049"/>
                  <a:gd name="T26" fmla="*/ 2147483647 w 1940"/>
                  <a:gd name="T27" fmla="*/ 2147483647 h 1049"/>
                  <a:gd name="T28" fmla="*/ 2147483647 w 1940"/>
                  <a:gd name="T29" fmla="*/ 2147483647 h 1049"/>
                  <a:gd name="T30" fmla="*/ 2147483647 w 1940"/>
                  <a:gd name="T31" fmla="*/ 2147483647 h 1049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w 1940"/>
                  <a:gd name="T49" fmla="*/ 0 h 1049"/>
                  <a:gd name="T50" fmla="*/ 1940 w 1940"/>
                  <a:gd name="T51" fmla="*/ 1049 h 1049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T48" t="T49" r="T50" b="T51"/>
                <a:pathLst>
                  <a:path w="1940" h="1049">
                    <a:moveTo>
                      <a:pt x="952" y="26"/>
                    </a:moveTo>
                    <a:cubicBezTo>
                      <a:pt x="867" y="45"/>
                      <a:pt x="832" y="118"/>
                      <a:pt x="755" y="125"/>
                    </a:cubicBezTo>
                    <a:cubicBezTo>
                      <a:pt x="678" y="132"/>
                      <a:pt x="587" y="72"/>
                      <a:pt x="488" y="68"/>
                    </a:cubicBezTo>
                    <a:cubicBezTo>
                      <a:pt x="389" y="64"/>
                      <a:pt x="237" y="48"/>
                      <a:pt x="158" y="101"/>
                    </a:cubicBezTo>
                    <a:cubicBezTo>
                      <a:pt x="79" y="154"/>
                      <a:pt x="28" y="298"/>
                      <a:pt x="14" y="389"/>
                    </a:cubicBezTo>
                    <a:cubicBezTo>
                      <a:pt x="0" y="480"/>
                      <a:pt x="25" y="595"/>
                      <a:pt x="71" y="648"/>
                    </a:cubicBezTo>
                    <a:cubicBezTo>
                      <a:pt x="117" y="701"/>
                      <a:pt x="205" y="665"/>
                      <a:pt x="288" y="706"/>
                    </a:cubicBezTo>
                    <a:cubicBezTo>
                      <a:pt x="371" y="747"/>
                      <a:pt x="450" y="842"/>
                      <a:pt x="568" y="893"/>
                    </a:cubicBezTo>
                    <a:cubicBezTo>
                      <a:pt x="686" y="944"/>
                      <a:pt x="852" y="991"/>
                      <a:pt x="996" y="1014"/>
                    </a:cubicBezTo>
                    <a:cubicBezTo>
                      <a:pt x="1140" y="1036"/>
                      <a:pt x="1309" y="1049"/>
                      <a:pt x="1433" y="1031"/>
                    </a:cubicBezTo>
                    <a:cubicBezTo>
                      <a:pt x="1557" y="1012"/>
                      <a:pt x="1657" y="960"/>
                      <a:pt x="1739" y="907"/>
                    </a:cubicBezTo>
                    <a:cubicBezTo>
                      <a:pt x="1821" y="855"/>
                      <a:pt x="1906" y="824"/>
                      <a:pt x="1923" y="714"/>
                    </a:cubicBezTo>
                    <a:cubicBezTo>
                      <a:pt x="1940" y="604"/>
                      <a:pt x="1898" y="350"/>
                      <a:pt x="1839" y="251"/>
                    </a:cubicBezTo>
                    <a:cubicBezTo>
                      <a:pt x="1780" y="151"/>
                      <a:pt x="1662" y="153"/>
                      <a:pt x="1566" y="114"/>
                    </a:cubicBezTo>
                    <a:cubicBezTo>
                      <a:pt x="1470" y="76"/>
                      <a:pt x="1365" y="30"/>
                      <a:pt x="1263" y="15"/>
                    </a:cubicBezTo>
                    <a:cubicBezTo>
                      <a:pt x="1161" y="0"/>
                      <a:pt x="1037" y="8"/>
                      <a:pt x="952" y="26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60" name="Line 428"/>
              <p:cNvSpPr>
                <a:spLocks noChangeShapeType="1"/>
              </p:cNvSpPr>
              <p:nvPr/>
            </p:nvSpPr>
            <p:spPr bwMode="auto">
              <a:xfrm rot="16200000">
                <a:off x="7692131" y="5385512"/>
                <a:ext cx="424716" cy="108951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IN"/>
              </a:p>
            </p:txBody>
          </p:sp>
          <p:sp>
            <p:nvSpPr>
              <p:cNvPr id="61" name="Line 429"/>
              <p:cNvSpPr>
                <a:spLocks noChangeShapeType="1"/>
              </p:cNvSpPr>
              <p:nvPr/>
            </p:nvSpPr>
            <p:spPr bwMode="auto">
              <a:xfrm rot="5400000" flipV="1">
                <a:off x="7814060" y="5612482"/>
                <a:ext cx="2574" cy="66856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IN"/>
              </a:p>
            </p:txBody>
          </p:sp>
          <p:sp>
            <p:nvSpPr>
              <p:cNvPr id="62" name="Line 430"/>
              <p:cNvSpPr>
                <a:spLocks noChangeShapeType="1"/>
              </p:cNvSpPr>
              <p:nvPr/>
            </p:nvSpPr>
            <p:spPr bwMode="auto">
              <a:xfrm rot="16200000">
                <a:off x="7958965" y="5350371"/>
                <a:ext cx="0" cy="8914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IN"/>
              </a:p>
            </p:txBody>
          </p:sp>
          <p:sp>
            <p:nvSpPr>
              <p:cNvPr id="63" name="Line 431"/>
              <p:cNvSpPr>
                <a:spLocks noChangeShapeType="1"/>
              </p:cNvSpPr>
              <p:nvPr/>
            </p:nvSpPr>
            <p:spPr bwMode="auto">
              <a:xfrm>
                <a:off x="7320115" y="5008836"/>
                <a:ext cx="304568" cy="14929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64" name="Line 432"/>
              <p:cNvSpPr>
                <a:spLocks noChangeShapeType="1"/>
              </p:cNvSpPr>
              <p:nvPr/>
            </p:nvSpPr>
            <p:spPr bwMode="auto">
              <a:xfrm flipV="1">
                <a:off x="6836024" y="4998540"/>
                <a:ext cx="251331" cy="16087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65" name="Line 433"/>
              <p:cNvSpPr>
                <a:spLocks noChangeShapeType="1"/>
              </p:cNvSpPr>
              <p:nvPr/>
            </p:nvSpPr>
            <p:spPr bwMode="auto">
              <a:xfrm flipV="1">
                <a:off x="6869453" y="5235351"/>
                <a:ext cx="75770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66" name="Line 435"/>
              <p:cNvSpPr>
                <a:spLocks noChangeShapeType="1"/>
              </p:cNvSpPr>
              <p:nvPr/>
            </p:nvSpPr>
            <p:spPr bwMode="auto">
              <a:xfrm>
                <a:off x="6339554" y="5070613"/>
                <a:ext cx="205522" cy="6949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67" name="Line 436"/>
              <p:cNvSpPr>
                <a:spLocks noChangeShapeType="1"/>
              </p:cNvSpPr>
              <p:nvPr/>
            </p:nvSpPr>
            <p:spPr bwMode="auto">
              <a:xfrm flipV="1">
                <a:off x="6137746" y="5240499"/>
                <a:ext cx="321901" cy="10296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68" name="Line 439"/>
              <p:cNvSpPr>
                <a:spLocks noChangeShapeType="1"/>
              </p:cNvSpPr>
              <p:nvPr/>
            </p:nvSpPr>
            <p:spPr bwMode="auto">
              <a:xfrm flipH="1">
                <a:off x="6469552" y="5311285"/>
                <a:ext cx="111427" cy="16087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69" name="Line 440"/>
              <p:cNvSpPr>
                <a:spLocks noChangeShapeType="1"/>
              </p:cNvSpPr>
              <p:nvPr/>
            </p:nvSpPr>
            <p:spPr bwMode="auto">
              <a:xfrm flipH="1" flipV="1">
                <a:off x="6719645" y="5333165"/>
                <a:ext cx="58190" cy="1402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70" name="Line 441"/>
              <p:cNvSpPr>
                <a:spLocks noChangeShapeType="1"/>
              </p:cNvSpPr>
              <p:nvPr/>
            </p:nvSpPr>
            <p:spPr bwMode="auto">
              <a:xfrm>
                <a:off x="6840977" y="5297128"/>
                <a:ext cx="392472" cy="21879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71" name="Line 443"/>
              <p:cNvSpPr>
                <a:spLocks noChangeShapeType="1"/>
              </p:cNvSpPr>
              <p:nvPr/>
            </p:nvSpPr>
            <p:spPr bwMode="auto">
              <a:xfrm>
                <a:off x="6480695" y="4056444"/>
                <a:ext cx="0" cy="10682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72" name="Line 444"/>
              <p:cNvSpPr>
                <a:spLocks noChangeShapeType="1"/>
              </p:cNvSpPr>
              <p:nvPr/>
            </p:nvSpPr>
            <p:spPr bwMode="auto">
              <a:xfrm flipV="1">
                <a:off x="7490970" y="3221169"/>
                <a:ext cx="96570" cy="7078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73" name="Line 445"/>
              <p:cNvSpPr>
                <a:spLocks noChangeShapeType="1"/>
              </p:cNvSpPr>
              <p:nvPr/>
            </p:nvSpPr>
            <p:spPr bwMode="auto">
              <a:xfrm>
                <a:off x="7357257" y="3361454"/>
                <a:ext cx="0" cy="6692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74" name="Line 446"/>
              <p:cNvSpPr>
                <a:spLocks noChangeShapeType="1"/>
              </p:cNvSpPr>
              <p:nvPr/>
            </p:nvSpPr>
            <p:spPr bwMode="auto">
              <a:xfrm flipV="1">
                <a:off x="7490970" y="3277798"/>
                <a:ext cx="205522" cy="23423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75" name="Line 447"/>
              <p:cNvSpPr>
                <a:spLocks noChangeShapeType="1"/>
              </p:cNvSpPr>
              <p:nvPr/>
            </p:nvSpPr>
            <p:spPr bwMode="auto">
              <a:xfrm>
                <a:off x="7775729" y="3276511"/>
                <a:ext cx="0" cy="15959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76" name="Line 448"/>
              <p:cNvSpPr>
                <a:spLocks noChangeShapeType="1"/>
              </p:cNvSpPr>
              <p:nvPr/>
            </p:nvSpPr>
            <p:spPr bwMode="auto">
              <a:xfrm>
                <a:off x="7505827" y="3524905"/>
                <a:ext cx="147331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77" name="Line 449"/>
              <p:cNvSpPr>
                <a:spLocks noChangeShapeType="1"/>
              </p:cNvSpPr>
              <p:nvPr/>
            </p:nvSpPr>
            <p:spPr bwMode="auto">
              <a:xfrm flipV="1">
                <a:off x="6176127" y="4227616"/>
                <a:ext cx="131237" cy="257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78" name="Line 450"/>
              <p:cNvSpPr>
                <a:spLocks noChangeShapeType="1"/>
              </p:cNvSpPr>
              <p:nvPr/>
            </p:nvSpPr>
            <p:spPr bwMode="auto">
              <a:xfrm>
                <a:off x="7937917" y="3517183"/>
                <a:ext cx="138665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79" name="Line 451"/>
              <p:cNvSpPr>
                <a:spLocks noChangeShapeType="1"/>
              </p:cNvSpPr>
              <p:nvPr/>
            </p:nvSpPr>
            <p:spPr bwMode="auto">
              <a:xfrm flipH="1">
                <a:off x="7271829" y="3578960"/>
                <a:ext cx="76761" cy="5714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80" name="Line 452"/>
              <p:cNvSpPr>
                <a:spLocks noChangeShapeType="1"/>
              </p:cNvSpPr>
              <p:nvPr/>
            </p:nvSpPr>
            <p:spPr bwMode="auto">
              <a:xfrm flipH="1">
                <a:off x="7733634" y="3578960"/>
                <a:ext cx="86666" cy="58945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81" name="Line 541"/>
              <p:cNvSpPr>
                <a:spLocks noChangeShapeType="1"/>
              </p:cNvSpPr>
              <p:nvPr/>
            </p:nvSpPr>
            <p:spPr bwMode="auto">
              <a:xfrm flipV="1">
                <a:off x="7253258" y="4504326"/>
                <a:ext cx="177045" cy="35392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grpSp>
            <p:nvGrpSpPr>
              <p:cNvPr id="82" name="Group 590"/>
              <p:cNvGrpSpPr>
                <a:grpSpLocks/>
              </p:cNvGrpSpPr>
              <p:nvPr/>
            </p:nvGrpSpPr>
            <p:grpSpPr bwMode="auto">
              <a:xfrm flipH="1">
                <a:off x="6085747" y="4876273"/>
                <a:ext cx="323139" cy="302449"/>
                <a:chOff x="2839" y="3501"/>
                <a:chExt cx="755" cy="803"/>
              </a:xfrm>
            </p:grpSpPr>
            <p:pic>
              <p:nvPicPr>
                <p:cNvPr id="400" name="Picture 591" descr="desktop_computer_stylized_medium"/>
                <p:cNvPicPr>
                  <a:picLocks noChangeAspect="1" noChangeArrowheads="1"/>
                </p:cNvPicPr>
                <p:nvPr/>
              </p:nvPicPr>
              <p:blipFill>
                <a:blip r:embed="rId2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839" y="3501"/>
                  <a:ext cx="755" cy="80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401" name="Freeform 592"/>
                <p:cNvSpPr>
                  <a:spLocks/>
                </p:cNvSpPr>
                <p:nvPr/>
              </p:nvSpPr>
              <p:spPr bwMode="auto">
                <a:xfrm>
                  <a:off x="2916" y="3578"/>
                  <a:ext cx="356" cy="368"/>
                </a:xfrm>
                <a:custGeom>
                  <a:avLst/>
                  <a:gdLst>
                    <a:gd name="T0" fmla="*/ 0 w 356"/>
                    <a:gd name="T1" fmla="*/ 0 h 368"/>
                    <a:gd name="T2" fmla="*/ 300 w 356"/>
                    <a:gd name="T3" fmla="*/ 14 h 368"/>
                    <a:gd name="T4" fmla="*/ 356 w 356"/>
                    <a:gd name="T5" fmla="*/ 294 h 368"/>
                    <a:gd name="T6" fmla="*/ 78 w 356"/>
                    <a:gd name="T7" fmla="*/ 368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56"/>
                    <a:gd name="T16" fmla="*/ 0 h 368"/>
                    <a:gd name="T17" fmla="*/ 356 w 356"/>
                    <a:gd name="T18" fmla="*/ 368 h 36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chemeClr val="bg1"/>
                    </a:gs>
                  </a:gsLst>
                  <a:lin ang="27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/>
                <a:lstStyle/>
                <a:p>
                  <a:endParaRPr lang="en-IN"/>
                </a:p>
              </p:txBody>
            </p:sp>
          </p:grpSp>
          <p:grpSp>
            <p:nvGrpSpPr>
              <p:cNvPr id="83" name="Group 593"/>
              <p:cNvGrpSpPr>
                <a:grpSpLocks/>
              </p:cNvGrpSpPr>
              <p:nvPr/>
            </p:nvGrpSpPr>
            <p:grpSpPr bwMode="auto">
              <a:xfrm flipH="1">
                <a:off x="5838131" y="5217333"/>
                <a:ext cx="376377" cy="329476"/>
                <a:chOff x="2839" y="3501"/>
                <a:chExt cx="755" cy="803"/>
              </a:xfrm>
            </p:grpSpPr>
            <p:pic>
              <p:nvPicPr>
                <p:cNvPr id="398" name="Picture 594" descr="desktop_computer_stylized_medium"/>
                <p:cNvPicPr>
                  <a:picLocks noChangeAspect="1" noChangeArrowheads="1"/>
                </p:cNvPicPr>
                <p:nvPr/>
              </p:nvPicPr>
              <p:blipFill>
                <a:blip r:embed="rId3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839" y="3501"/>
                  <a:ext cx="755" cy="80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399" name="Freeform 595"/>
                <p:cNvSpPr>
                  <a:spLocks/>
                </p:cNvSpPr>
                <p:nvPr/>
              </p:nvSpPr>
              <p:spPr bwMode="auto">
                <a:xfrm>
                  <a:off x="2916" y="3578"/>
                  <a:ext cx="356" cy="368"/>
                </a:xfrm>
                <a:custGeom>
                  <a:avLst/>
                  <a:gdLst>
                    <a:gd name="T0" fmla="*/ 0 w 356"/>
                    <a:gd name="T1" fmla="*/ 0 h 368"/>
                    <a:gd name="T2" fmla="*/ 300 w 356"/>
                    <a:gd name="T3" fmla="*/ 14 h 368"/>
                    <a:gd name="T4" fmla="*/ 356 w 356"/>
                    <a:gd name="T5" fmla="*/ 294 h 368"/>
                    <a:gd name="T6" fmla="*/ 78 w 356"/>
                    <a:gd name="T7" fmla="*/ 368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56"/>
                    <a:gd name="T16" fmla="*/ 0 h 368"/>
                    <a:gd name="T17" fmla="*/ 356 w 356"/>
                    <a:gd name="T18" fmla="*/ 368 h 36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chemeClr val="bg1"/>
                    </a:gs>
                  </a:gsLst>
                  <a:lin ang="27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/>
                <a:lstStyle/>
                <a:p>
                  <a:endParaRPr lang="en-IN"/>
                </a:p>
              </p:txBody>
            </p:sp>
          </p:grpSp>
          <p:grpSp>
            <p:nvGrpSpPr>
              <p:cNvPr id="84" name="Group 596"/>
              <p:cNvGrpSpPr>
                <a:grpSpLocks/>
              </p:cNvGrpSpPr>
              <p:nvPr/>
            </p:nvGrpSpPr>
            <p:grpSpPr bwMode="auto">
              <a:xfrm flipH="1">
                <a:off x="6210794" y="5461866"/>
                <a:ext cx="333044" cy="283144"/>
                <a:chOff x="2839" y="3501"/>
                <a:chExt cx="755" cy="803"/>
              </a:xfrm>
            </p:grpSpPr>
            <p:pic>
              <p:nvPicPr>
                <p:cNvPr id="396" name="Picture 597" descr="desktop_computer_stylized_medium"/>
                <p:cNvPicPr>
                  <a:picLocks noChangeAspect="1" noChangeArrowheads="1"/>
                </p:cNvPicPr>
                <p:nvPr/>
              </p:nvPicPr>
              <p:blipFill>
                <a:blip r:embed="rId4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839" y="3501"/>
                  <a:ext cx="755" cy="80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397" name="Freeform 598"/>
                <p:cNvSpPr>
                  <a:spLocks/>
                </p:cNvSpPr>
                <p:nvPr/>
              </p:nvSpPr>
              <p:spPr bwMode="auto">
                <a:xfrm>
                  <a:off x="2916" y="3578"/>
                  <a:ext cx="356" cy="368"/>
                </a:xfrm>
                <a:custGeom>
                  <a:avLst/>
                  <a:gdLst>
                    <a:gd name="T0" fmla="*/ 0 w 356"/>
                    <a:gd name="T1" fmla="*/ 0 h 368"/>
                    <a:gd name="T2" fmla="*/ 300 w 356"/>
                    <a:gd name="T3" fmla="*/ 14 h 368"/>
                    <a:gd name="T4" fmla="*/ 356 w 356"/>
                    <a:gd name="T5" fmla="*/ 294 h 368"/>
                    <a:gd name="T6" fmla="*/ 78 w 356"/>
                    <a:gd name="T7" fmla="*/ 368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56"/>
                    <a:gd name="T16" fmla="*/ 0 h 368"/>
                    <a:gd name="T17" fmla="*/ 356 w 356"/>
                    <a:gd name="T18" fmla="*/ 368 h 36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chemeClr val="bg1"/>
                    </a:gs>
                  </a:gsLst>
                  <a:lin ang="27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/>
                <a:lstStyle/>
                <a:p>
                  <a:endParaRPr lang="en-IN"/>
                </a:p>
              </p:txBody>
            </p:sp>
          </p:grpSp>
          <p:grpSp>
            <p:nvGrpSpPr>
              <p:cNvPr id="85" name="Group 599"/>
              <p:cNvGrpSpPr>
                <a:grpSpLocks/>
              </p:cNvGrpSpPr>
              <p:nvPr/>
            </p:nvGrpSpPr>
            <p:grpSpPr bwMode="auto">
              <a:xfrm>
                <a:off x="6689931" y="5447709"/>
                <a:ext cx="333044" cy="284431"/>
                <a:chOff x="2839" y="3501"/>
                <a:chExt cx="755" cy="803"/>
              </a:xfrm>
            </p:grpSpPr>
            <p:pic>
              <p:nvPicPr>
                <p:cNvPr id="394" name="Picture 600" descr="desktop_computer_stylized_medium"/>
                <p:cNvPicPr>
                  <a:picLocks noChangeAspect="1" noChangeArrowheads="1"/>
                </p:cNvPicPr>
                <p:nvPr/>
              </p:nvPicPr>
              <p:blipFill>
                <a:blip r:embed="rId5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839" y="3501"/>
                  <a:ext cx="755" cy="80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395" name="Freeform 601"/>
                <p:cNvSpPr>
                  <a:spLocks/>
                </p:cNvSpPr>
                <p:nvPr/>
              </p:nvSpPr>
              <p:spPr bwMode="auto">
                <a:xfrm>
                  <a:off x="2916" y="3578"/>
                  <a:ext cx="356" cy="368"/>
                </a:xfrm>
                <a:custGeom>
                  <a:avLst/>
                  <a:gdLst>
                    <a:gd name="T0" fmla="*/ 0 w 356"/>
                    <a:gd name="T1" fmla="*/ 0 h 368"/>
                    <a:gd name="T2" fmla="*/ 300 w 356"/>
                    <a:gd name="T3" fmla="*/ 14 h 368"/>
                    <a:gd name="T4" fmla="*/ 356 w 356"/>
                    <a:gd name="T5" fmla="*/ 294 h 368"/>
                    <a:gd name="T6" fmla="*/ 78 w 356"/>
                    <a:gd name="T7" fmla="*/ 368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56"/>
                    <a:gd name="T16" fmla="*/ 0 h 368"/>
                    <a:gd name="T17" fmla="*/ 356 w 356"/>
                    <a:gd name="T18" fmla="*/ 368 h 36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chemeClr val="bg1"/>
                    </a:gs>
                  </a:gsLst>
                  <a:lin ang="27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/>
                <a:lstStyle/>
                <a:p>
                  <a:endParaRPr lang="en-IN"/>
                </a:p>
              </p:txBody>
            </p:sp>
          </p:grpSp>
          <p:pic>
            <p:nvPicPr>
              <p:cNvPr id="86" name="Picture 603" descr="car_icon_small"/>
              <p:cNvPicPr>
                <a:picLocks noChangeAspect="1" noChangeArrowheads="1"/>
              </p:cNvPicPr>
              <p:nvPr/>
            </p:nvPicPr>
            <p:blipFill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527743" y="2595679"/>
                <a:ext cx="662373" cy="13642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87" name="Group 652"/>
              <p:cNvGrpSpPr>
                <a:grpSpLocks/>
              </p:cNvGrpSpPr>
              <p:nvPr/>
            </p:nvGrpSpPr>
            <p:grpSpPr bwMode="auto">
              <a:xfrm>
                <a:off x="5959463" y="2454107"/>
                <a:ext cx="324377" cy="312746"/>
                <a:chOff x="2751" y="1851"/>
                <a:chExt cx="462" cy="478"/>
              </a:xfrm>
            </p:grpSpPr>
            <p:pic>
              <p:nvPicPr>
                <p:cNvPr id="392" name="Picture 653" descr="iphone_stylized_small"/>
                <p:cNvPicPr>
                  <a:picLocks noChangeAspect="1" noChangeArrowheads="1"/>
                </p:cNvPicPr>
                <p:nvPr/>
              </p:nvPicPr>
              <p:blipFill>
                <a:blip r:embed="rId7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928" y="1922"/>
                  <a:ext cx="152" cy="40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393" name="Picture 654" descr="antenna_radiation_stylized"/>
                <p:cNvPicPr>
                  <a:picLocks noChangeAspect="1" noChangeArrowheads="1"/>
                </p:cNvPicPr>
                <p:nvPr/>
              </p:nvPicPr>
              <p:blipFill>
                <a:blip r:embed="rId8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751" y="1851"/>
                  <a:ext cx="462" cy="11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grpSp>
            <p:nvGrpSpPr>
              <p:cNvPr id="88" name="Group 665"/>
              <p:cNvGrpSpPr>
                <a:grpSpLocks/>
              </p:cNvGrpSpPr>
              <p:nvPr/>
            </p:nvGrpSpPr>
            <p:grpSpPr bwMode="auto">
              <a:xfrm>
                <a:off x="7578873" y="3142661"/>
                <a:ext cx="304568" cy="137711"/>
                <a:chOff x="4650" y="1129"/>
                <a:chExt cx="246" cy="95"/>
              </a:xfrm>
            </p:grpSpPr>
            <p:sp>
              <p:nvSpPr>
                <p:cNvPr id="384" name="Oval 407"/>
                <p:cNvSpPr>
                  <a:spLocks noChangeArrowheads="1"/>
                </p:cNvSpPr>
                <p:nvPr/>
              </p:nvSpPr>
              <p:spPr bwMode="auto">
                <a:xfrm>
                  <a:off x="4651" y="1171"/>
                  <a:ext cx="244" cy="53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85" name="Rectangle 410"/>
                <p:cNvSpPr>
                  <a:spLocks noChangeArrowheads="1"/>
                </p:cNvSpPr>
                <p:nvPr/>
              </p:nvSpPr>
              <p:spPr bwMode="auto">
                <a:xfrm>
                  <a:off x="4651" y="1165"/>
                  <a:ext cx="245" cy="33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6" name="Oval 411"/>
                <p:cNvSpPr>
                  <a:spLocks noChangeArrowheads="1"/>
                </p:cNvSpPr>
                <p:nvPr/>
              </p:nvSpPr>
              <p:spPr bwMode="auto">
                <a:xfrm>
                  <a:off x="4650" y="1129"/>
                  <a:ext cx="244" cy="62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387" name="Group 659"/>
                <p:cNvGrpSpPr>
                  <a:grpSpLocks/>
                </p:cNvGrpSpPr>
                <p:nvPr/>
              </p:nvGrpSpPr>
              <p:grpSpPr bwMode="auto">
                <a:xfrm>
                  <a:off x="4699" y="1145"/>
                  <a:ext cx="138" cy="29"/>
                  <a:chOff x="2468" y="1332"/>
                  <a:chExt cx="310" cy="60"/>
                </a:xfrm>
              </p:grpSpPr>
              <p:sp>
                <p:nvSpPr>
                  <p:cNvPr id="390" name="Freeform 660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391" name="Freeform 661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</p:grpSp>
            <p:sp>
              <p:nvSpPr>
                <p:cNvPr id="388" name="Line 662"/>
                <p:cNvSpPr>
                  <a:spLocks noChangeShapeType="1"/>
                </p:cNvSpPr>
                <p:nvPr/>
              </p:nvSpPr>
              <p:spPr bwMode="auto">
                <a:xfrm>
                  <a:off x="4651" y="1158"/>
                  <a:ext cx="0" cy="4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389" name="Line 663"/>
                <p:cNvSpPr>
                  <a:spLocks noChangeShapeType="1"/>
                </p:cNvSpPr>
                <p:nvPr/>
              </p:nvSpPr>
              <p:spPr bwMode="auto">
                <a:xfrm>
                  <a:off x="4894" y="1160"/>
                  <a:ext cx="0" cy="4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</p:grpSp>
          <p:grpSp>
            <p:nvGrpSpPr>
              <p:cNvPr id="89" name="Group 666"/>
              <p:cNvGrpSpPr>
                <a:grpSpLocks/>
              </p:cNvGrpSpPr>
              <p:nvPr/>
            </p:nvGrpSpPr>
            <p:grpSpPr bwMode="auto">
              <a:xfrm>
                <a:off x="7635825" y="3436101"/>
                <a:ext cx="304568" cy="142859"/>
                <a:chOff x="4650" y="1129"/>
                <a:chExt cx="246" cy="95"/>
              </a:xfrm>
            </p:grpSpPr>
            <p:sp>
              <p:nvSpPr>
                <p:cNvPr id="376" name="Oval 407"/>
                <p:cNvSpPr>
                  <a:spLocks noChangeArrowheads="1"/>
                </p:cNvSpPr>
                <p:nvPr/>
              </p:nvSpPr>
              <p:spPr bwMode="auto">
                <a:xfrm>
                  <a:off x="4651" y="1171"/>
                  <a:ext cx="244" cy="53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7" name="Rectangle 410"/>
                <p:cNvSpPr>
                  <a:spLocks noChangeArrowheads="1"/>
                </p:cNvSpPr>
                <p:nvPr/>
              </p:nvSpPr>
              <p:spPr bwMode="auto">
                <a:xfrm>
                  <a:off x="4651" y="1165"/>
                  <a:ext cx="245" cy="33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8" name="Oval 411"/>
                <p:cNvSpPr>
                  <a:spLocks noChangeArrowheads="1"/>
                </p:cNvSpPr>
                <p:nvPr/>
              </p:nvSpPr>
              <p:spPr bwMode="auto">
                <a:xfrm>
                  <a:off x="4650" y="1129"/>
                  <a:ext cx="244" cy="62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379" name="Group 670"/>
                <p:cNvGrpSpPr>
                  <a:grpSpLocks/>
                </p:cNvGrpSpPr>
                <p:nvPr/>
              </p:nvGrpSpPr>
              <p:grpSpPr bwMode="auto">
                <a:xfrm>
                  <a:off x="4699" y="1145"/>
                  <a:ext cx="138" cy="29"/>
                  <a:chOff x="2468" y="1332"/>
                  <a:chExt cx="310" cy="60"/>
                </a:xfrm>
              </p:grpSpPr>
              <p:sp>
                <p:nvSpPr>
                  <p:cNvPr id="382" name="Freeform 671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383" name="Freeform 672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</p:grpSp>
            <p:sp>
              <p:nvSpPr>
                <p:cNvPr id="380" name="Line 673"/>
                <p:cNvSpPr>
                  <a:spLocks noChangeShapeType="1"/>
                </p:cNvSpPr>
                <p:nvPr/>
              </p:nvSpPr>
              <p:spPr bwMode="auto">
                <a:xfrm>
                  <a:off x="4651" y="1158"/>
                  <a:ext cx="0" cy="4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381" name="Line 674"/>
                <p:cNvSpPr>
                  <a:spLocks noChangeShapeType="1"/>
                </p:cNvSpPr>
                <p:nvPr/>
              </p:nvSpPr>
              <p:spPr bwMode="auto">
                <a:xfrm>
                  <a:off x="4894" y="1160"/>
                  <a:ext cx="0" cy="4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</p:grpSp>
          <p:grpSp>
            <p:nvGrpSpPr>
              <p:cNvPr id="90" name="Group 675"/>
              <p:cNvGrpSpPr>
                <a:grpSpLocks/>
              </p:cNvGrpSpPr>
              <p:nvPr/>
            </p:nvGrpSpPr>
            <p:grpSpPr bwMode="auto">
              <a:xfrm>
                <a:off x="7200020" y="3222456"/>
                <a:ext cx="304568" cy="137711"/>
                <a:chOff x="4650" y="1129"/>
                <a:chExt cx="246" cy="95"/>
              </a:xfrm>
            </p:grpSpPr>
            <p:sp>
              <p:nvSpPr>
                <p:cNvPr id="368" name="Oval 407"/>
                <p:cNvSpPr>
                  <a:spLocks noChangeArrowheads="1"/>
                </p:cNvSpPr>
                <p:nvPr/>
              </p:nvSpPr>
              <p:spPr bwMode="auto">
                <a:xfrm>
                  <a:off x="4651" y="1171"/>
                  <a:ext cx="244" cy="53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69" name="Rectangle 410"/>
                <p:cNvSpPr>
                  <a:spLocks noChangeArrowheads="1"/>
                </p:cNvSpPr>
                <p:nvPr/>
              </p:nvSpPr>
              <p:spPr bwMode="auto">
                <a:xfrm>
                  <a:off x="4651" y="1165"/>
                  <a:ext cx="245" cy="33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0" name="Oval 411"/>
                <p:cNvSpPr>
                  <a:spLocks noChangeArrowheads="1"/>
                </p:cNvSpPr>
                <p:nvPr/>
              </p:nvSpPr>
              <p:spPr bwMode="auto">
                <a:xfrm>
                  <a:off x="4650" y="1129"/>
                  <a:ext cx="244" cy="62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371" name="Group 679"/>
                <p:cNvGrpSpPr>
                  <a:grpSpLocks/>
                </p:cNvGrpSpPr>
                <p:nvPr/>
              </p:nvGrpSpPr>
              <p:grpSpPr bwMode="auto">
                <a:xfrm>
                  <a:off x="4699" y="1145"/>
                  <a:ext cx="138" cy="29"/>
                  <a:chOff x="2468" y="1332"/>
                  <a:chExt cx="310" cy="60"/>
                </a:xfrm>
              </p:grpSpPr>
              <p:sp>
                <p:nvSpPr>
                  <p:cNvPr id="374" name="Freeform 680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375" name="Freeform 681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</p:grpSp>
            <p:sp>
              <p:nvSpPr>
                <p:cNvPr id="372" name="Line 682"/>
                <p:cNvSpPr>
                  <a:spLocks noChangeShapeType="1"/>
                </p:cNvSpPr>
                <p:nvPr/>
              </p:nvSpPr>
              <p:spPr bwMode="auto">
                <a:xfrm>
                  <a:off x="4651" y="1158"/>
                  <a:ext cx="0" cy="4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373" name="Line 683"/>
                <p:cNvSpPr>
                  <a:spLocks noChangeShapeType="1"/>
                </p:cNvSpPr>
                <p:nvPr/>
              </p:nvSpPr>
              <p:spPr bwMode="auto">
                <a:xfrm>
                  <a:off x="4894" y="1160"/>
                  <a:ext cx="0" cy="4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</p:grpSp>
          <p:grpSp>
            <p:nvGrpSpPr>
              <p:cNvPr id="91" name="Group 684"/>
              <p:cNvGrpSpPr>
                <a:grpSpLocks/>
              </p:cNvGrpSpPr>
              <p:nvPr/>
            </p:nvGrpSpPr>
            <p:grpSpPr bwMode="auto">
              <a:xfrm>
                <a:off x="7208687" y="3436101"/>
                <a:ext cx="304568" cy="137711"/>
                <a:chOff x="4650" y="1129"/>
                <a:chExt cx="246" cy="95"/>
              </a:xfrm>
            </p:grpSpPr>
            <p:sp>
              <p:nvSpPr>
                <p:cNvPr id="360" name="Oval 407"/>
                <p:cNvSpPr>
                  <a:spLocks noChangeArrowheads="1"/>
                </p:cNvSpPr>
                <p:nvPr/>
              </p:nvSpPr>
              <p:spPr bwMode="auto">
                <a:xfrm>
                  <a:off x="4651" y="1171"/>
                  <a:ext cx="244" cy="53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61" name="Rectangle 410"/>
                <p:cNvSpPr>
                  <a:spLocks noChangeArrowheads="1"/>
                </p:cNvSpPr>
                <p:nvPr/>
              </p:nvSpPr>
              <p:spPr bwMode="auto">
                <a:xfrm>
                  <a:off x="4651" y="1165"/>
                  <a:ext cx="245" cy="33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2" name="Oval 411"/>
                <p:cNvSpPr>
                  <a:spLocks noChangeArrowheads="1"/>
                </p:cNvSpPr>
                <p:nvPr/>
              </p:nvSpPr>
              <p:spPr bwMode="auto">
                <a:xfrm>
                  <a:off x="4650" y="1129"/>
                  <a:ext cx="244" cy="62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363" name="Group 688"/>
                <p:cNvGrpSpPr>
                  <a:grpSpLocks/>
                </p:cNvGrpSpPr>
                <p:nvPr/>
              </p:nvGrpSpPr>
              <p:grpSpPr bwMode="auto">
                <a:xfrm>
                  <a:off x="4699" y="1145"/>
                  <a:ext cx="138" cy="29"/>
                  <a:chOff x="2468" y="1332"/>
                  <a:chExt cx="310" cy="60"/>
                </a:xfrm>
              </p:grpSpPr>
              <p:sp>
                <p:nvSpPr>
                  <p:cNvPr id="366" name="Freeform 689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367" name="Freeform 690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</p:grpSp>
            <p:sp>
              <p:nvSpPr>
                <p:cNvPr id="364" name="Line 691"/>
                <p:cNvSpPr>
                  <a:spLocks noChangeShapeType="1"/>
                </p:cNvSpPr>
                <p:nvPr/>
              </p:nvSpPr>
              <p:spPr bwMode="auto">
                <a:xfrm>
                  <a:off x="4651" y="1158"/>
                  <a:ext cx="0" cy="4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365" name="Line 692"/>
                <p:cNvSpPr>
                  <a:spLocks noChangeShapeType="1"/>
                </p:cNvSpPr>
                <p:nvPr/>
              </p:nvSpPr>
              <p:spPr bwMode="auto">
                <a:xfrm>
                  <a:off x="4894" y="1160"/>
                  <a:ext cx="0" cy="4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</p:grpSp>
          <p:sp>
            <p:nvSpPr>
              <p:cNvPr id="92" name="Line 693"/>
              <p:cNvSpPr>
                <a:spLocks noChangeShapeType="1"/>
              </p:cNvSpPr>
              <p:nvPr/>
            </p:nvSpPr>
            <p:spPr bwMode="auto">
              <a:xfrm>
                <a:off x="8090201" y="3515896"/>
                <a:ext cx="138665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grpSp>
            <p:nvGrpSpPr>
              <p:cNvPr id="93" name="Group 694"/>
              <p:cNvGrpSpPr>
                <a:grpSpLocks/>
              </p:cNvGrpSpPr>
              <p:nvPr/>
            </p:nvGrpSpPr>
            <p:grpSpPr bwMode="auto">
              <a:xfrm>
                <a:off x="7353543" y="4371762"/>
                <a:ext cx="378853" cy="164738"/>
                <a:chOff x="4650" y="1129"/>
                <a:chExt cx="246" cy="95"/>
              </a:xfrm>
            </p:grpSpPr>
            <p:sp>
              <p:nvSpPr>
                <p:cNvPr id="352" name="Oval 407"/>
                <p:cNvSpPr>
                  <a:spLocks noChangeArrowheads="1"/>
                </p:cNvSpPr>
                <p:nvPr/>
              </p:nvSpPr>
              <p:spPr bwMode="auto">
                <a:xfrm>
                  <a:off x="4651" y="1171"/>
                  <a:ext cx="244" cy="53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53" name="Rectangle 410"/>
                <p:cNvSpPr>
                  <a:spLocks noChangeArrowheads="1"/>
                </p:cNvSpPr>
                <p:nvPr/>
              </p:nvSpPr>
              <p:spPr bwMode="auto">
                <a:xfrm>
                  <a:off x="4651" y="1165"/>
                  <a:ext cx="245" cy="33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4" name="Oval 411"/>
                <p:cNvSpPr>
                  <a:spLocks noChangeArrowheads="1"/>
                </p:cNvSpPr>
                <p:nvPr/>
              </p:nvSpPr>
              <p:spPr bwMode="auto">
                <a:xfrm>
                  <a:off x="4650" y="1129"/>
                  <a:ext cx="244" cy="62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355" name="Group 698"/>
                <p:cNvGrpSpPr>
                  <a:grpSpLocks/>
                </p:cNvGrpSpPr>
                <p:nvPr/>
              </p:nvGrpSpPr>
              <p:grpSpPr bwMode="auto">
                <a:xfrm>
                  <a:off x="4699" y="1145"/>
                  <a:ext cx="138" cy="29"/>
                  <a:chOff x="2468" y="1332"/>
                  <a:chExt cx="310" cy="60"/>
                </a:xfrm>
              </p:grpSpPr>
              <p:sp>
                <p:nvSpPr>
                  <p:cNvPr id="358" name="Freeform 699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359" name="Freeform 700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</p:grpSp>
            <p:sp>
              <p:nvSpPr>
                <p:cNvPr id="356" name="Line 701"/>
                <p:cNvSpPr>
                  <a:spLocks noChangeShapeType="1"/>
                </p:cNvSpPr>
                <p:nvPr/>
              </p:nvSpPr>
              <p:spPr bwMode="auto">
                <a:xfrm>
                  <a:off x="4651" y="1158"/>
                  <a:ext cx="0" cy="4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357" name="Line 702"/>
                <p:cNvSpPr>
                  <a:spLocks noChangeShapeType="1"/>
                </p:cNvSpPr>
                <p:nvPr/>
              </p:nvSpPr>
              <p:spPr bwMode="auto">
                <a:xfrm>
                  <a:off x="4894" y="1160"/>
                  <a:ext cx="0" cy="4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</p:grpSp>
          <p:grpSp>
            <p:nvGrpSpPr>
              <p:cNvPr id="94" name="Group 712"/>
              <p:cNvGrpSpPr>
                <a:grpSpLocks/>
              </p:cNvGrpSpPr>
              <p:nvPr/>
            </p:nvGrpSpPr>
            <p:grpSpPr bwMode="auto">
              <a:xfrm>
                <a:off x="7104689" y="4143961"/>
                <a:ext cx="378853" cy="164738"/>
                <a:chOff x="4650" y="1129"/>
                <a:chExt cx="246" cy="95"/>
              </a:xfrm>
            </p:grpSpPr>
            <p:sp>
              <p:nvSpPr>
                <p:cNvPr id="344" name="Oval 407"/>
                <p:cNvSpPr>
                  <a:spLocks noChangeArrowheads="1"/>
                </p:cNvSpPr>
                <p:nvPr/>
              </p:nvSpPr>
              <p:spPr bwMode="auto">
                <a:xfrm>
                  <a:off x="4651" y="1171"/>
                  <a:ext cx="244" cy="53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45" name="Rectangle 410"/>
                <p:cNvSpPr>
                  <a:spLocks noChangeArrowheads="1"/>
                </p:cNvSpPr>
                <p:nvPr/>
              </p:nvSpPr>
              <p:spPr bwMode="auto">
                <a:xfrm>
                  <a:off x="4651" y="1165"/>
                  <a:ext cx="245" cy="33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6" name="Oval 411"/>
                <p:cNvSpPr>
                  <a:spLocks noChangeArrowheads="1"/>
                </p:cNvSpPr>
                <p:nvPr/>
              </p:nvSpPr>
              <p:spPr bwMode="auto">
                <a:xfrm>
                  <a:off x="4650" y="1129"/>
                  <a:ext cx="244" cy="62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347" name="Group 716"/>
                <p:cNvGrpSpPr>
                  <a:grpSpLocks/>
                </p:cNvGrpSpPr>
                <p:nvPr/>
              </p:nvGrpSpPr>
              <p:grpSpPr bwMode="auto">
                <a:xfrm>
                  <a:off x="4699" y="1145"/>
                  <a:ext cx="138" cy="29"/>
                  <a:chOff x="2468" y="1332"/>
                  <a:chExt cx="310" cy="60"/>
                </a:xfrm>
              </p:grpSpPr>
              <p:sp>
                <p:nvSpPr>
                  <p:cNvPr id="350" name="Freeform 717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351" name="Freeform 718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</p:grpSp>
            <p:sp>
              <p:nvSpPr>
                <p:cNvPr id="348" name="Line 719"/>
                <p:cNvSpPr>
                  <a:spLocks noChangeShapeType="1"/>
                </p:cNvSpPr>
                <p:nvPr/>
              </p:nvSpPr>
              <p:spPr bwMode="auto">
                <a:xfrm>
                  <a:off x="4651" y="1158"/>
                  <a:ext cx="0" cy="4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349" name="Line 720"/>
                <p:cNvSpPr>
                  <a:spLocks noChangeShapeType="1"/>
                </p:cNvSpPr>
                <p:nvPr/>
              </p:nvSpPr>
              <p:spPr bwMode="auto">
                <a:xfrm>
                  <a:off x="4894" y="1160"/>
                  <a:ext cx="0" cy="4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</p:grpSp>
          <p:grpSp>
            <p:nvGrpSpPr>
              <p:cNvPr id="95" name="Group 721"/>
              <p:cNvGrpSpPr>
                <a:grpSpLocks/>
              </p:cNvGrpSpPr>
              <p:nvPr/>
            </p:nvGrpSpPr>
            <p:grpSpPr bwMode="auto">
              <a:xfrm>
                <a:off x="7620968" y="4154257"/>
                <a:ext cx="378853" cy="164738"/>
                <a:chOff x="4650" y="1129"/>
                <a:chExt cx="246" cy="95"/>
              </a:xfrm>
            </p:grpSpPr>
            <p:sp>
              <p:nvSpPr>
                <p:cNvPr id="336" name="Oval 407"/>
                <p:cNvSpPr>
                  <a:spLocks noChangeArrowheads="1"/>
                </p:cNvSpPr>
                <p:nvPr/>
              </p:nvSpPr>
              <p:spPr bwMode="auto">
                <a:xfrm>
                  <a:off x="4651" y="1171"/>
                  <a:ext cx="244" cy="53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37" name="Rectangle 410"/>
                <p:cNvSpPr>
                  <a:spLocks noChangeArrowheads="1"/>
                </p:cNvSpPr>
                <p:nvPr/>
              </p:nvSpPr>
              <p:spPr bwMode="auto">
                <a:xfrm>
                  <a:off x="4651" y="1165"/>
                  <a:ext cx="245" cy="33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8" name="Oval 411"/>
                <p:cNvSpPr>
                  <a:spLocks noChangeArrowheads="1"/>
                </p:cNvSpPr>
                <p:nvPr/>
              </p:nvSpPr>
              <p:spPr bwMode="auto">
                <a:xfrm>
                  <a:off x="4650" y="1129"/>
                  <a:ext cx="244" cy="62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339" name="Group 725"/>
                <p:cNvGrpSpPr>
                  <a:grpSpLocks/>
                </p:cNvGrpSpPr>
                <p:nvPr/>
              </p:nvGrpSpPr>
              <p:grpSpPr bwMode="auto">
                <a:xfrm>
                  <a:off x="4699" y="1145"/>
                  <a:ext cx="138" cy="29"/>
                  <a:chOff x="2468" y="1332"/>
                  <a:chExt cx="310" cy="60"/>
                </a:xfrm>
              </p:grpSpPr>
              <p:sp>
                <p:nvSpPr>
                  <p:cNvPr id="342" name="Freeform 726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343" name="Freeform 727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</p:grpSp>
            <p:sp>
              <p:nvSpPr>
                <p:cNvPr id="340" name="Line 728"/>
                <p:cNvSpPr>
                  <a:spLocks noChangeShapeType="1"/>
                </p:cNvSpPr>
                <p:nvPr/>
              </p:nvSpPr>
              <p:spPr bwMode="auto">
                <a:xfrm>
                  <a:off x="4651" y="1158"/>
                  <a:ext cx="0" cy="4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341" name="Line 729"/>
                <p:cNvSpPr>
                  <a:spLocks noChangeShapeType="1"/>
                </p:cNvSpPr>
                <p:nvPr/>
              </p:nvSpPr>
              <p:spPr bwMode="auto">
                <a:xfrm>
                  <a:off x="4894" y="1160"/>
                  <a:ext cx="0" cy="4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</p:grpSp>
          <p:grpSp>
            <p:nvGrpSpPr>
              <p:cNvPr id="96" name="Group 730"/>
              <p:cNvGrpSpPr>
                <a:grpSpLocks/>
              </p:cNvGrpSpPr>
              <p:nvPr/>
            </p:nvGrpSpPr>
            <p:grpSpPr bwMode="auto">
              <a:xfrm>
                <a:off x="7011832" y="4853107"/>
                <a:ext cx="482852" cy="196914"/>
                <a:chOff x="4650" y="1129"/>
                <a:chExt cx="246" cy="95"/>
              </a:xfrm>
            </p:grpSpPr>
            <p:sp>
              <p:nvSpPr>
                <p:cNvPr id="328" name="Oval 407"/>
                <p:cNvSpPr>
                  <a:spLocks noChangeArrowheads="1"/>
                </p:cNvSpPr>
                <p:nvPr/>
              </p:nvSpPr>
              <p:spPr bwMode="auto">
                <a:xfrm>
                  <a:off x="4651" y="1171"/>
                  <a:ext cx="244" cy="53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29" name="Rectangle 410"/>
                <p:cNvSpPr>
                  <a:spLocks noChangeArrowheads="1"/>
                </p:cNvSpPr>
                <p:nvPr/>
              </p:nvSpPr>
              <p:spPr bwMode="auto">
                <a:xfrm>
                  <a:off x="4651" y="1165"/>
                  <a:ext cx="245" cy="33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0" name="Oval 411"/>
                <p:cNvSpPr>
                  <a:spLocks noChangeArrowheads="1"/>
                </p:cNvSpPr>
                <p:nvPr/>
              </p:nvSpPr>
              <p:spPr bwMode="auto">
                <a:xfrm>
                  <a:off x="4650" y="1129"/>
                  <a:ext cx="244" cy="62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331" name="Group 734"/>
                <p:cNvGrpSpPr>
                  <a:grpSpLocks/>
                </p:cNvGrpSpPr>
                <p:nvPr/>
              </p:nvGrpSpPr>
              <p:grpSpPr bwMode="auto">
                <a:xfrm>
                  <a:off x="4699" y="1145"/>
                  <a:ext cx="138" cy="29"/>
                  <a:chOff x="2468" y="1332"/>
                  <a:chExt cx="310" cy="60"/>
                </a:xfrm>
              </p:grpSpPr>
              <p:sp>
                <p:nvSpPr>
                  <p:cNvPr id="334" name="Freeform 735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335" name="Freeform 736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</p:grpSp>
            <p:sp>
              <p:nvSpPr>
                <p:cNvPr id="332" name="Line 737"/>
                <p:cNvSpPr>
                  <a:spLocks noChangeShapeType="1"/>
                </p:cNvSpPr>
                <p:nvPr/>
              </p:nvSpPr>
              <p:spPr bwMode="auto">
                <a:xfrm>
                  <a:off x="4651" y="1158"/>
                  <a:ext cx="0" cy="4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333" name="Line 738"/>
                <p:cNvSpPr>
                  <a:spLocks noChangeShapeType="1"/>
                </p:cNvSpPr>
                <p:nvPr/>
              </p:nvSpPr>
              <p:spPr bwMode="auto">
                <a:xfrm>
                  <a:off x="4894" y="1160"/>
                  <a:ext cx="0" cy="4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</p:grpSp>
          <p:grpSp>
            <p:nvGrpSpPr>
              <p:cNvPr id="97" name="Group 739"/>
              <p:cNvGrpSpPr>
                <a:grpSpLocks/>
              </p:cNvGrpSpPr>
              <p:nvPr/>
            </p:nvGrpSpPr>
            <p:grpSpPr bwMode="auto">
              <a:xfrm>
                <a:off x="7505827" y="5095066"/>
                <a:ext cx="482852" cy="196914"/>
                <a:chOff x="4650" y="1129"/>
                <a:chExt cx="246" cy="95"/>
              </a:xfrm>
            </p:grpSpPr>
            <p:sp>
              <p:nvSpPr>
                <p:cNvPr id="320" name="Oval 407"/>
                <p:cNvSpPr>
                  <a:spLocks noChangeArrowheads="1"/>
                </p:cNvSpPr>
                <p:nvPr/>
              </p:nvSpPr>
              <p:spPr bwMode="auto">
                <a:xfrm>
                  <a:off x="4651" y="1171"/>
                  <a:ext cx="244" cy="53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21" name="Rectangle 410"/>
                <p:cNvSpPr>
                  <a:spLocks noChangeArrowheads="1"/>
                </p:cNvSpPr>
                <p:nvPr/>
              </p:nvSpPr>
              <p:spPr bwMode="auto">
                <a:xfrm>
                  <a:off x="4651" y="1165"/>
                  <a:ext cx="245" cy="33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2" name="Oval 411"/>
                <p:cNvSpPr>
                  <a:spLocks noChangeArrowheads="1"/>
                </p:cNvSpPr>
                <p:nvPr/>
              </p:nvSpPr>
              <p:spPr bwMode="auto">
                <a:xfrm>
                  <a:off x="4650" y="1129"/>
                  <a:ext cx="244" cy="62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323" name="Group 743"/>
                <p:cNvGrpSpPr>
                  <a:grpSpLocks/>
                </p:cNvGrpSpPr>
                <p:nvPr/>
              </p:nvGrpSpPr>
              <p:grpSpPr bwMode="auto">
                <a:xfrm>
                  <a:off x="4699" y="1145"/>
                  <a:ext cx="138" cy="29"/>
                  <a:chOff x="2468" y="1332"/>
                  <a:chExt cx="310" cy="60"/>
                </a:xfrm>
              </p:grpSpPr>
              <p:sp>
                <p:nvSpPr>
                  <p:cNvPr id="326" name="Freeform 744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327" name="Freeform 745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</p:grpSp>
            <p:sp>
              <p:nvSpPr>
                <p:cNvPr id="324" name="Line 746"/>
                <p:cNvSpPr>
                  <a:spLocks noChangeShapeType="1"/>
                </p:cNvSpPr>
                <p:nvPr/>
              </p:nvSpPr>
              <p:spPr bwMode="auto">
                <a:xfrm>
                  <a:off x="4651" y="1158"/>
                  <a:ext cx="0" cy="4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325" name="Line 747"/>
                <p:cNvSpPr>
                  <a:spLocks noChangeShapeType="1"/>
                </p:cNvSpPr>
                <p:nvPr/>
              </p:nvSpPr>
              <p:spPr bwMode="auto">
                <a:xfrm>
                  <a:off x="4894" y="1160"/>
                  <a:ext cx="0" cy="4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</p:grpSp>
          <p:grpSp>
            <p:nvGrpSpPr>
              <p:cNvPr id="98" name="Group 748"/>
              <p:cNvGrpSpPr>
                <a:grpSpLocks/>
              </p:cNvGrpSpPr>
              <p:nvPr/>
            </p:nvGrpSpPr>
            <p:grpSpPr bwMode="auto">
              <a:xfrm>
                <a:off x="6453458" y="5131103"/>
                <a:ext cx="482852" cy="196914"/>
                <a:chOff x="4650" y="1129"/>
                <a:chExt cx="246" cy="95"/>
              </a:xfrm>
            </p:grpSpPr>
            <p:sp>
              <p:nvSpPr>
                <p:cNvPr id="312" name="Oval 407"/>
                <p:cNvSpPr>
                  <a:spLocks noChangeArrowheads="1"/>
                </p:cNvSpPr>
                <p:nvPr/>
              </p:nvSpPr>
              <p:spPr bwMode="auto">
                <a:xfrm>
                  <a:off x="4651" y="1171"/>
                  <a:ext cx="244" cy="53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13" name="Rectangle 410"/>
                <p:cNvSpPr>
                  <a:spLocks noChangeArrowheads="1"/>
                </p:cNvSpPr>
                <p:nvPr/>
              </p:nvSpPr>
              <p:spPr bwMode="auto">
                <a:xfrm>
                  <a:off x="4651" y="1165"/>
                  <a:ext cx="245" cy="33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4" name="Oval 411"/>
                <p:cNvSpPr>
                  <a:spLocks noChangeArrowheads="1"/>
                </p:cNvSpPr>
                <p:nvPr/>
              </p:nvSpPr>
              <p:spPr bwMode="auto">
                <a:xfrm>
                  <a:off x="4650" y="1129"/>
                  <a:ext cx="244" cy="62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315" name="Group 752"/>
                <p:cNvGrpSpPr>
                  <a:grpSpLocks/>
                </p:cNvGrpSpPr>
                <p:nvPr/>
              </p:nvGrpSpPr>
              <p:grpSpPr bwMode="auto">
                <a:xfrm>
                  <a:off x="4699" y="1145"/>
                  <a:ext cx="138" cy="29"/>
                  <a:chOff x="2468" y="1332"/>
                  <a:chExt cx="310" cy="60"/>
                </a:xfrm>
              </p:grpSpPr>
              <p:sp>
                <p:nvSpPr>
                  <p:cNvPr id="318" name="Freeform 753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319" name="Freeform 754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</p:grpSp>
            <p:sp>
              <p:nvSpPr>
                <p:cNvPr id="316" name="Line 755"/>
                <p:cNvSpPr>
                  <a:spLocks noChangeShapeType="1"/>
                </p:cNvSpPr>
                <p:nvPr/>
              </p:nvSpPr>
              <p:spPr bwMode="auto">
                <a:xfrm>
                  <a:off x="4651" y="1158"/>
                  <a:ext cx="0" cy="4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317" name="Line 756"/>
                <p:cNvSpPr>
                  <a:spLocks noChangeShapeType="1"/>
                </p:cNvSpPr>
                <p:nvPr/>
              </p:nvSpPr>
              <p:spPr bwMode="auto">
                <a:xfrm>
                  <a:off x="4894" y="1160"/>
                  <a:ext cx="0" cy="4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</p:grpSp>
          <p:grpSp>
            <p:nvGrpSpPr>
              <p:cNvPr id="99" name="Group 757"/>
              <p:cNvGrpSpPr>
                <a:grpSpLocks/>
              </p:cNvGrpSpPr>
              <p:nvPr/>
            </p:nvGrpSpPr>
            <p:grpSpPr bwMode="auto">
              <a:xfrm>
                <a:off x="6302412" y="4151683"/>
                <a:ext cx="304568" cy="137711"/>
                <a:chOff x="4650" y="1129"/>
                <a:chExt cx="246" cy="95"/>
              </a:xfrm>
            </p:grpSpPr>
            <p:sp>
              <p:nvSpPr>
                <p:cNvPr id="304" name="Oval 407"/>
                <p:cNvSpPr>
                  <a:spLocks noChangeArrowheads="1"/>
                </p:cNvSpPr>
                <p:nvPr/>
              </p:nvSpPr>
              <p:spPr bwMode="auto">
                <a:xfrm>
                  <a:off x="4651" y="1171"/>
                  <a:ext cx="244" cy="53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05" name="Rectangle 410"/>
                <p:cNvSpPr>
                  <a:spLocks noChangeArrowheads="1"/>
                </p:cNvSpPr>
                <p:nvPr/>
              </p:nvSpPr>
              <p:spPr bwMode="auto">
                <a:xfrm>
                  <a:off x="4651" y="1165"/>
                  <a:ext cx="245" cy="33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6" name="Oval 411"/>
                <p:cNvSpPr>
                  <a:spLocks noChangeArrowheads="1"/>
                </p:cNvSpPr>
                <p:nvPr/>
              </p:nvSpPr>
              <p:spPr bwMode="auto">
                <a:xfrm>
                  <a:off x="4650" y="1129"/>
                  <a:ext cx="244" cy="62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307" name="Group 761"/>
                <p:cNvGrpSpPr>
                  <a:grpSpLocks/>
                </p:cNvGrpSpPr>
                <p:nvPr/>
              </p:nvGrpSpPr>
              <p:grpSpPr bwMode="auto">
                <a:xfrm>
                  <a:off x="4699" y="1145"/>
                  <a:ext cx="138" cy="29"/>
                  <a:chOff x="2468" y="1332"/>
                  <a:chExt cx="310" cy="60"/>
                </a:xfrm>
              </p:grpSpPr>
              <p:sp>
                <p:nvSpPr>
                  <p:cNvPr id="310" name="Freeform 762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311" name="Freeform 763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</p:grpSp>
            <p:sp>
              <p:nvSpPr>
                <p:cNvPr id="308" name="Line 764"/>
                <p:cNvSpPr>
                  <a:spLocks noChangeShapeType="1"/>
                </p:cNvSpPr>
                <p:nvPr/>
              </p:nvSpPr>
              <p:spPr bwMode="auto">
                <a:xfrm>
                  <a:off x="4651" y="1158"/>
                  <a:ext cx="0" cy="4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309" name="Line 765"/>
                <p:cNvSpPr>
                  <a:spLocks noChangeShapeType="1"/>
                </p:cNvSpPr>
                <p:nvPr/>
              </p:nvSpPr>
              <p:spPr bwMode="auto">
                <a:xfrm>
                  <a:off x="4894" y="1160"/>
                  <a:ext cx="0" cy="4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</p:grpSp>
          <p:grpSp>
            <p:nvGrpSpPr>
              <p:cNvPr id="100" name="Group 767"/>
              <p:cNvGrpSpPr>
                <a:grpSpLocks/>
              </p:cNvGrpSpPr>
              <p:nvPr/>
            </p:nvGrpSpPr>
            <p:grpSpPr bwMode="auto">
              <a:xfrm>
                <a:off x="6536409" y="3217308"/>
                <a:ext cx="304568" cy="137711"/>
                <a:chOff x="4650" y="1129"/>
                <a:chExt cx="246" cy="95"/>
              </a:xfrm>
            </p:grpSpPr>
            <p:sp>
              <p:nvSpPr>
                <p:cNvPr id="296" name="Oval 407"/>
                <p:cNvSpPr>
                  <a:spLocks noChangeArrowheads="1"/>
                </p:cNvSpPr>
                <p:nvPr/>
              </p:nvSpPr>
              <p:spPr bwMode="auto">
                <a:xfrm>
                  <a:off x="4651" y="1171"/>
                  <a:ext cx="244" cy="53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97" name="Rectangle 410"/>
                <p:cNvSpPr>
                  <a:spLocks noChangeArrowheads="1"/>
                </p:cNvSpPr>
                <p:nvPr/>
              </p:nvSpPr>
              <p:spPr bwMode="auto">
                <a:xfrm>
                  <a:off x="4651" y="1165"/>
                  <a:ext cx="245" cy="33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8" name="Oval 411"/>
                <p:cNvSpPr>
                  <a:spLocks noChangeArrowheads="1"/>
                </p:cNvSpPr>
                <p:nvPr/>
              </p:nvSpPr>
              <p:spPr bwMode="auto">
                <a:xfrm>
                  <a:off x="4650" y="1129"/>
                  <a:ext cx="244" cy="62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299" name="Group 771"/>
                <p:cNvGrpSpPr>
                  <a:grpSpLocks/>
                </p:cNvGrpSpPr>
                <p:nvPr/>
              </p:nvGrpSpPr>
              <p:grpSpPr bwMode="auto">
                <a:xfrm>
                  <a:off x="4699" y="1145"/>
                  <a:ext cx="138" cy="29"/>
                  <a:chOff x="2468" y="1332"/>
                  <a:chExt cx="310" cy="60"/>
                </a:xfrm>
              </p:grpSpPr>
              <p:sp>
                <p:nvSpPr>
                  <p:cNvPr id="302" name="Freeform 772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303" name="Freeform 773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</p:grpSp>
            <p:sp>
              <p:nvSpPr>
                <p:cNvPr id="300" name="Line 774"/>
                <p:cNvSpPr>
                  <a:spLocks noChangeShapeType="1"/>
                </p:cNvSpPr>
                <p:nvPr/>
              </p:nvSpPr>
              <p:spPr bwMode="auto">
                <a:xfrm>
                  <a:off x="4651" y="1158"/>
                  <a:ext cx="0" cy="4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301" name="Line 775"/>
                <p:cNvSpPr>
                  <a:spLocks noChangeShapeType="1"/>
                </p:cNvSpPr>
                <p:nvPr/>
              </p:nvSpPr>
              <p:spPr bwMode="auto">
                <a:xfrm>
                  <a:off x="4894" y="1160"/>
                  <a:ext cx="0" cy="4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</p:grpSp>
          <p:grpSp>
            <p:nvGrpSpPr>
              <p:cNvPr id="101" name="Group 776"/>
              <p:cNvGrpSpPr>
                <a:grpSpLocks/>
              </p:cNvGrpSpPr>
              <p:nvPr/>
            </p:nvGrpSpPr>
            <p:grpSpPr bwMode="auto">
              <a:xfrm>
                <a:off x="5958225" y="4038425"/>
                <a:ext cx="394948" cy="285718"/>
                <a:chOff x="2967" y="478"/>
                <a:chExt cx="788" cy="625"/>
              </a:xfrm>
            </p:grpSpPr>
            <p:pic>
              <p:nvPicPr>
                <p:cNvPr id="294" name="Picture 777" descr="access_point_stylized_small"/>
                <p:cNvPicPr>
                  <a:picLocks noChangeAspect="1" noChangeArrowheads="1"/>
                </p:cNvPicPr>
                <p:nvPr/>
              </p:nvPicPr>
              <p:blipFill>
                <a:blip r:embed="rId9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012" y="559"/>
                  <a:ext cx="576" cy="54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295" name="Picture 778" descr="antenna_radiation_stylized"/>
                <p:cNvPicPr>
                  <a:picLocks noChangeAspect="1" noChangeArrowheads="1"/>
                </p:cNvPicPr>
                <p:nvPr/>
              </p:nvPicPr>
              <p:blipFill>
                <a:blip r:embed="rId10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967" y="478"/>
                  <a:ext cx="788" cy="1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grpSp>
            <p:nvGrpSpPr>
              <p:cNvPr id="102" name="Group 779"/>
              <p:cNvGrpSpPr>
                <a:grpSpLocks/>
              </p:cNvGrpSpPr>
              <p:nvPr/>
            </p:nvGrpSpPr>
            <p:grpSpPr bwMode="auto">
              <a:xfrm>
                <a:off x="7144307" y="5257230"/>
                <a:ext cx="439519" cy="341060"/>
                <a:chOff x="2967" y="478"/>
                <a:chExt cx="788" cy="625"/>
              </a:xfrm>
            </p:grpSpPr>
            <p:pic>
              <p:nvPicPr>
                <p:cNvPr id="292" name="Picture 780" descr="access_point_stylized_small"/>
                <p:cNvPicPr>
                  <a:picLocks noChangeAspect="1" noChangeArrowheads="1"/>
                </p:cNvPicPr>
                <p:nvPr/>
              </p:nvPicPr>
              <p:blipFill>
                <a:blip r:embed="rId11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012" y="559"/>
                  <a:ext cx="576" cy="54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293" name="Picture 781" descr="antenna_radiation_stylized"/>
                <p:cNvPicPr>
                  <a:picLocks noChangeAspect="1" noChangeArrowheads="1"/>
                </p:cNvPicPr>
                <p:nvPr/>
              </p:nvPicPr>
              <p:blipFill>
                <a:blip r:embed="rId12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967" y="478"/>
                  <a:ext cx="788" cy="1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grpSp>
            <p:nvGrpSpPr>
              <p:cNvPr id="103" name="Group 782"/>
              <p:cNvGrpSpPr>
                <a:grpSpLocks/>
              </p:cNvGrpSpPr>
              <p:nvPr/>
            </p:nvGrpSpPr>
            <p:grpSpPr bwMode="auto">
              <a:xfrm>
                <a:off x="6308602" y="2696066"/>
                <a:ext cx="356567" cy="512233"/>
                <a:chOff x="742" y="2409"/>
                <a:chExt cx="576" cy="881"/>
              </a:xfrm>
            </p:grpSpPr>
            <p:grpSp>
              <p:nvGrpSpPr>
                <p:cNvPr id="274" name="Group 783"/>
                <p:cNvGrpSpPr>
                  <a:grpSpLocks/>
                </p:cNvGrpSpPr>
                <p:nvPr/>
              </p:nvGrpSpPr>
              <p:grpSpPr bwMode="auto">
                <a:xfrm>
                  <a:off x="832" y="2643"/>
                  <a:ext cx="376" cy="647"/>
                  <a:chOff x="3130" y="3288"/>
                  <a:chExt cx="410" cy="742"/>
                </a:xfrm>
              </p:grpSpPr>
              <p:sp>
                <p:nvSpPr>
                  <p:cNvPr id="277" name="Line 270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130" y="3288"/>
                    <a:ext cx="205" cy="672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en-IN"/>
                  </a:p>
                </p:txBody>
              </p:sp>
              <p:sp>
                <p:nvSpPr>
                  <p:cNvPr id="278" name="Line 271"/>
                  <p:cNvSpPr>
                    <a:spLocks noChangeShapeType="1"/>
                  </p:cNvSpPr>
                  <p:nvPr/>
                </p:nvSpPr>
                <p:spPr bwMode="auto">
                  <a:xfrm>
                    <a:off x="3335" y="3288"/>
                    <a:ext cx="205" cy="669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en-IN"/>
                  </a:p>
                </p:txBody>
              </p:sp>
              <p:sp>
                <p:nvSpPr>
                  <p:cNvPr id="279" name="Line 272"/>
                  <p:cNvSpPr>
                    <a:spLocks noChangeShapeType="1"/>
                  </p:cNvSpPr>
                  <p:nvPr/>
                </p:nvSpPr>
                <p:spPr bwMode="auto">
                  <a:xfrm>
                    <a:off x="3130" y="3957"/>
                    <a:ext cx="205" cy="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en-IN"/>
                  </a:p>
                </p:txBody>
              </p:sp>
              <p:sp>
                <p:nvSpPr>
                  <p:cNvPr id="280" name="Line 273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335" y="3957"/>
                    <a:ext cx="205" cy="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en-IN"/>
                  </a:p>
                </p:txBody>
              </p:sp>
              <p:sp>
                <p:nvSpPr>
                  <p:cNvPr id="281" name="Line 274"/>
                  <p:cNvSpPr>
                    <a:spLocks noChangeShapeType="1"/>
                  </p:cNvSpPr>
                  <p:nvPr/>
                </p:nvSpPr>
                <p:spPr bwMode="auto">
                  <a:xfrm>
                    <a:off x="3335" y="3303"/>
                    <a:ext cx="0" cy="727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en-IN"/>
                  </a:p>
                </p:txBody>
              </p:sp>
              <p:sp>
                <p:nvSpPr>
                  <p:cNvPr id="282" name="Line 275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130" y="3888"/>
                    <a:ext cx="205" cy="72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en-IN"/>
                  </a:p>
                </p:txBody>
              </p:sp>
              <p:sp>
                <p:nvSpPr>
                  <p:cNvPr id="283" name="Line 276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3335" y="3888"/>
                    <a:ext cx="205" cy="69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en-IN"/>
                  </a:p>
                </p:txBody>
              </p:sp>
              <p:sp>
                <p:nvSpPr>
                  <p:cNvPr id="284" name="Line 277"/>
                  <p:cNvSpPr>
                    <a:spLocks noChangeShapeType="1"/>
                  </p:cNvSpPr>
                  <p:nvPr/>
                </p:nvSpPr>
                <p:spPr bwMode="auto">
                  <a:xfrm>
                    <a:off x="3217" y="3668"/>
                    <a:ext cx="118" cy="55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en-IN"/>
                  </a:p>
                </p:txBody>
              </p:sp>
              <p:sp>
                <p:nvSpPr>
                  <p:cNvPr id="285" name="Line 278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335" y="3668"/>
                    <a:ext cx="124" cy="55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en-IN"/>
                  </a:p>
                </p:txBody>
              </p:sp>
              <p:sp>
                <p:nvSpPr>
                  <p:cNvPr id="286" name="Line 279"/>
                  <p:cNvSpPr>
                    <a:spLocks noChangeShapeType="1"/>
                  </p:cNvSpPr>
                  <p:nvPr/>
                </p:nvSpPr>
                <p:spPr bwMode="auto">
                  <a:xfrm>
                    <a:off x="3178" y="3766"/>
                    <a:ext cx="152" cy="75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en-IN"/>
                  </a:p>
                </p:txBody>
              </p:sp>
              <p:sp>
                <p:nvSpPr>
                  <p:cNvPr id="287" name="Line 280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335" y="3781"/>
                    <a:ext cx="153" cy="66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en-IN"/>
                  </a:p>
                </p:txBody>
              </p:sp>
              <p:sp>
                <p:nvSpPr>
                  <p:cNvPr id="288" name="Line 281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335" y="3567"/>
                    <a:ext cx="78" cy="27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en-IN"/>
                  </a:p>
                </p:txBody>
              </p:sp>
              <p:sp>
                <p:nvSpPr>
                  <p:cNvPr id="289" name="Line 282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335" y="3428"/>
                    <a:ext cx="49" cy="21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en-IN"/>
                  </a:p>
                </p:txBody>
              </p:sp>
              <p:sp>
                <p:nvSpPr>
                  <p:cNvPr id="290" name="Line 283"/>
                  <p:cNvSpPr>
                    <a:spLocks noChangeShapeType="1"/>
                  </p:cNvSpPr>
                  <p:nvPr/>
                </p:nvSpPr>
                <p:spPr bwMode="auto">
                  <a:xfrm>
                    <a:off x="3247" y="3558"/>
                    <a:ext cx="95" cy="36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en-IN"/>
                  </a:p>
                </p:txBody>
              </p:sp>
              <p:sp>
                <p:nvSpPr>
                  <p:cNvPr id="291" name="Line 284"/>
                  <p:cNvSpPr>
                    <a:spLocks noChangeShapeType="1"/>
                  </p:cNvSpPr>
                  <p:nvPr/>
                </p:nvSpPr>
                <p:spPr bwMode="auto">
                  <a:xfrm>
                    <a:off x="3289" y="3422"/>
                    <a:ext cx="55" cy="36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en-IN"/>
                  </a:p>
                </p:txBody>
              </p:sp>
            </p:grpSp>
            <p:pic>
              <p:nvPicPr>
                <p:cNvPr id="275" name="Picture 799" descr="cell_tower_radiation copy"/>
                <p:cNvPicPr>
                  <a:picLocks noChangeAspect="1" noChangeArrowheads="1"/>
                </p:cNvPicPr>
                <p:nvPr/>
              </p:nvPicPr>
              <p:blipFill>
                <a:blip r:embed="rId13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2" y="2409"/>
                  <a:ext cx="576" cy="4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276" name="Oval 800"/>
                <p:cNvSpPr>
                  <a:spLocks noChangeArrowheads="1"/>
                </p:cNvSpPr>
                <p:nvPr/>
              </p:nvSpPr>
              <p:spPr bwMode="auto">
                <a:xfrm>
                  <a:off x="986" y="2597"/>
                  <a:ext cx="66" cy="69"/>
                </a:xfrm>
                <a:prstGeom prst="ellipse">
                  <a:avLst/>
                </a:prstGeom>
                <a:solidFill>
                  <a:schemeClr val="tx2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104" name="Text Box 580"/>
              <p:cNvSpPr txBox="1">
                <a:spLocks noChangeArrowheads="1"/>
              </p:cNvSpPr>
              <p:nvPr/>
            </p:nvSpPr>
            <p:spPr bwMode="auto">
              <a:xfrm>
                <a:off x="6228127" y="2322831"/>
                <a:ext cx="1596912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r>
                  <a:rPr lang="en-US" sz="1600" dirty="0">
                    <a:latin typeface="+mn-lt"/>
                  </a:rPr>
                  <a:t>Mobile Network</a:t>
                </a:r>
              </a:p>
            </p:txBody>
          </p:sp>
          <p:sp>
            <p:nvSpPr>
              <p:cNvPr id="105" name="Text Box 580"/>
              <p:cNvSpPr txBox="1">
                <a:spLocks noChangeArrowheads="1"/>
              </p:cNvSpPr>
              <p:nvPr/>
            </p:nvSpPr>
            <p:spPr bwMode="auto">
              <a:xfrm>
                <a:off x="7950088" y="2657599"/>
                <a:ext cx="1164101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r>
                  <a:rPr lang="en-US" sz="1600" dirty="0">
                    <a:latin typeface="+mn-lt"/>
                  </a:rPr>
                  <a:t>Global ISP</a:t>
                </a:r>
              </a:p>
            </p:txBody>
          </p:sp>
          <p:sp>
            <p:nvSpPr>
              <p:cNvPr id="106" name="Text Box 580"/>
              <p:cNvSpPr txBox="1">
                <a:spLocks noChangeArrowheads="1"/>
              </p:cNvSpPr>
              <p:nvPr/>
            </p:nvSpPr>
            <p:spPr bwMode="auto">
              <a:xfrm>
                <a:off x="7938331" y="3820107"/>
                <a:ext cx="1378904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r>
                  <a:rPr lang="en-US" sz="1600" dirty="0">
                    <a:latin typeface="+mn-lt"/>
                  </a:rPr>
                  <a:t>Regional ISP</a:t>
                </a:r>
              </a:p>
            </p:txBody>
          </p:sp>
          <p:sp>
            <p:nvSpPr>
              <p:cNvPr id="107" name="Text Box 580"/>
              <p:cNvSpPr txBox="1">
                <a:spLocks noChangeArrowheads="1"/>
              </p:cNvSpPr>
              <p:nvPr/>
            </p:nvSpPr>
            <p:spPr bwMode="auto">
              <a:xfrm>
                <a:off x="4951203" y="3419740"/>
                <a:ext cx="936475" cy="4862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pPr>
                  <a:lnSpc>
                    <a:spcPct val="80000"/>
                  </a:lnSpc>
                </a:pPr>
                <a:r>
                  <a:rPr lang="en-US" sz="1600" dirty="0">
                    <a:latin typeface="+mn-lt"/>
                  </a:rPr>
                  <a:t>Home </a:t>
                </a:r>
              </a:p>
              <a:p>
                <a:pPr>
                  <a:lnSpc>
                    <a:spcPct val="80000"/>
                  </a:lnSpc>
                </a:pPr>
                <a:r>
                  <a:rPr lang="en-US" sz="1600" dirty="0">
                    <a:latin typeface="+mn-lt"/>
                  </a:rPr>
                  <a:t>Network</a:t>
                </a:r>
              </a:p>
            </p:txBody>
          </p:sp>
          <p:sp>
            <p:nvSpPr>
              <p:cNvPr id="108" name="Text Box 580"/>
              <p:cNvSpPr txBox="1">
                <a:spLocks noChangeArrowheads="1"/>
              </p:cNvSpPr>
              <p:nvPr/>
            </p:nvSpPr>
            <p:spPr bwMode="auto">
              <a:xfrm>
                <a:off x="5791200" y="5990713"/>
                <a:ext cx="1340432" cy="4862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pPr>
                  <a:lnSpc>
                    <a:spcPct val="80000"/>
                  </a:lnSpc>
                </a:pPr>
                <a:r>
                  <a:rPr lang="en-US" sz="1600" dirty="0">
                    <a:latin typeface="+mn-lt"/>
                  </a:rPr>
                  <a:t>Institutional</a:t>
                </a:r>
              </a:p>
              <a:p>
                <a:pPr>
                  <a:lnSpc>
                    <a:spcPct val="80000"/>
                  </a:lnSpc>
                </a:pPr>
                <a:r>
                  <a:rPr lang="en-US" sz="1600" dirty="0">
                    <a:latin typeface="+mn-lt"/>
                  </a:rPr>
                  <a:t>       Network</a:t>
                </a:r>
              </a:p>
            </p:txBody>
          </p:sp>
          <p:grpSp>
            <p:nvGrpSpPr>
              <p:cNvPr id="109" name="Group 950"/>
              <p:cNvGrpSpPr>
                <a:grpSpLocks/>
              </p:cNvGrpSpPr>
              <p:nvPr/>
            </p:nvGrpSpPr>
            <p:grpSpPr bwMode="auto">
              <a:xfrm>
                <a:off x="8008488" y="5255944"/>
                <a:ext cx="177045" cy="389967"/>
                <a:chOff x="4140" y="429"/>
                <a:chExt cx="1425" cy="2396"/>
              </a:xfrm>
            </p:grpSpPr>
            <p:sp>
              <p:nvSpPr>
                <p:cNvPr id="242" name="Freeform 951"/>
                <p:cNvSpPr>
                  <a:spLocks/>
                </p:cNvSpPr>
                <p:nvPr/>
              </p:nvSpPr>
              <p:spPr bwMode="auto">
                <a:xfrm>
                  <a:off x="5268" y="433"/>
                  <a:ext cx="283" cy="2286"/>
                </a:xfrm>
                <a:custGeom>
                  <a:avLst/>
                  <a:gdLst>
                    <a:gd name="T0" fmla="*/ 6 w 354"/>
                    <a:gd name="T1" fmla="*/ 0 h 2742"/>
                    <a:gd name="T2" fmla="*/ 30 w 354"/>
                    <a:gd name="T3" fmla="*/ 46 h 2742"/>
                    <a:gd name="T4" fmla="*/ 30 w 354"/>
                    <a:gd name="T5" fmla="*/ 354 h 2742"/>
                    <a:gd name="T6" fmla="*/ 0 w 354"/>
                    <a:gd name="T7" fmla="*/ 371 h 2742"/>
                    <a:gd name="T8" fmla="*/ 6 w 354"/>
                    <a:gd name="T9" fmla="*/ 0 h 274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54"/>
                    <a:gd name="T16" fmla="*/ 0 h 2742"/>
                    <a:gd name="T17" fmla="*/ 354 w 354"/>
                    <a:gd name="T18" fmla="*/ 2742 h 274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54" h="2742">
                      <a:moveTo>
                        <a:pt x="63" y="0"/>
                      </a:moveTo>
                      <a:lnTo>
                        <a:pt x="354" y="339"/>
                      </a:lnTo>
                      <a:lnTo>
                        <a:pt x="346" y="2624"/>
                      </a:lnTo>
                      <a:lnTo>
                        <a:pt x="0" y="2742"/>
                      </a:lnTo>
                      <a:lnTo>
                        <a:pt x="63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DDDDDD"/>
                    </a:gs>
                    <a:gs pos="100000">
                      <a:srgbClr val="333333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243" name="Rectangle 952"/>
                <p:cNvSpPr>
                  <a:spLocks noChangeArrowheads="1"/>
                </p:cNvSpPr>
                <p:nvPr/>
              </p:nvSpPr>
              <p:spPr bwMode="auto">
                <a:xfrm>
                  <a:off x="4210" y="429"/>
                  <a:ext cx="1046" cy="2285"/>
                </a:xfrm>
                <a:prstGeom prst="rect">
                  <a:avLst/>
                </a:pr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44" name="Freeform 953"/>
                <p:cNvSpPr>
                  <a:spLocks/>
                </p:cNvSpPr>
                <p:nvPr/>
              </p:nvSpPr>
              <p:spPr bwMode="auto">
                <a:xfrm>
                  <a:off x="5321" y="570"/>
                  <a:ext cx="169" cy="2115"/>
                </a:xfrm>
                <a:custGeom>
                  <a:avLst/>
                  <a:gdLst>
                    <a:gd name="T0" fmla="*/ 2 w 211"/>
                    <a:gd name="T1" fmla="*/ 0 h 2537"/>
                    <a:gd name="T2" fmla="*/ 18 w 211"/>
                    <a:gd name="T3" fmla="*/ 30 h 2537"/>
                    <a:gd name="T4" fmla="*/ 2 w 211"/>
                    <a:gd name="T5" fmla="*/ 338 h 2537"/>
                    <a:gd name="T6" fmla="*/ 2 w 211"/>
                    <a:gd name="T7" fmla="*/ 0 h 2537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11"/>
                    <a:gd name="T13" fmla="*/ 0 h 2537"/>
                    <a:gd name="T14" fmla="*/ 211 w 211"/>
                    <a:gd name="T15" fmla="*/ 2537 h 2537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1" h="2537">
                      <a:moveTo>
                        <a:pt x="7" y="0"/>
                      </a:moveTo>
                      <a:cubicBezTo>
                        <a:pt x="7" y="0"/>
                        <a:pt x="57" y="28"/>
                        <a:pt x="211" y="218"/>
                      </a:cubicBezTo>
                      <a:cubicBezTo>
                        <a:pt x="0" y="1229"/>
                        <a:pt x="41" y="2537"/>
                        <a:pt x="7" y="2501"/>
                      </a:cubicBezTo>
                      <a:lnTo>
                        <a:pt x="7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808080"/>
                    </a:gs>
                    <a:gs pos="100000">
                      <a:srgbClr val="F8F8F8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245" name="Freeform 954"/>
                <p:cNvSpPr>
                  <a:spLocks/>
                </p:cNvSpPr>
                <p:nvPr/>
              </p:nvSpPr>
              <p:spPr bwMode="auto">
                <a:xfrm>
                  <a:off x="5284" y="1640"/>
                  <a:ext cx="263" cy="189"/>
                </a:xfrm>
                <a:custGeom>
                  <a:avLst/>
                  <a:gdLst>
                    <a:gd name="T0" fmla="*/ 2 w 328"/>
                    <a:gd name="T1" fmla="*/ 0 h 226"/>
                    <a:gd name="T2" fmla="*/ 29 w 328"/>
                    <a:gd name="T3" fmla="*/ 18 h 226"/>
                    <a:gd name="T4" fmla="*/ 29 w 328"/>
                    <a:gd name="T5" fmla="*/ 32 h 226"/>
                    <a:gd name="T6" fmla="*/ 0 w 328"/>
                    <a:gd name="T7" fmla="*/ 13 h 226"/>
                    <a:gd name="T8" fmla="*/ 2 w 328"/>
                    <a:gd name="T9" fmla="*/ 0 h 22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28"/>
                    <a:gd name="T16" fmla="*/ 0 h 226"/>
                    <a:gd name="T17" fmla="*/ 328 w 328"/>
                    <a:gd name="T18" fmla="*/ 226 h 22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28" h="226">
                      <a:moveTo>
                        <a:pt x="4" y="0"/>
                      </a:moveTo>
                      <a:cubicBezTo>
                        <a:pt x="60" y="10"/>
                        <a:pt x="182" y="74"/>
                        <a:pt x="328" y="128"/>
                      </a:cubicBezTo>
                      <a:cubicBezTo>
                        <a:pt x="326" y="162"/>
                        <a:pt x="326" y="158"/>
                        <a:pt x="326" y="226"/>
                      </a:cubicBezTo>
                      <a:cubicBezTo>
                        <a:pt x="326" y="226"/>
                        <a:pt x="169" y="155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246" name="Rectangle 955"/>
                <p:cNvSpPr>
                  <a:spLocks noChangeArrowheads="1"/>
                </p:cNvSpPr>
                <p:nvPr/>
              </p:nvSpPr>
              <p:spPr bwMode="auto">
                <a:xfrm>
                  <a:off x="4210" y="690"/>
                  <a:ext cx="598" cy="47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247" name="Group 956"/>
                <p:cNvGrpSpPr>
                  <a:grpSpLocks/>
                </p:cNvGrpSpPr>
                <p:nvPr/>
              </p:nvGrpSpPr>
              <p:grpSpPr bwMode="auto">
                <a:xfrm>
                  <a:off x="4749" y="668"/>
                  <a:ext cx="581" cy="145"/>
                  <a:chOff x="614" y="2568"/>
                  <a:chExt cx="725" cy="139"/>
                </a:xfrm>
              </p:grpSpPr>
              <p:sp>
                <p:nvSpPr>
                  <p:cNvPr id="272" name="AutoShape 957"/>
                  <p:cNvSpPr>
                    <a:spLocks noChangeArrowheads="1"/>
                  </p:cNvSpPr>
                  <p:nvPr/>
                </p:nvSpPr>
                <p:spPr bwMode="auto">
                  <a:xfrm>
                    <a:off x="613" y="2566"/>
                    <a:ext cx="721" cy="14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73" name="AutoShape 958"/>
                  <p:cNvSpPr>
                    <a:spLocks noChangeArrowheads="1"/>
                  </p:cNvSpPr>
                  <p:nvPr/>
                </p:nvSpPr>
                <p:spPr bwMode="auto">
                  <a:xfrm>
                    <a:off x="625" y="2581"/>
                    <a:ext cx="696" cy="114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248" name="Rectangle 959"/>
                <p:cNvSpPr>
                  <a:spLocks noChangeArrowheads="1"/>
                </p:cNvSpPr>
                <p:nvPr/>
              </p:nvSpPr>
              <p:spPr bwMode="auto">
                <a:xfrm>
                  <a:off x="4220" y="1022"/>
                  <a:ext cx="598" cy="47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249" name="Group 960"/>
                <p:cNvGrpSpPr>
                  <a:grpSpLocks/>
                </p:cNvGrpSpPr>
                <p:nvPr/>
              </p:nvGrpSpPr>
              <p:grpSpPr bwMode="auto">
                <a:xfrm>
                  <a:off x="4747" y="994"/>
                  <a:ext cx="581" cy="134"/>
                  <a:chOff x="614" y="2568"/>
                  <a:chExt cx="725" cy="139"/>
                </a:xfrm>
              </p:grpSpPr>
              <p:sp>
                <p:nvSpPr>
                  <p:cNvPr id="270" name="AutoShape 961"/>
                  <p:cNvSpPr>
                    <a:spLocks noChangeArrowheads="1"/>
                  </p:cNvSpPr>
                  <p:nvPr/>
                </p:nvSpPr>
                <p:spPr bwMode="auto">
                  <a:xfrm>
                    <a:off x="615" y="2564"/>
                    <a:ext cx="721" cy="139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71" name="AutoShape 962"/>
                  <p:cNvSpPr>
                    <a:spLocks noChangeArrowheads="1"/>
                  </p:cNvSpPr>
                  <p:nvPr/>
                </p:nvSpPr>
                <p:spPr bwMode="auto">
                  <a:xfrm>
                    <a:off x="628" y="2581"/>
                    <a:ext cx="696" cy="107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250" name="Rectangle 963"/>
                <p:cNvSpPr>
                  <a:spLocks noChangeArrowheads="1"/>
                </p:cNvSpPr>
                <p:nvPr/>
              </p:nvSpPr>
              <p:spPr bwMode="auto">
                <a:xfrm>
                  <a:off x="4220" y="1354"/>
                  <a:ext cx="598" cy="47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1" name="Rectangle 964"/>
                <p:cNvSpPr>
                  <a:spLocks noChangeArrowheads="1"/>
                </p:cNvSpPr>
                <p:nvPr/>
              </p:nvSpPr>
              <p:spPr bwMode="auto">
                <a:xfrm>
                  <a:off x="4230" y="1655"/>
                  <a:ext cx="598" cy="47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252" name="Group 965"/>
                <p:cNvGrpSpPr>
                  <a:grpSpLocks/>
                </p:cNvGrpSpPr>
                <p:nvPr/>
              </p:nvGrpSpPr>
              <p:grpSpPr bwMode="auto">
                <a:xfrm>
                  <a:off x="4735" y="1627"/>
                  <a:ext cx="582" cy="151"/>
                  <a:chOff x="614" y="2568"/>
                  <a:chExt cx="725" cy="139"/>
                </a:xfrm>
              </p:grpSpPr>
              <p:sp>
                <p:nvSpPr>
                  <p:cNvPr id="268" name="AutoShape 966"/>
                  <p:cNvSpPr>
                    <a:spLocks noChangeArrowheads="1"/>
                  </p:cNvSpPr>
                  <p:nvPr/>
                </p:nvSpPr>
                <p:spPr bwMode="auto">
                  <a:xfrm>
                    <a:off x="618" y="2586"/>
                    <a:ext cx="720" cy="12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69" name="AutoShape 967"/>
                  <p:cNvSpPr>
                    <a:spLocks noChangeArrowheads="1"/>
                  </p:cNvSpPr>
                  <p:nvPr/>
                </p:nvSpPr>
                <p:spPr bwMode="auto">
                  <a:xfrm>
                    <a:off x="630" y="2586"/>
                    <a:ext cx="695" cy="109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253" name="Freeform 968"/>
                <p:cNvSpPr>
                  <a:spLocks/>
                </p:cNvSpPr>
                <p:nvPr/>
              </p:nvSpPr>
              <p:spPr bwMode="auto">
                <a:xfrm>
                  <a:off x="5288" y="1354"/>
                  <a:ext cx="263" cy="188"/>
                </a:xfrm>
                <a:custGeom>
                  <a:avLst/>
                  <a:gdLst>
                    <a:gd name="T0" fmla="*/ 2 w 328"/>
                    <a:gd name="T1" fmla="*/ 0 h 226"/>
                    <a:gd name="T2" fmla="*/ 29 w 328"/>
                    <a:gd name="T3" fmla="*/ 17 h 226"/>
                    <a:gd name="T4" fmla="*/ 29 w 328"/>
                    <a:gd name="T5" fmla="*/ 30 h 226"/>
                    <a:gd name="T6" fmla="*/ 0 w 328"/>
                    <a:gd name="T7" fmla="*/ 12 h 226"/>
                    <a:gd name="T8" fmla="*/ 2 w 328"/>
                    <a:gd name="T9" fmla="*/ 0 h 22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28"/>
                    <a:gd name="T16" fmla="*/ 0 h 226"/>
                    <a:gd name="T17" fmla="*/ 328 w 328"/>
                    <a:gd name="T18" fmla="*/ 226 h 22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28" h="226">
                      <a:moveTo>
                        <a:pt x="4" y="0"/>
                      </a:moveTo>
                      <a:cubicBezTo>
                        <a:pt x="60" y="10"/>
                        <a:pt x="182" y="74"/>
                        <a:pt x="328" y="128"/>
                      </a:cubicBezTo>
                      <a:cubicBezTo>
                        <a:pt x="326" y="162"/>
                        <a:pt x="326" y="158"/>
                        <a:pt x="326" y="226"/>
                      </a:cubicBezTo>
                      <a:cubicBezTo>
                        <a:pt x="326" y="226"/>
                        <a:pt x="169" y="155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grpSp>
              <p:nvGrpSpPr>
                <p:cNvPr id="254" name="Group 969"/>
                <p:cNvGrpSpPr>
                  <a:grpSpLocks/>
                </p:cNvGrpSpPr>
                <p:nvPr/>
              </p:nvGrpSpPr>
              <p:grpSpPr bwMode="auto">
                <a:xfrm>
                  <a:off x="4739" y="1327"/>
                  <a:ext cx="582" cy="139"/>
                  <a:chOff x="614" y="2568"/>
                  <a:chExt cx="725" cy="139"/>
                </a:xfrm>
              </p:grpSpPr>
              <p:sp>
                <p:nvSpPr>
                  <p:cNvPr id="266" name="AutoShape 970"/>
                  <p:cNvSpPr>
                    <a:spLocks noChangeArrowheads="1"/>
                  </p:cNvSpPr>
                  <p:nvPr/>
                </p:nvSpPr>
                <p:spPr bwMode="auto">
                  <a:xfrm>
                    <a:off x="613" y="2571"/>
                    <a:ext cx="732" cy="13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67" name="AutoShape 971"/>
                  <p:cNvSpPr>
                    <a:spLocks noChangeArrowheads="1"/>
                  </p:cNvSpPr>
                  <p:nvPr/>
                </p:nvSpPr>
                <p:spPr bwMode="auto">
                  <a:xfrm>
                    <a:off x="625" y="2587"/>
                    <a:ext cx="720" cy="103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255" name="Rectangle 972"/>
                <p:cNvSpPr>
                  <a:spLocks noChangeArrowheads="1"/>
                </p:cNvSpPr>
                <p:nvPr/>
              </p:nvSpPr>
              <p:spPr bwMode="auto">
                <a:xfrm>
                  <a:off x="5246" y="429"/>
                  <a:ext cx="70" cy="2285"/>
                </a:xfrm>
                <a:prstGeom prst="rect">
                  <a:avLst/>
                </a:prstGeom>
                <a:gradFill rotWithShape="1">
                  <a:gsLst>
                    <a:gs pos="0">
                      <a:srgbClr val="333333"/>
                    </a:gs>
                    <a:gs pos="50000">
                      <a:srgbClr val="DDDDDD"/>
                    </a:gs>
                    <a:gs pos="100000">
                      <a:srgbClr val="333333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6" name="Freeform 973"/>
                <p:cNvSpPr>
                  <a:spLocks/>
                </p:cNvSpPr>
                <p:nvPr/>
              </p:nvSpPr>
              <p:spPr bwMode="auto">
                <a:xfrm>
                  <a:off x="5312" y="1007"/>
                  <a:ext cx="237" cy="213"/>
                </a:xfrm>
                <a:custGeom>
                  <a:avLst/>
                  <a:gdLst>
                    <a:gd name="T0" fmla="*/ 2 w 296"/>
                    <a:gd name="T1" fmla="*/ 0 h 256"/>
                    <a:gd name="T2" fmla="*/ 26 w 296"/>
                    <a:gd name="T3" fmla="*/ 18 h 256"/>
                    <a:gd name="T4" fmla="*/ 26 w 296"/>
                    <a:gd name="T5" fmla="*/ 34 h 256"/>
                    <a:gd name="T6" fmla="*/ 0 w 296"/>
                    <a:gd name="T7" fmla="*/ 12 h 256"/>
                    <a:gd name="T8" fmla="*/ 2 w 296"/>
                    <a:gd name="T9" fmla="*/ 0 h 25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96"/>
                    <a:gd name="T16" fmla="*/ 0 h 256"/>
                    <a:gd name="T17" fmla="*/ 296 w 296"/>
                    <a:gd name="T18" fmla="*/ 256 h 25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96" h="256">
                      <a:moveTo>
                        <a:pt x="4" y="0"/>
                      </a:moveTo>
                      <a:cubicBezTo>
                        <a:pt x="55" y="10"/>
                        <a:pt x="144" y="68"/>
                        <a:pt x="292" y="144"/>
                      </a:cubicBezTo>
                      <a:cubicBezTo>
                        <a:pt x="290" y="178"/>
                        <a:pt x="296" y="188"/>
                        <a:pt x="296" y="256"/>
                      </a:cubicBezTo>
                      <a:cubicBezTo>
                        <a:pt x="296" y="256"/>
                        <a:pt x="160" y="176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257" name="Freeform 974"/>
                <p:cNvSpPr>
                  <a:spLocks/>
                </p:cNvSpPr>
                <p:nvPr/>
              </p:nvSpPr>
              <p:spPr bwMode="auto">
                <a:xfrm>
                  <a:off x="5315" y="680"/>
                  <a:ext cx="244" cy="240"/>
                </a:xfrm>
                <a:custGeom>
                  <a:avLst/>
                  <a:gdLst>
                    <a:gd name="T0" fmla="*/ 0 w 304"/>
                    <a:gd name="T1" fmla="*/ 0 h 288"/>
                    <a:gd name="T2" fmla="*/ 27 w 304"/>
                    <a:gd name="T3" fmla="*/ 23 h 288"/>
                    <a:gd name="T4" fmla="*/ 25 w 304"/>
                    <a:gd name="T5" fmla="*/ 39 h 288"/>
                    <a:gd name="T6" fmla="*/ 2 w 304"/>
                    <a:gd name="T7" fmla="*/ 17 h 288"/>
                    <a:gd name="T8" fmla="*/ 0 w 304"/>
                    <a:gd name="T9" fmla="*/ 0 h 28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04"/>
                    <a:gd name="T16" fmla="*/ 0 h 288"/>
                    <a:gd name="T17" fmla="*/ 304 w 304"/>
                    <a:gd name="T18" fmla="*/ 288 h 28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04" h="288">
                      <a:moveTo>
                        <a:pt x="0" y="0"/>
                      </a:moveTo>
                      <a:cubicBezTo>
                        <a:pt x="51" y="10"/>
                        <a:pt x="148" y="76"/>
                        <a:pt x="304" y="164"/>
                      </a:cubicBezTo>
                      <a:cubicBezTo>
                        <a:pt x="302" y="198"/>
                        <a:pt x="284" y="220"/>
                        <a:pt x="284" y="288"/>
                      </a:cubicBezTo>
                      <a:cubicBezTo>
                        <a:pt x="284" y="288"/>
                        <a:pt x="163" y="179"/>
                        <a:pt x="8" y="124"/>
                      </a:cubicBezTo>
                      <a:cubicBezTo>
                        <a:pt x="8" y="72"/>
                        <a:pt x="0" y="17"/>
                        <a:pt x="0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258" name="Oval 975"/>
                <p:cNvSpPr>
                  <a:spLocks noChangeArrowheads="1"/>
                </p:cNvSpPr>
                <p:nvPr/>
              </p:nvSpPr>
              <p:spPr bwMode="auto">
                <a:xfrm>
                  <a:off x="5515" y="2611"/>
                  <a:ext cx="50" cy="95"/>
                </a:xfrm>
                <a:prstGeom prst="ellipse">
                  <a:avLst/>
                </a:pr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9" name="Freeform 976"/>
                <p:cNvSpPr>
                  <a:spLocks/>
                </p:cNvSpPr>
                <p:nvPr/>
              </p:nvSpPr>
              <p:spPr bwMode="auto">
                <a:xfrm>
                  <a:off x="5302" y="2614"/>
                  <a:ext cx="245" cy="200"/>
                </a:xfrm>
                <a:custGeom>
                  <a:avLst/>
                  <a:gdLst>
                    <a:gd name="T0" fmla="*/ 0 w 306"/>
                    <a:gd name="T1" fmla="*/ 15 h 240"/>
                    <a:gd name="T2" fmla="*/ 2 w 306"/>
                    <a:gd name="T3" fmla="*/ 33 h 240"/>
                    <a:gd name="T4" fmla="*/ 27 w 306"/>
                    <a:gd name="T5" fmla="*/ 15 h 240"/>
                    <a:gd name="T6" fmla="*/ 26 w 306"/>
                    <a:gd name="T7" fmla="*/ 0 h 240"/>
                    <a:gd name="T8" fmla="*/ 0 w 306"/>
                    <a:gd name="T9" fmla="*/ 15 h 24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06"/>
                    <a:gd name="T16" fmla="*/ 0 h 240"/>
                    <a:gd name="T17" fmla="*/ 306 w 306"/>
                    <a:gd name="T18" fmla="*/ 240 h 24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06" h="240">
                      <a:moveTo>
                        <a:pt x="0" y="106"/>
                      </a:moveTo>
                      <a:lnTo>
                        <a:pt x="2" y="240"/>
                      </a:lnTo>
                      <a:lnTo>
                        <a:pt x="306" y="110"/>
                      </a:lnTo>
                      <a:lnTo>
                        <a:pt x="300" y="0"/>
                      </a:lnTo>
                      <a:lnTo>
                        <a:pt x="0" y="106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260" name="AutoShape 977"/>
                <p:cNvSpPr>
                  <a:spLocks noChangeArrowheads="1"/>
                </p:cNvSpPr>
                <p:nvPr/>
              </p:nvSpPr>
              <p:spPr bwMode="auto">
                <a:xfrm>
                  <a:off x="4140" y="2675"/>
                  <a:ext cx="1196" cy="15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DDDDDD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1" name="AutoShape 978"/>
                <p:cNvSpPr>
                  <a:spLocks noChangeArrowheads="1"/>
                </p:cNvSpPr>
                <p:nvPr/>
              </p:nvSpPr>
              <p:spPr bwMode="auto">
                <a:xfrm>
                  <a:off x="4210" y="2714"/>
                  <a:ext cx="1066" cy="7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chemeClr val="tx2"/>
                    </a:gs>
                    <a:gs pos="100000">
                      <a:schemeClr val="bg2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2" name="Oval 979"/>
                <p:cNvSpPr>
                  <a:spLocks noChangeArrowheads="1"/>
                </p:cNvSpPr>
                <p:nvPr/>
              </p:nvSpPr>
              <p:spPr bwMode="auto">
                <a:xfrm>
                  <a:off x="4309" y="2382"/>
                  <a:ext cx="159" cy="142"/>
                </a:xfrm>
                <a:prstGeom prst="ellipse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3" name="Oval 980"/>
                <p:cNvSpPr>
                  <a:spLocks noChangeArrowheads="1"/>
                </p:cNvSpPr>
                <p:nvPr/>
              </p:nvSpPr>
              <p:spPr bwMode="auto">
                <a:xfrm>
                  <a:off x="4489" y="2382"/>
                  <a:ext cx="159" cy="142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algn="ctr" eaLnBrk="1" hangingPunct="1"/>
                  <a:endParaRPr lang="en-US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264" name="Oval 981"/>
                <p:cNvSpPr>
                  <a:spLocks noChangeArrowheads="1"/>
                </p:cNvSpPr>
                <p:nvPr/>
              </p:nvSpPr>
              <p:spPr bwMode="auto">
                <a:xfrm>
                  <a:off x="4658" y="2382"/>
                  <a:ext cx="159" cy="142"/>
                </a:xfrm>
                <a:prstGeom prst="ellipse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5" name="Rectangle 982"/>
                <p:cNvSpPr>
                  <a:spLocks noChangeArrowheads="1"/>
                </p:cNvSpPr>
                <p:nvPr/>
              </p:nvSpPr>
              <p:spPr bwMode="auto">
                <a:xfrm>
                  <a:off x="5067" y="1837"/>
                  <a:ext cx="80" cy="759"/>
                </a:xfrm>
                <a:prstGeom prst="rect">
                  <a:avLst/>
                </a:prstGeom>
                <a:solidFill>
                  <a:srgbClr val="29292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10" name="Group 983"/>
              <p:cNvGrpSpPr>
                <a:grpSpLocks/>
              </p:cNvGrpSpPr>
              <p:nvPr/>
            </p:nvGrpSpPr>
            <p:grpSpPr bwMode="auto">
              <a:xfrm>
                <a:off x="7762109" y="5500477"/>
                <a:ext cx="177045" cy="389967"/>
                <a:chOff x="4140" y="429"/>
                <a:chExt cx="1425" cy="2396"/>
              </a:xfrm>
            </p:grpSpPr>
            <p:sp>
              <p:nvSpPr>
                <p:cNvPr id="210" name="Freeform 984"/>
                <p:cNvSpPr>
                  <a:spLocks/>
                </p:cNvSpPr>
                <p:nvPr/>
              </p:nvSpPr>
              <p:spPr bwMode="auto">
                <a:xfrm>
                  <a:off x="5268" y="433"/>
                  <a:ext cx="283" cy="2286"/>
                </a:xfrm>
                <a:custGeom>
                  <a:avLst/>
                  <a:gdLst>
                    <a:gd name="T0" fmla="*/ 6 w 354"/>
                    <a:gd name="T1" fmla="*/ 0 h 2742"/>
                    <a:gd name="T2" fmla="*/ 30 w 354"/>
                    <a:gd name="T3" fmla="*/ 46 h 2742"/>
                    <a:gd name="T4" fmla="*/ 30 w 354"/>
                    <a:gd name="T5" fmla="*/ 354 h 2742"/>
                    <a:gd name="T6" fmla="*/ 0 w 354"/>
                    <a:gd name="T7" fmla="*/ 371 h 2742"/>
                    <a:gd name="T8" fmla="*/ 6 w 354"/>
                    <a:gd name="T9" fmla="*/ 0 h 274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54"/>
                    <a:gd name="T16" fmla="*/ 0 h 2742"/>
                    <a:gd name="T17" fmla="*/ 354 w 354"/>
                    <a:gd name="T18" fmla="*/ 2742 h 274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54" h="2742">
                      <a:moveTo>
                        <a:pt x="63" y="0"/>
                      </a:moveTo>
                      <a:lnTo>
                        <a:pt x="354" y="339"/>
                      </a:lnTo>
                      <a:lnTo>
                        <a:pt x="346" y="2624"/>
                      </a:lnTo>
                      <a:lnTo>
                        <a:pt x="0" y="2742"/>
                      </a:lnTo>
                      <a:lnTo>
                        <a:pt x="63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DDDDDD"/>
                    </a:gs>
                    <a:gs pos="100000">
                      <a:srgbClr val="333333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211" name="Rectangle 985"/>
                <p:cNvSpPr>
                  <a:spLocks noChangeArrowheads="1"/>
                </p:cNvSpPr>
                <p:nvPr/>
              </p:nvSpPr>
              <p:spPr bwMode="auto">
                <a:xfrm>
                  <a:off x="4210" y="429"/>
                  <a:ext cx="1046" cy="2285"/>
                </a:xfrm>
                <a:prstGeom prst="rect">
                  <a:avLst/>
                </a:pr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12" name="Freeform 986"/>
                <p:cNvSpPr>
                  <a:spLocks/>
                </p:cNvSpPr>
                <p:nvPr/>
              </p:nvSpPr>
              <p:spPr bwMode="auto">
                <a:xfrm>
                  <a:off x="5321" y="570"/>
                  <a:ext cx="169" cy="2115"/>
                </a:xfrm>
                <a:custGeom>
                  <a:avLst/>
                  <a:gdLst>
                    <a:gd name="T0" fmla="*/ 2 w 211"/>
                    <a:gd name="T1" fmla="*/ 0 h 2537"/>
                    <a:gd name="T2" fmla="*/ 18 w 211"/>
                    <a:gd name="T3" fmla="*/ 30 h 2537"/>
                    <a:gd name="T4" fmla="*/ 2 w 211"/>
                    <a:gd name="T5" fmla="*/ 338 h 2537"/>
                    <a:gd name="T6" fmla="*/ 2 w 211"/>
                    <a:gd name="T7" fmla="*/ 0 h 2537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11"/>
                    <a:gd name="T13" fmla="*/ 0 h 2537"/>
                    <a:gd name="T14" fmla="*/ 211 w 211"/>
                    <a:gd name="T15" fmla="*/ 2537 h 2537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1" h="2537">
                      <a:moveTo>
                        <a:pt x="7" y="0"/>
                      </a:moveTo>
                      <a:cubicBezTo>
                        <a:pt x="7" y="0"/>
                        <a:pt x="57" y="28"/>
                        <a:pt x="211" y="218"/>
                      </a:cubicBezTo>
                      <a:cubicBezTo>
                        <a:pt x="0" y="1229"/>
                        <a:pt x="41" y="2537"/>
                        <a:pt x="7" y="2501"/>
                      </a:cubicBezTo>
                      <a:lnTo>
                        <a:pt x="7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808080"/>
                    </a:gs>
                    <a:gs pos="100000">
                      <a:srgbClr val="F8F8F8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213" name="Freeform 987"/>
                <p:cNvSpPr>
                  <a:spLocks/>
                </p:cNvSpPr>
                <p:nvPr/>
              </p:nvSpPr>
              <p:spPr bwMode="auto">
                <a:xfrm>
                  <a:off x="5284" y="1640"/>
                  <a:ext cx="263" cy="189"/>
                </a:xfrm>
                <a:custGeom>
                  <a:avLst/>
                  <a:gdLst>
                    <a:gd name="T0" fmla="*/ 2 w 328"/>
                    <a:gd name="T1" fmla="*/ 0 h 226"/>
                    <a:gd name="T2" fmla="*/ 29 w 328"/>
                    <a:gd name="T3" fmla="*/ 18 h 226"/>
                    <a:gd name="T4" fmla="*/ 29 w 328"/>
                    <a:gd name="T5" fmla="*/ 32 h 226"/>
                    <a:gd name="T6" fmla="*/ 0 w 328"/>
                    <a:gd name="T7" fmla="*/ 13 h 226"/>
                    <a:gd name="T8" fmla="*/ 2 w 328"/>
                    <a:gd name="T9" fmla="*/ 0 h 22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28"/>
                    <a:gd name="T16" fmla="*/ 0 h 226"/>
                    <a:gd name="T17" fmla="*/ 328 w 328"/>
                    <a:gd name="T18" fmla="*/ 226 h 22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28" h="226">
                      <a:moveTo>
                        <a:pt x="4" y="0"/>
                      </a:moveTo>
                      <a:cubicBezTo>
                        <a:pt x="60" y="10"/>
                        <a:pt x="182" y="74"/>
                        <a:pt x="328" y="128"/>
                      </a:cubicBezTo>
                      <a:cubicBezTo>
                        <a:pt x="326" y="162"/>
                        <a:pt x="326" y="158"/>
                        <a:pt x="326" y="226"/>
                      </a:cubicBezTo>
                      <a:cubicBezTo>
                        <a:pt x="326" y="226"/>
                        <a:pt x="169" y="155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214" name="Rectangle 988"/>
                <p:cNvSpPr>
                  <a:spLocks noChangeArrowheads="1"/>
                </p:cNvSpPr>
                <p:nvPr/>
              </p:nvSpPr>
              <p:spPr bwMode="auto">
                <a:xfrm>
                  <a:off x="4210" y="690"/>
                  <a:ext cx="598" cy="47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215" name="Group 989"/>
                <p:cNvGrpSpPr>
                  <a:grpSpLocks/>
                </p:cNvGrpSpPr>
                <p:nvPr/>
              </p:nvGrpSpPr>
              <p:grpSpPr bwMode="auto">
                <a:xfrm>
                  <a:off x="4749" y="668"/>
                  <a:ext cx="581" cy="145"/>
                  <a:chOff x="614" y="2568"/>
                  <a:chExt cx="725" cy="139"/>
                </a:xfrm>
              </p:grpSpPr>
              <p:sp>
                <p:nvSpPr>
                  <p:cNvPr id="240" name="AutoShape 990"/>
                  <p:cNvSpPr>
                    <a:spLocks noChangeArrowheads="1"/>
                  </p:cNvSpPr>
                  <p:nvPr/>
                </p:nvSpPr>
                <p:spPr bwMode="auto">
                  <a:xfrm>
                    <a:off x="613" y="2566"/>
                    <a:ext cx="721" cy="14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41" name="AutoShape 991"/>
                  <p:cNvSpPr>
                    <a:spLocks noChangeArrowheads="1"/>
                  </p:cNvSpPr>
                  <p:nvPr/>
                </p:nvSpPr>
                <p:spPr bwMode="auto">
                  <a:xfrm>
                    <a:off x="625" y="2581"/>
                    <a:ext cx="696" cy="114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216" name="Rectangle 992"/>
                <p:cNvSpPr>
                  <a:spLocks noChangeArrowheads="1"/>
                </p:cNvSpPr>
                <p:nvPr/>
              </p:nvSpPr>
              <p:spPr bwMode="auto">
                <a:xfrm>
                  <a:off x="4220" y="1022"/>
                  <a:ext cx="598" cy="47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217" name="Group 993"/>
                <p:cNvGrpSpPr>
                  <a:grpSpLocks/>
                </p:cNvGrpSpPr>
                <p:nvPr/>
              </p:nvGrpSpPr>
              <p:grpSpPr bwMode="auto">
                <a:xfrm>
                  <a:off x="4747" y="994"/>
                  <a:ext cx="581" cy="134"/>
                  <a:chOff x="614" y="2568"/>
                  <a:chExt cx="725" cy="139"/>
                </a:xfrm>
              </p:grpSpPr>
              <p:sp>
                <p:nvSpPr>
                  <p:cNvPr id="238" name="AutoShape 994"/>
                  <p:cNvSpPr>
                    <a:spLocks noChangeArrowheads="1"/>
                  </p:cNvSpPr>
                  <p:nvPr/>
                </p:nvSpPr>
                <p:spPr bwMode="auto">
                  <a:xfrm>
                    <a:off x="615" y="2564"/>
                    <a:ext cx="721" cy="139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39" name="AutoShape 995"/>
                  <p:cNvSpPr>
                    <a:spLocks noChangeArrowheads="1"/>
                  </p:cNvSpPr>
                  <p:nvPr/>
                </p:nvSpPr>
                <p:spPr bwMode="auto">
                  <a:xfrm>
                    <a:off x="628" y="2581"/>
                    <a:ext cx="696" cy="107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218" name="Rectangle 996"/>
                <p:cNvSpPr>
                  <a:spLocks noChangeArrowheads="1"/>
                </p:cNvSpPr>
                <p:nvPr/>
              </p:nvSpPr>
              <p:spPr bwMode="auto">
                <a:xfrm>
                  <a:off x="4220" y="1354"/>
                  <a:ext cx="598" cy="47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19" name="Rectangle 997"/>
                <p:cNvSpPr>
                  <a:spLocks noChangeArrowheads="1"/>
                </p:cNvSpPr>
                <p:nvPr/>
              </p:nvSpPr>
              <p:spPr bwMode="auto">
                <a:xfrm>
                  <a:off x="4230" y="1655"/>
                  <a:ext cx="598" cy="47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220" name="Group 998"/>
                <p:cNvGrpSpPr>
                  <a:grpSpLocks/>
                </p:cNvGrpSpPr>
                <p:nvPr/>
              </p:nvGrpSpPr>
              <p:grpSpPr bwMode="auto">
                <a:xfrm>
                  <a:off x="4735" y="1627"/>
                  <a:ext cx="582" cy="151"/>
                  <a:chOff x="614" y="2568"/>
                  <a:chExt cx="725" cy="139"/>
                </a:xfrm>
              </p:grpSpPr>
              <p:sp>
                <p:nvSpPr>
                  <p:cNvPr id="236" name="AutoShape 999"/>
                  <p:cNvSpPr>
                    <a:spLocks noChangeArrowheads="1"/>
                  </p:cNvSpPr>
                  <p:nvPr/>
                </p:nvSpPr>
                <p:spPr bwMode="auto">
                  <a:xfrm>
                    <a:off x="618" y="2586"/>
                    <a:ext cx="720" cy="12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37" name="AutoShape 1000"/>
                  <p:cNvSpPr>
                    <a:spLocks noChangeArrowheads="1"/>
                  </p:cNvSpPr>
                  <p:nvPr/>
                </p:nvSpPr>
                <p:spPr bwMode="auto">
                  <a:xfrm>
                    <a:off x="630" y="2586"/>
                    <a:ext cx="695" cy="109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221" name="Freeform 1001"/>
                <p:cNvSpPr>
                  <a:spLocks/>
                </p:cNvSpPr>
                <p:nvPr/>
              </p:nvSpPr>
              <p:spPr bwMode="auto">
                <a:xfrm>
                  <a:off x="5288" y="1354"/>
                  <a:ext cx="263" cy="188"/>
                </a:xfrm>
                <a:custGeom>
                  <a:avLst/>
                  <a:gdLst>
                    <a:gd name="T0" fmla="*/ 2 w 328"/>
                    <a:gd name="T1" fmla="*/ 0 h 226"/>
                    <a:gd name="T2" fmla="*/ 29 w 328"/>
                    <a:gd name="T3" fmla="*/ 17 h 226"/>
                    <a:gd name="T4" fmla="*/ 29 w 328"/>
                    <a:gd name="T5" fmla="*/ 30 h 226"/>
                    <a:gd name="T6" fmla="*/ 0 w 328"/>
                    <a:gd name="T7" fmla="*/ 12 h 226"/>
                    <a:gd name="T8" fmla="*/ 2 w 328"/>
                    <a:gd name="T9" fmla="*/ 0 h 22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28"/>
                    <a:gd name="T16" fmla="*/ 0 h 226"/>
                    <a:gd name="T17" fmla="*/ 328 w 328"/>
                    <a:gd name="T18" fmla="*/ 226 h 22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28" h="226">
                      <a:moveTo>
                        <a:pt x="4" y="0"/>
                      </a:moveTo>
                      <a:cubicBezTo>
                        <a:pt x="60" y="10"/>
                        <a:pt x="182" y="74"/>
                        <a:pt x="328" y="128"/>
                      </a:cubicBezTo>
                      <a:cubicBezTo>
                        <a:pt x="326" y="162"/>
                        <a:pt x="326" y="158"/>
                        <a:pt x="326" y="226"/>
                      </a:cubicBezTo>
                      <a:cubicBezTo>
                        <a:pt x="326" y="226"/>
                        <a:pt x="169" y="155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grpSp>
              <p:nvGrpSpPr>
                <p:cNvPr id="222" name="Group 1002"/>
                <p:cNvGrpSpPr>
                  <a:grpSpLocks/>
                </p:cNvGrpSpPr>
                <p:nvPr/>
              </p:nvGrpSpPr>
              <p:grpSpPr bwMode="auto">
                <a:xfrm>
                  <a:off x="4739" y="1327"/>
                  <a:ext cx="582" cy="139"/>
                  <a:chOff x="614" y="2568"/>
                  <a:chExt cx="725" cy="139"/>
                </a:xfrm>
              </p:grpSpPr>
              <p:sp>
                <p:nvSpPr>
                  <p:cNvPr id="234" name="AutoShape 1003"/>
                  <p:cNvSpPr>
                    <a:spLocks noChangeArrowheads="1"/>
                  </p:cNvSpPr>
                  <p:nvPr/>
                </p:nvSpPr>
                <p:spPr bwMode="auto">
                  <a:xfrm>
                    <a:off x="613" y="2571"/>
                    <a:ext cx="732" cy="13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35" name="AutoShape 1004"/>
                  <p:cNvSpPr>
                    <a:spLocks noChangeArrowheads="1"/>
                  </p:cNvSpPr>
                  <p:nvPr/>
                </p:nvSpPr>
                <p:spPr bwMode="auto">
                  <a:xfrm>
                    <a:off x="625" y="2587"/>
                    <a:ext cx="720" cy="103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223" name="Rectangle 1005"/>
                <p:cNvSpPr>
                  <a:spLocks noChangeArrowheads="1"/>
                </p:cNvSpPr>
                <p:nvPr/>
              </p:nvSpPr>
              <p:spPr bwMode="auto">
                <a:xfrm>
                  <a:off x="5246" y="429"/>
                  <a:ext cx="70" cy="2285"/>
                </a:xfrm>
                <a:prstGeom prst="rect">
                  <a:avLst/>
                </a:prstGeom>
                <a:gradFill rotWithShape="1">
                  <a:gsLst>
                    <a:gs pos="0">
                      <a:srgbClr val="333333"/>
                    </a:gs>
                    <a:gs pos="50000">
                      <a:srgbClr val="DDDDDD"/>
                    </a:gs>
                    <a:gs pos="100000">
                      <a:srgbClr val="333333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24" name="Freeform 1006"/>
                <p:cNvSpPr>
                  <a:spLocks/>
                </p:cNvSpPr>
                <p:nvPr/>
              </p:nvSpPr>
              <p:spPr bwMode="auto">
                <a:xfrm>
                  <a:off x="5312" y="1007"/>
                  <a:ext cx="237" cy="213"/>
                </a:xfrm>
                <a:custGeom>
                  <a:avLst/>
                  <a:gdLst>
                    <a:gd name="T0" fmla="*/ 2 w 296"/>
                    <a:gd name="T1" fmla="*/ 0 h 256"/>
                    <a:gd name="T2" fmla="*/ 26 w 296"/>
                    <a:gd name="T3" fmla="*/ 18 h 256"/>
                    <a:gd name="T4" fmla="*/ 26 w 296"/>
                    <a:gd name="T5" fmla="*/ 34 h 256"/>
                    <a:gd name="T6" fmla="*/ 0 w 296"/>
                    <a:gd name="T7" fmla="*/ 12 h 256"/>
                    <a:gd name="T8" fmla="*/ 2 w 296"/>
                    <a:gd name="T9" fmla="*/ 0 h 25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96"/>
                    <a:gd name="T16" fmla="*/ 0 h 256"/>
                    <a:gd name="T17" fmla="*/ 296 w 296"/>
                    <a:gd name="T18" fmla="*/ 256 h 25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96" h="256">
                      <a:moveTo>
                        <a:pt x="4" y="0"/>
                      </a:moveTo>
                      <a:cubicBezTo>
                        <a:pt x="55" y="10"/>
                        <a:pt x="144" y="68"/>
                        <a:pt x="292" y="144"/>
                      </a:cubicBezTo>
                      <a:cubicBezTo>
                        <a:pt x="290" y="178"/>
                        <a:pt x="296" y="188"/>
                        <a:pt x="296" y="256"/>
                      </a:cubicBezTo>
                      <a:cubicBezTo>
                        <a:pt x="296" y="256"/>
                        <a:pt x="160" y="176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225" name="Freeform 1007"/>
                <p:cNvSpPr>
                  <a:spLocks/>
                </p:cNvSpPr>
                <p:nvPr/>
              </p:nvSpPr>
              <p:spPr bwMode="auto">
                <a:xfrm>
                  <a:off x="5315" y="680"/>
                  <a:ext cx="244" cy="240"/>
                </a:xfrm>
                <a:custGeom>
                  <a:avLst/>
                  <a:gdLst>
                    <a:gd name="T0" fmla="*/ 0 w 304"/>
                    <a:gd name="T1" fmla="*/ 0 h 288"/>
                    <a:gd name="T2" fmla="*/ 27 w 304"/>
                    <a:gd name="T3" fmla="*/ 23 h 288"/>
                    <a:gd name="T4" fmla="*/ 25 w 304"/>
                    <a:gd name="T5" fmla="*/ 39 h 288"/>
                    <a:gd name="T6" fmla="*/ 2 w 304"/>
                    <a:gd name="T7" fmla="*/ 17 h 288"/>
                    <a:gd name="T8" fmla="*/ 0 w 304"/>
                    <a:gd name="T9" fmla="*/ 0 h 28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04"/>
                    <a:gd name="T16" fmla="*/ 0 h 288"/>
                    <a:gd name="T17" fmla="*/ 304 w 304"/>
                    <a:gd name="T18" fmla="*/ 288 h 28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04" h="288">
                      <a:moveTo>
                        <a:pt x="0" y="0"/>
                      </a:moveTo>
                      <a:cubicBezTo>
                        <a:pt x="51" y="10"/>
                        <a:pt x="148" y="76"/>
                        <a:pt x="304" y="164"/>
                      </a:cubicBezTo>
                      <a:cubicBezTo>
                        <a:pt x="302" y="198"/>
                        <a:pt x="284" y="220"/>
                        <a:pt x="284" y="288"/>
                      </a:cubicBezTo>
                      <a:cubicBezTo>
                        <a:pt x="284" y="288"/>
                        <a:pt x="163" y="179"/>
                        <a:pt x="8" y="124"/>
                      </a:cubicBezTo>
                      <a:cubicBezTo>
                        <a:pt x="8" y="72"/>
                        <a:pt x="0" y="17"/>
                        <a:pt x="0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226" name="Oval 1008"/>
                <p:cNvSpPr>
                  <a:spLocks noChangeArrowheads="1"/>
                </p:cNvSpPr>
                <p:nvPr/>
              </p:nvSpPr>
              <p:spPr bwMode="auto">
                <a:xfrm>
                  <a:off x="5515" y="2611"/>
                  <a:ext cx="50" cy="95"/>
                </a:xfrm>
                <a:prstGeom prst="ellipse">
                  <a:avLst/>
                </a:pr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27" name="Freeform 1009"/>
                <p:cNvSpPr>
                  <a:spLocks/>
                </p:cNvSpPr>
                <p:nvPr/>
              </p:nvSpPr>
              <p:spPr bwMode="auto">
                <a:xfrm>
                  <a:off x="5302" y="2614"/>
                  <a:ext cx="245" cy="200"/>
                </a:xfrm>
                <a:custGeom>
                  <a:avLst/>
                  <a:gdLst>
                    <a:gd name="T0" fmla="*/ 0 w 306"/>
                    <a:gd name="T1" fmla="*/ 15 h 240"/>
                    <a:gd name="T2" fmla="*/ 2 w 306"/>
                    <a:gd name="T3" fmla="*/ 33 h 240"/>
                    <a:gd name="T4" fmla="*/ 27 w 306"/>
                    <a:gd name="T5" fmla="*/ 15 h 240"/>
                    <a:gd name="T6" fmla="*/ 26 w 306"/>
                    <a:gd name="T7" fmla="*/ 0 h 240"/>
                    <a:gd name="T8" fmla="*/ 0 w 306"/>
                    <a:gd name="T9" fmla="*/ 15 h 24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06"/>
                    <a:gd name="T16" fmla="*/ 0 h 240"/>
                    <a:gd name="T17" fmla="*/ 306 w 306"/>
                    <a:gd name="T18" fmla="*/ 240 h 24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06" h="240">
                      <a:moveTo>
                        <a:pt x="0" y="106"/>
                      </a:moveTo>
                      <a:lnTo>
                        <a:pt x="2" y="240"/>
                      </a:lnTo>
                      <a:lnTo>
                        <a:pt x="306" y="110"/>
                      </a:lnTo>
                      <a:lnTo>
                        <a:pt x="300" y="0"/>
                      </a:lnTo>
                      <a:lnTo>
                        <a:pt x="0" y="106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228" name="AutoShape 1010"/>
                <p:cNvSpPr>
                  <a:spLocks noChangeArrowheads="1"/>
                </p:cNvSpPr>
                <p:nvPr/>
              </p:nvSpPr>
              <p:spPr bwMode="auto">
                <a:xfrm>
                  <a:off x="4140" y="2675"/>
                  <a:ext cx="1196" cy="15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DDDDDD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29" name="AutoShape 1011"/>
                <p:cNvSpPr>
                  <a:spLocks noChangeArrowheads="1"/>
                </p:cNvSpPr>
                <p:nvPr/>
              </p:nvSpPr>
              <p:spPr bwMode="auto">
                <a:xfrm>
                  <a:off x="4210" y="2714"/>
                  <a:ext cx="1066" cy="7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chemeClr val="tx2"/>
                    </a:gs>
                    <a:gs pos="100000">
                      <a:schemeClr val="bg2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30" name="Oval 1012"/>
                <p:cNvSpPr>
                  <a:spLocks noChangeArrowheads="1"/>
                </p:cNvSpPr>
                <p:nvPr/>
              </p:nvSpPr>
              <p:spPr bwMode="auto">
                <a:xfrm>
                  <a:off x="4309" y="2382"/>
                  <a:ext cx="159" cy="142"/>
                </a:xfrm>
                <a:prstGeom prst="ellipse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31" name="Oval 1013"/>
                <p:cNvSpPr>
                  <a:spLocks noChangeArrowheads="1"/>
                </p:cNvSpPr>
                <p:nvPr/>
              </p:nvSpPr>
              <p:spPr bwMode="auto">
                <a:xfrm>
                  <a:off x="4489" y="2382"/>
                  <a:ext cx="159" cy="142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algn="ctr" eaLnBrk="1" hangingPunct="1"/>
                  <a:endParaRPr lang="en-US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232" name="Oval 1014"/>
                <p:cNvSpPr>
                  <a:spLocks noChangeArrowheads="1"/>
                </p:cNvSpPr>
                <p:nvPr/>
              </p:nvSpPr>
              <p:spPr bwMode="auto">
                <a:xfrm>
                  <a:off x="4658" y="2382"/>
                  <a:ext cx="159" cy="142"/>
                </a:xfrm>
                <a:prstGeom prst="ellipse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33" name="Rectangle 1015"/>
                <p:cNvSpPr>
                  <a:spLocks noChangeArrowheads="1"/>
                </p:cNvSpPr>
                <p:nvPr/>
              </p:nvSpPr>
              <p:spPr bwMode="auto">
                <a:xfrm>
                  <a:off x="5067" y="1837"/>
                  <a:ext cx="80" cy="759"/>
                </a:xfrm>
                <a:prstGeom prst="rect">
                  <a:avLst/>
                </a:prstGeom>
                <a:solidFill>
                  <a:srgbClr val="29292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11" name="Group 1016"/>
              <p:cNvGrpSpPr>
                <a:grpSpLocks/>
              </p:cNvGrpSpPr>
              <p:nvPr/>
            </p:nvGrpSpPr>
            <p:grpSpPr bwMode="auto">
              <a:xfrm>
                <a:off x="5716799" y="2856944"/>
                <a:ext cx="417233" cy="330764"/>
                <a:chOff x="877" y="1008"/>
                <a:chExt cx="2747" cy="2591"/>
              </a:xfrm>
            </p:grpSpPr>
            <p:pic>
              <p:nvPicPr>
                <p:cNvPr id="187" name="Picture 1017" descr="antenna_stylized"/>
                <p:cNvPicPr>
                  <a:picLocks noChangeAspect="1" noChangeArrowheads="1"/>
                </p:cNvPicPr>
                <p:nvPr/>
              </p:nvPicPr>
              <p:blipFill>
                <a:blip r:embed="rId14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77" y="1008"/>
                  <a:ext cx="2725" cy="142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188" name="Picture 1018" descr="laptop_keyboard"/>
                <p:cNvPicPr>
                  <a:picLocks noChangeAspect="1" noChangeArrowheads="1"/>
                </p:cNvPicPr>
                <p:nvPr/>
              </p:nvPicPr>
              <p:blipFill>
                <a:blip r:embed="rId15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09064" flipH="1">
                  <a:off x="1009" y="2586"/>
                  <a:ext cx="2245" cy="101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89" name="Freeform 1019"/>
                <p:cNvSpPr>
                  <a:spLocks/>
                </p:cNvSpPr>
                <p:nvPr/>
              </p:nvSpPr>
              <p:spPr bwMode="auto">
                <a:xfrm>
                  <a:off x="1753" y="1603"/>
                  <a:ext cx="1807" cy="1322"/>
                </a:xfrm>
                <a:custGeom>
                  <a:avLst/>
                  <a:gdLst>
                    <a:gd name="T0" fmla="*/ 2 w 2982"/>
                    <a:gd name="T1" fmla="*/ 0 h 2442"/>
                    <a:gd name="T2" fmla="*/ 0 w 2982"/>
                    <a:gd name="T3" fmla="*/ 2 h 2442"/>
                    <a:gd name="T4" fmla="*/ 10 w 2982"/>
                    <a:gd name="T5" fmla="*/ 3 h 2442"/>
                    <a:gd name="T6" fmla="*/ 12 w 2982"/>
                    <a:gd name="T7" fmla="*/ 1 h 2442"/>
                    <a:gd name="T8" fmla="*/ 2 w 2982"/>
                    <a:gd name="T9" fmla="*/ 0 h 244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982"/>
                    <a:gd name="T16" fmla="*/ 0 h 2442"/>
                    <a:gd name="T17" fmla="*/ 2982 w 2982"/>
                    <a:gd name="T18" fmla="*/ 2442 h 244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982" h="2442">
                      <a:moveTo>
                        <a:pt x="540" y="0"/>
                      </a:moveTo>
                      <a:lnTo>
                        <a:pt x="0" y="1734"/>
                      </a:lnTo>
                      <a:lnTo>
                        <a:pt x="2394" y="2442"/>
                      </a:lnTo>
                      <a:lnTo>
                        <a:pt x="2982" y="318"/>
                      </a:lnTo>
                      <a:lnTo>
                        <a:pt x="540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N"/>
                </a:p>
              </p:txBody>
            </p:sp>
            <p:pic>
              <p:nvPicPr>
                <p:cNvPr id="190" name="Picture 1020" descr="screen"/>
                <p:cNvPicPr>
                  <a:picLocks noChangeAspect="1" noChangeArrowheads="1"/>
                </p:cNvPicPr>
                <p:nvPr/>
              </p:nvPicPr>
              <p:blipFill>
                <a:blip r:embed="rId16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42" y="1637"/>
                  <a:ext cx="1642" cy="120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91" name="Freeform 1021"/>
                <p:cNvSpPr>
                  <a:spLocks/>
                </p:cNvSpPr>
                <p:nvPr/>
              </p:nvSpPr>
              <p:spPr bwMode="auto">
                <a:xfrm>
                  <a:off x="2082" y="1564"/>
                  <a:ext cx="1531" cy="246"/>
                </a:xfrm>
                <a:custGeom>
                  <a:avLst/>
                  <a:gdLst>
                    <a:gd name="T0" fmla="*/ 1 w 2528"/>
                    <a:gd name="T1" fmla="*/ 0 h 455"/>
                    <a:gd name="T2" fmla="*/ 10 w 2528"/>
                    <a:gd name="T3" fmla="*/ 1 h 455"/>
                    <a:gd name="T4" fmla="*/ 10 w 2528"/>
                    <a:gd name="T5" fmla="*/ 1 h 455"/>
                    <a:gd name="T6" fmla="*/ 0 w 2528"/>
                    <a:gd name="T7" fmla="*/ 1 h 455"/>
                    <a:gd name="T8" fmla="*/ 1 w 2528"/>
                    <a:gd name="T9" fmla="*/ 0 h 455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28"/>
                    <a:gd name="T16" fmla="*/ 0 h 455"/>
                    <a:gd name="T17" fmla="*/ 2528 w 2528"/>
                    <a:gd name="T18" fmla="*/ 455 h 455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28" h="455">
                      <a:moveTo>
                        <a:pt x="14" y="0"/>
                      </a:moveTo>
                      <a:lnTo>
                        <a:pt x="2528" y="341"/>
                      </a:lnTo>
                      <a:lnTo>
                        <a:pt x="2480" y="455"/>
                      </a:lnTo>
                      <a:lnTo>
                        <a:pt x="0" y="86"/>
                      </a:lnTo>
                      <a:lnTo>
                        <a:pt x="14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rgbClr val="EAEAEA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192" name="Freeform 1022"/>
                <p:cNvSpPr>
                  <a:spLocks/>
                </p:cNvSpPr>
                <p:nvPr/>
              </p:nvSpPr>
              <p:spPr bwMode="auto">
                <a:xfrm>
                  <a:off x="1737" y="1562"/>
                  <a:ext cx="425" cy="1024"/>
                </a:xfrm>
                <a:custGeom>
                  <a:avLst/>
                  <a:gdLst>
                    <a:gd name="T0" fmla="*/ 2 w 702"/>
                    <a:gd name="T1" fmla="*/ 0 h 1893"/>
                    <a:gd name="T2" fmla="*/ 0 w 702"/>
                    <a:gd name="T3" fmla="*/ 2 h 1893"/>
                    <a:gd name="T4" fmla="*/ 1 w 702"/>
                    <a:gd name="T5" fmla="*/ 2 h 1893"/>
                    <a:gd name="T6" fmla="*/ 3 w 702"/>
                    <a:gd name="T7" fmla="*/ 1 h 1893"/>
                    <a:gd name="T8" fmla="*/ 2 w 702"/>
                    <a:gd name="T9" fmla="*/ 0 h 189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02"/>
                    <a:gd name="T16" fmla="*/ 0 h 1893"/>
                    <a:gd name="T17" fmla="*/ 702 w 702"/>
                    <a:gd name="T18" fmla="*/ 1893 h 189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02" h="1893">
                      <a:moveTo>
                        <a:pt x="579" y="0"/>
                      </a:moveTo>
                      <a:lnTo>
                        <a:pt x="0" y="1869"/>
                      </a:lnTo>
                      <a:lnTo>
                        <a:pt x="114" y="1893"/>
                      </a:lnTo>
                      <a:lnTo>
                        <a:pt x="702" y="51"/>
                      </a:lnTo>
                      <a:lnTo>
                        <a:pt x="579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193" name="Freeform 1023"/>
                <p:cNvSpPr>
                  <a:spLocks/>
                </p:cNvSpPr>
                <p:nvPr/>
              </p:nvSpPr>
              <p:spPr bwMode="auto">
                <a:xfrm>
                  <a:off x="3144" y="1745"/>
                  <a:ext cx="458" cy="1182"/>
                </a:xfrm>
                <a:custGeom>
                  <a:avLst/>
                  <a:gdLst>
                    <a:gd name="T0" fmla="*/ 3 w 756"/>
                    <a:gd name="T1" fmla="*/ 0 h 2184"/>
                    <a:gd name="T2" fmla="*/ 1 w 756"/>
                    <a:gd name="T3" fmla="*/ 3 h 2184"/>
                    <a:gd name="T4" fmla="*/ 0 w 756"/>
                    <a:gd name="T5" fmla="*/ 3 h 2184"/>
                    <a:gd name="T6" fmla="*/ 2 w 756"/>
                    <a:gd name="T7" fmla="*/ 1 h 2184"/>
                    <a:gd name="T8" fmla="*/ 3 w 756"/>
                    <a:gd name="T9" fmla="*/ 0 h 218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6"/>
                    <a:gd name="T16" fmla="*/ 0 h 2184"/>
                    <a:gd name="T17" fmla="*/ 756 w 756"/>
                    <a:gd name="T18" fmla="*/ 2184 h 2184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6" h="2184">
                      <a:moveTo>
                        <a:pt x="756" y="0"/>
                      </a:moveTo>
                      <a:lnTo>
                        <a:pt x="138" y="2184"/>
                      </a:lnTo>
                      <a:lnTo>
                        <a:pt x="0" y="2148"/>
                      </a:lnTo>
                      <a:lnTo>
                        <a:pt x="606" y="78"/>
                      </a:lnTo>
                      <a:lnTo>
                        <a:pt x="756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DDDDDD"/>
                    </a:gs>
                    <a:gs pos="100000">
                      <a:schemeClr val="bg1"/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194" name="Freeform 1024"/>
                <p:cNvSpPr>
                  <a:spLocks/>
                </p:cNvSpPr>
                <p:nvPr/>
              </p:nvSpPr>
              <p:spPr bwMode="auto">
                <a:xfrm>
                  <a:off x="1732" y="2534"/>
                  <a:ext cx="1680" cy="399"/>
                </a:xfrm>
                <a:custGeom>
                  <a:avLst/>
                  <a:gdLst>
                    <a:gd name="T0" fmla="*/ 1 w 2773"/>
                    <a:gd name="T1" fmla="*/ 0 h 738"/>
                    <a:gd name="T2" fmla="*/ 0 w 2773"/>
                    <a:gd name="T3" fmla="*/ 1 h 738"/>
                    <a:gd name="T4" fmla="*/ 10 w 2773"/>
                    <a:gd name="T5" fmla="*/ 1 h 738"/>
                    <a:gd name="T6" fmla="*/ 10 w 2773"/>
                    <a:gd name="T7" fmla="*/ 1 h 738"/>
                    <a:gd name="T8" fmla="*/ 1 w 2773"/>
                    <a:gd name="T9" fmla="*/ 0 h 73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773"/>
                    <a:gd name="T16" fmla="*/ 0 h 738"/>
                    <a:gd name="T17" fmla="*/ 2773 w 2773"/>
                    <a:gd name="T18" fmla="*/ 738 h 73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773" h="738">
                      <a:moveTo>
                        <a:pt x="33" y="0"/>
                      </a:moveTo>
                      <a:lnTo>
                        <a:pt x="0" y="99"/>
                      </a:lnTo>
                      <a:lnTo>
                        <a:pt x="2436" y="738"/>
                      </a:lnTo>
                      <a:cubicBezTo>
                        <a:pt x="2499" y="501"/>
                        <a:pt x="2773" y="727"/>
                        <a:pt x="2373" y="603"/>
                      </a:cubicBezTo>
                      <a:lnTo>
                        <a:pt x="33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CC"/>
                    </a:gs>
                    <a:gs pos="100000">
                      <a:schemeClr val="bg1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195" name="Freeform 1025"/>
                <p:cNvSpPr>
                  <a:spLocks/>
                </p:cNvSpPr>
                <p:nvPr/>
              </p:nvSpPr>
              <p:spPr bwMode="auto">
                <a:xfrm>
                  <a:off x="3195" y="1755"/>
                  <a:ext cx="429" cy="1187"/>
                </a:xfrm>
                <a:custGeom>
                  <a:avLst/>
                  <a:gdLst>
                    <a:gd name="T0" fmla="*/ 8 w 637"/>
                    <a:gd name="T1" fmla="*/ 0 h 1659"/>
                    <a:gd name="T2" fmla="*/ 8 w 637"/>
                    <a:gd name="T3" fmla="*/ 0 h 1659"/>
                    <a:gd name="T4" fmla="*/ 1 w 637"/>
                    <a:gd name="T5" fmla="*/ 42 h 1659"/>
                    <a:gd name="T6" fmla="*/ 0 w 637"/>
                    <a:gd name="T7" fmla="*/ 41 h 1659"/>
                    <a:gd name="T8" fmla="*/ 8 w 637"/>
                    <a:gd name="T9" fmla="*/ 0 h 165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637"/>
                    <a:gd name="T16" fmla="*/ 0 h 1659"/>
                    <a:gd name="T17" fmla="*/ 637 w 637"/>
                    <a:gd name="T18" fmla="*/ 1659 h 165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637" h="1659">
                      <a:moveTo>
                        <a:pt x="615" y="0"/>
                      </a:moveTo>
                      <a:lnTo>
                        <a:pt x="637" y="0"/>
                      </a:lnTo>
                      <a:lnTo>
                        <a:pt x="68" y="1659"/>
                      </a:lnTo>
                      <a:lnTo>
                        <a:pt x="0" y="1647"/>
                      </a:lnTo>
                      <a:lnTo>
                        <a:pt x="615" y="0"/>
                      </a:lnTo>
                      <a:close/>
                    </a:path>
                  </a:pathLst>
                </a:custGeom>
                <a:solidFill>
                  <a:srgbClr val="4D4D4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196" name="Freeform 1026"/>
                <p:cNvSpPr>
                  <a:spLocks/>
                </p:cNvSpPr>
                <p:nvPr/>
              </p:nvSpPr>
              <p:spPr bwMode="auto">
                <a:xfrm>
                  <a:off x="1734" y="2587"/>
                  <a:ext cx="1494" cy="394"/>
                </a:xfrm>
                <a:custGeom>
                  <a:avLst/>
                  <a:gdLst>
                    <a:gd name="T0" fmla="*/ 0 w 2216"/>
                    <a:gd name="T1" fmla="*/ 0 h 550"/>
                    <a:gd name="T2" fmla="*/ 1 w 2216"/>
                    <a:gd name="T3" fmla="*/ 1 h 550"/>
                    <a:gd name="T4" fmla="*/ 28 w 2216"/>
                    <a:gd name="T5" fmla="*/ 14 h 550"/>
                    <a:gd name="T6" fmla="*/ 28 w 2216"/>
                    <a:gd name="T7" fmla="*/ 12 h 550"/>
                    <a:gd name="T8" fmla="*/ 0 w 2216"/>
                    <a:gd name="T9" fmla="*/ 0 h 55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216"/>
                    <a:gd name="T16" fmla="*/ 0 h 550"/>
                    <a:gd name="T17" fmla="*/ 2216 w 2216"/>
                    <a:gd name="T18" fmla="*/ 550 h 55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216" h="550">
                      <a:moveTo>
                        <a:pt x="0" y="0"/>
                      </a:moveTo>
                      <a:lnTo>
                        <a:pt x="9" y="57"/>
                      </a:lnTo>
                      <a:lnTo>
                        <a:pt x="2164" y="550"/>
                      </a:lnTo>
                      <a:lnTo>
                        <a:pt x="2216" y="49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grpSp>
              <p:nvGrpSpPr>
                <p:cNvPr id="197" name="Group 1027"/>
                <p:cNvGrpSpPr>
                  <a:grpSpLocks/>
                </p:cNvGrpSpPr>
                <p:nvPr/>
              </p:nvGrpSpPr>
              <p:grpSpPr bwMode="auto">
                <a:xfrm>
                  <a:off x="1709" y="3008"/>
                  <a:ext cx="507" cy="234"/>
                  <a:chOff x="1740" y="2642"/>
                  <a:chExt cx="752" cy="327"/>
                </a:xfrm>
              </p:grpSpPr>
              <p:sp>
                <p:nvSpPr>
                  <p:cNvPr id="204" name="Freeform 1028"/>
                  <p:cNvSpPr>
                    <a:spLocks/>
                  </p:cNvSpPr>
                  <p:nvPr/>
                </p:nvSpPr>
                <p:spPr bwMode="auto">
                  <a:xfrm>
                    <a:off x="1740" y="2642"/>
                    <a:ext cx="752" cy="327"/>
                  </a:xfrm>
                  <a:custGeom>
                    <a:avLst/>
                    <a:gdLst>
                      <a:gd name="T0" fmla="*/ 293 w 752"/>
                      <a:gd name="T1" fmla="*/ 0 h 327"/>
                      <a:gd name="T2" fmla="*/ 752 w 752"/>
                      <a:gd name="T3" fmla="*/ 124 h 327"/>
                      <a:gd name="T4" fmla="*/ 470 w 752"/>
                      <a:gd name="T5" fmla="*/ 327 h 327"/>
                      <a:gd name="T6" fmla="*/ 0 w 752"/>
                      <a:gd name="T7" fmla="*/ 183 h 327"/>
                      <a:gd name="T8" fmla="*/ 293 w 752"/>
                      <a:gd name="T9" fmla="*/ 0 h 327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752"/>
                      <a:gd name="T16" fmla="*/ 0 h 327"/>
                      <a:gd name="T17" fmla="*/ 752 w 752"/>
                      <a:gd name="T18" fmla="*/ 327 h 327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752" h="327">
                        <a:moveTo>
                          <a:pt x="293" y="0"/>
                        </a:moveTo>
                        <a:lnTo>
                          <a:pt x="752" y="124"/>
                        </a:lnTo>
                        <a:lnTo>
                          <a:pt x="470" y="327"/>
                        </a:lnTo>
                        <a:lnTo>
                          <a:pt x="0" y="183"/>
                        </a:lnTo>
                        <a:lnTo>
                          <a:pt x="293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205" name="Freeform 1029"/>
                  <p:cNvSpPr>
                    <a:spLocks/>
                  </p:cNvSpPr>
                  <p:nvPr/>
                </p:nvSpPr>
                <p:spPr bwMode="auto">
                  <a:xfrm>
                    <a:off x="1754" y="2649"/>
                    <a:ext cx="726" cy="311"/>
                  </a:xfrm>
                  <a:custGeom>
                    <a:avLst/>
                    <a:gdLst>
                      <a:gd name="T0" fmla="*/ 282 w 726"/>
                      <a:gd name="T1" fmla="*/ 0 h 311"/>
                      <a:gd name="T2" fmla="*/ 726 w 726"/>
                      <a:gd name="T3" fmla="*/ 119 h 311"/>
                      <a:gd name="T4" fmla="*/ 457 w 726"/>
                      <a:gd name="T5" fmla="*/ 311 h 311"/>
                      <a:gd name="T6" fmla="*/ 0 w 726"/>
                      <a:gd name="T7" fmla="*/ 173 h 311"/>
                      <a:gd name="T8" fmla="*/ 282 w 726"/>
                      <a:gd name="T9" fmla="*/ 0 h 311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726"/>
                      <a:gd name="T16" fmla="*/ 0 h 311"/>
                      <a:gd name="T17" fmla="*/ 726 w 726"/>
                      <a:gd name="T18" fmla="*/ 311 h 311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726" h="311">
                        <a:moveTo>
                          <a:pt x="282" y="0"/>
                        </a:moveTo>
                        <a:lnTo>
                          <a:pt x="726" y="119"/>
                        </a:lnTo>
                        <a:lnTo>
                          <a:pt x="457" y="311"/>
                        </a:lnTo>
                        <a:lnTo>
                          <a:pt x="0" y="173"/>
                        </a:lnTo>
                        <a:lnTo>
                          <a:pt x="282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4D4D4D"/>
                      </a:gs>
                      <a:gs pos="100000">
                        <a:srgbClr val="DDDDDD"/>
                      </a:gs>
                    </a:gsLst>
                    <a:lin ang="1890000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206" name="Freeform 1030"/>
                  <p:cNvSpPr>
                    <a:spLocks/>
                  </p:cNvSpPr>
                  <p:nvPr/>
                </p:nvSpPr>
                <p:spPr bwMode="auto">
                  <a:xfrm>
                    <a:off x="1808" y="2770"/>
                    <a:ext cx="258" cy="100"/>
                  </a:xfrm>
                  <a:custGeom>
                    <a:avLst/>
                    <a:gdLst>
                      <a:gd name="T0" fmla="*/ 0 w 258"/>
                      <a:gd name="T1" fmla="*/ 44 h 100"/>
                      <a:gd name="T2" fmla="*/ 75 w 258"/>
                      <a:gd name="T3" fmla="*/ 0 h 100"/>
                      <a:gd name="T4" fmla="*/ 258 w 258"/>
                      <a:gd name="T5" fmla="*/ 50 h 100"/>
                      <a:gd name="T6" fmla="*/ 183 w 258"/>
                      <a:gd name="T7" fmla="*/ 100 h 100"/>
                      <a:gd name="T8" fmla="*/ 0 w 258"/>
                      <a:gd name="T9" fmla="*/ 44 h 100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58"/>
                      <a:gd name="T16" fmla="*/ 0 h 100"/>
                      <a:gd name="T17" fmla="*/ 258 w 258"/>
                      <a:gd name="T18" fmla="*/ 100 h 100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58" h="100">
                        <a:moveTo>
                          <a:pt x="0" y="44"/>
                        </a:moveTo>
                        <a:lnTo>
                          <a:pt x="75" y="0"/>
                        </a:lnTo>
                        <a:lnTo>
                          <a:pt x="258" y="50"/>
                        </a:lnTo>
                        <a:lnTo>
                          <a:pt x="183" y="100"/>
                        </a:lnTo>
                        <a:lnTo>
                          <a:pt x="0" y="44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207" name="Freeform 1031"/>
                  <p:cNvSpPr>
                    <a:spLocks/>
                  </p:cNvSpPr>
                  <p:nvPr/>
                </p:nvSpPr>
                <p:spPr bwMode="auto">
                  <a:xfrm>
                    <a:off x="1799" y="2816"/>
                    <a:ext cx="194" cy="63"/>
                  </a:xfrm>
                  <a:custGeom>
                    <a:avLst/>
                    <a:gdLst>
                      <a:gd name="T0" fmla="*/ 12 w 194"/>
                      <a:gd name="T1" fmla="*/ 0 h 63"/>
                      <a:gd name="T2" fmla="*/ 194 w 194"/>
                      <a:gd name="T3" fmla="*/ 53 h 63"/>
                      <a:gd name="T4" fmla="*/ 180 w 194"/>
                      <a:gd name="T5" fmla="*/ 63 h 63"/>
                      <a:gd name="T6" fmla="*/ 0 w 194"/>
                      <a:gd name="T7" fmla="*/ 9 h 63"/>
                      <a:gd name="T8" fmla="*/ 12 w 194"/>
                      <a:gd name="T9" fmla="*/ 0 h 6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94"/>
                      <a:gd name="T16" fmla="*/ 0 h 63"/>
                      <a:gd name="T17" fmla="*/ 194 w 194"/>
                      <a:gd name="T18" fmla="*/ 63 h 63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94" h="63">
                        <a:moveTo>
                          <a:pt x="12" y="0"/>
                        </a:moveTo>
                        <a:lnTo>
                          <a:pt x="194" y="53"/>
                        </a:lnTo>
                        <a:lnTo>
                          <a:pt x="180" y="63"/>
                        </a:lnTo>
                        <a:lnTo>
                          <a:pt x="0" y="9"/>
                        </a:lnTo>
                        <a:lnTo>
                          <a:pt x="12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208" name="Freeform 1032"/>
                  <p:cNvSpPr>
                    <a:spLocks/>
                  </p:cNvSpPr>
                  <p:nvPr/>
                </p:nvSpPr>
                <p:spPr bwMode="auto">
                  <a:xfrm>
                    <a:off x="2020" y="2834"/>
                    <a:ext cx="258" cy="102"/>
                  </a:xfrm>
                  <a:custGeom>
                    <a:avLst/>
                    <a:gdLst>
                      <a:gd name="T0" fmla="*/ 0 w 258"/>
                      <a:gd name="T1" fmla="*/ 46 h 102"/>
                      <a:gd name="T2" fmla="*/ 71 w 258"/>
                      <a:gd name="T3" fmla="*/ 0 h 102"/>
                      <a:gd name="T4" fmla="*/ 258 w 258"/>
                      <a:gd name="T5" fmla="*/ 52 h 102"/>
                      <a:gd name="T6" fmla="*/ 183 w 258"/>
                      <a:gd name="T7" fmla="*/ 102 h 102"/>
                      <a:gd name="T8" fmla="*/ 0 w 258"/>
                      <a:gd name="T9" fmla="*/ 46 h 10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58"/>
                      <a:gd name="T16" fmla="*/ 0 h 102"/>
                      <a:gd name="T17" fmla="*/ 258 w 258"/>
                      <a:gd name="T18" fmla="*/ 102 h 102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58" h="102">
                        <a:moveTo>
                          <a:pt x="0" y="46"/>
                        </a:moveTo>
                        <a:lnTo>
                          <a:pt x="71" y="0"/>
                        </a:lnTo>
                        <a:lnTo>
                          <a:pt x="258" y="52"/>
                        </a:lnTo>
                        <a:lnTo>
                          <a:pt x="183" y="102"/>
                        </a:lnTo>
                        <a:lnTo>
                          <a:pt x="0" y="46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209" name="Freeform 1033"/>
                  <p:cNvSpPr>
                    <a:spLocks/>
                  </p:cNvSpPr>
                  <p:nvPr/>
                </p:nvSpPr>
                <p:spPr bwMode="auto">
                  <a:xfrm>
                    <a:off x="2011" y="2882"/>
                    <a:ext cx="194" cy="63"/>
                  </a:xfrm>
                  <a:custGeom>
                    <a:avLst/>
                    <a:gdLst>
                      <a:gd name="T0" fmla="*/ 12 w 194"/>
                      <a:gd name="T1" fmla="*/ 0 h 63"/>
                      <a:gd name="T2" fmla="*/ 194 w 194"/>
                      <a:gd name="T3" fmla="*/ 53 h 63"/>
                      <a:gd name="T4" fmla="*/ 180 w 194"/>
                      <a:gd name="T5" fmla="*/ 63 h 63"/>
                      <a:gd name="T6" fmla="*/ 0 w 194"/>
                      <a:gd name="T7" fmla="*/ 9 h 63"/>
                      <a:gd name="T8" fmla="*/ 12 w 194"/>
                      <a:gd name="T9" fmla="*/ 0 h 6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94"/>
                      <a:gd name="T16" fmla="*/ 0 h 63"/>
                      <a:gd name="T17" fmla="*/ 194 w 194"/>
                      <a:gd name="T18" fmla="*/ 63 h 63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94" h="63">
                        <a:moveTo>
                          <a:pt x="12" y="0"/>
                        </a:moveTo>
                        <a:lnTo>
                          <a:pt x="194" y="53"/>
                        </a:lnTo>
                        <a:lnTo>
                          <a:pt x="180" y="63"/>
                        </a:lnTo>
                        <a:lnTo>
                          <a:pt x="0" y="9"/>
                        </a:lnTo>
                        <a:lnTo>
                          <a:pt x="12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</p:grpSp>
            <p:sp>
              <p:nvSpPr>
                <p:cNvPr id="198" name="Freeform 1034"/>
                <p:cNvSpPr>
                  <a:spLocks/>
                </p:cNvSpPr>
                <p:nvPr/>
              </p:nvSpPr>
              <p:spPr bwMode="auto">
                <a:xfrm>
                  <a:off x="2577" y="3043"/>
                  <a:ext cx="614" cy="514"/>
                </a:xfrm>
                <a:custGeom>
                  <a:avLst/>
                  <a:gdLst>
                    <a:gd name="T0" fmla="*/ 1 w 990"/>
                    <a:gd name="T1" fmla="*/ 6 h 792"/>
                    <a:gd name="T2" fmla="*/ 6 w 990"/>
                    <a:gd name="T3" fmla="*/ 0 h 792"/>
                    <a:gd name="T4" fmla="*/ 6 w 990"/>
                    <a:gd name="T5" fmla="*/ 1 h 792"/>
                    <a:gd name="T6" fmla="*/ 0 w 990"/>
                    <a:gd name="T7" fmla="*/ 6 h 792"/>
                    <a:gd name="T8" fmla="*/ 1 w 990"/>
                    <a:gd name="T9" fmla="*/ 6 h 79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990"/>
                    <a:gd name="T16" fmla="*/ 0 h 792"/>
                    <a:gd name="T17" fmla="*/ 990 w 990"/>
                    <a:gd name="T18" fmla="*/ 792 h 79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990" h="792">
                      <a:moveTo>
                        <a:pt x="3" y="738"/>
                      </a:moveTo>
                      <a:lnTo>
                        <a:pt x="990" y="0"/>
                      </a:lnTo>
                      <a:lnTo>
                        <a:pt x="987" y="60"/>
                      </a:lnTo>
                      <a:lnTo>
                        <a:pt x="0" y="792"/>
                      </a:lnTo>
                      <a:lnTo>
                        <a:pt x="3" y="738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199" name="Freeform 1035"/>
                <p:cNvSpPr>
                  <a:spLocks/>
                </p:cNvSpPr>
                <p:nvPr/>
              </p:nvSpPr>
              <p:spPr bwMode="auto">
                <a:xfrm>
                  <a:off x="1010" y="3084"/>
                  <a:ext cx="1571" cy="469"/>
                </a:xfrm>
                <a:custGeom>
                  <a:avLst/>
                  <a:gdLst>
                    <a:gd name="T0" fmla="*/ 1 w 2532"/>
                    <a:gd name="T1" fmla="*/ 0 h 723"/>
                    <a:gd name="T2" fmla="*/ 1 w 2532"/>
                    <a:gd name="T3" fmla="*/ 0 h 723"/>
                    <a:gd name="T4" fmla="*/ 14 w 2532"/>
                    <a:gd name="T5" fmla="*/ 6 h 723"/>
                    <a:gd name="T6" fmla="*/ 14 w 2532"/>
                    <a:gd name="T7" fmla="*/ 6 h 723"/>
                    <a:gd name="T8" fmla="*/ 0 w 2532"/>
                    <a:gd name="T9" fmla="*/ 1 h 723"/>
                    <a:gd name="T10" fmla="*/ 1 w 2532"/>
                    <a:gd name="T11" fmla="*/ 0 h 7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532"/>
                    <a:gd name="T19" fmla="*/ 0 h 723"/>
                    <a:gd name="T20" fmla="*/ 2532 w 2532"/>
                    <a:gd name="T21" fmla="*/ 723 h 7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532" h="723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200" name="Freeform 1036"/>
                <p:cNvSpPr>
                  <a:spLocks/>
                </p:cNvSpPr>
                <p:nvPr/>
              </p:nvSpPr>
              <p:spPr bwMode="auto">
                <a:xfrm>
                  <a:off x="1011" y="2998"/>
                  <a:ext cx="17" cy="95"/>
                </a:xfrm>
                <a:custGeom>
                  <a:avLst/>
                  <a:gdLst>
                    <a:gd name="T0" fmla="*/ 1 w 26"/>
                    <a:gd name="T1" fmla="*/ 1 h 147"/>
                    <a:gd name="T2" fmla="*/ 1 w 26"/>
                    <a:gd name="T3" fmla="*/ 1 h 147"/>
                    <a:gd name="T4" fmla="*/ 0 w 26"/>
                    <a:gd name="T5" fmla="*/ 1 h 147"/>
                    <a:gd name="T6" fmla="*/ 1 w 26"/>
                    <a:gd name="T7" fmla="*/ 0 h 147"/>
                    <a:gd name="T8" fmla="*/ 1 w 26"/>
                    <a:gd name="T9" fmla="*/ 1 h 14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6"/>
                    <a:gd name="T16" fmla="*/ 0 h 147"/>
                    <a:gd name="T17" fmla="*/ 26 w 26"/>
                    <a:gd name="T18" fmla="*/ 147 h 14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6" h="147">
                      <a:moveTo>
                        <a:pt x="26" y="10"/>
                      </a:moveTo>
                      <a:lnTo>
                        <a:pt x="23" y="147"/>
                      </a:lnTo>
                      <a:lnTo>
                        <a:pt x="0" y="144"/>
                      </a:lnTo>
                      <a:lnTo>
                        <a:pt x="3" y="0"/>
                      </a:lnTo>
                      <a:lnTo>
                        <a:pt x="26" y="1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201" name="Freeform 1037"/>
                <p:cNvSpPr>
                  <a:spLocks/>
                </p:cNvSpPr>
                <p:nvPr/>
              </p:nvSpPr>
              <p:spPr bwMode="auto">
                <a:xfrm>
                  <a:off x="1012" y="2611"/>
                  <a:ext cx="730" cy="393"/>
                </a:xfrm>
                <a:custGeom>
                  <a:avLst/>
                  <a:gdLst>
                    <a:gd name="T0" fmla="*/ 6 w 1176"/>
                    <a:gd name="T1" fmla="*/ 0 h 606"/>
                    <a:gd name="T2" fmla="*/ 0 w 1176"/>
                    <a:gd name="T3" fmla="*/ 5 h 606"/>
                    <a:gd name="T4" fmla="*/ 1 w 1176"/>
                    <a:gd name="T5" fmla="*/ 5 h 606"/>
                    <a:gd name="T6" fmla="*/ 6 w 1176"/>
                    <a:gd name="T7" fmla="*/ 1 h 606"/>
                    <a:gd name="T8" fmla="*/ 6 w 1176"/>
                    <a:gd name="T9" fmla="*/ 0 h 60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76"/>
                    <a:gd name="T16" fmla="*/ 0 h 606"/>
                    <a:gd name="T17" fmla="*/ 1176 w 1176"/>
                    <a:gd name="T18" fmla="*/ 606 h 60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76" h="606">
                      <a:moveTo>
                        <a:pt x="1170" y="0"/>
                      </a:moveTo>
                      <a:lnTo>
                        <a:pt x="0" y="597"/>
                      </a:lnTo>
                      <a:lnTo>
                        <a:pt x="30" y="606"/>
                      </a:lnTo>
                      <a:lnTo>
                        <a:pt x="1176" y="18"/>
                      </a:lnTo>
                      <a:lnTo>
                        <a:pt x="1170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202" name="Freeform 1038"/>
                <p:cNvSpPr>
                  <a:spLocks/>
                </p:cNvSpPr>
                <p:nvPr/>
              </p:nvSpPr>
              <p:spPr bwMode="auto">
                <a:xfrm>
                  <a:off x="1061" y="3018"/>
                  <a:ext cx="1490" cy="451"/>
                </a:xfrm>
                <a:custGeom>
                  <a:avLst/>
                  <a:gdLst>
                    <a:gd name="T0" fmla="*/ 1 w 2532"/>
                    <a:gd name="T1" fmla="*/ 0 h 723"/>
                    <a:gd name="T2" fmla="*/ 1 w 2532"/>
                    <a:gd name="T3" fmla="*/ 0 h 723"/>
                    <a:gd name="T4" fmla="*/ 7 w 2532"/>
                    <a:gd name="T5" fmla="*/ 4 h 723"/>
                    <a:gd name="T6" fmla="*/ 7 w 2532"/>
                    <a:gd name="T7" fmla="*/ 4 h 723"/>
                    <a:gd name="T8" fmla="*/ 0 w 2532"/>
                    <a:gd name="T9" fmla="*/ 1 h 723"/>
                    <a:gd name="T10" fmla="*/ 1 w 2532"/>
                    <a:gd name="T11" fmla="*/ 0 h 7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532"/>
                    <a:gd name="T19" fmla="*/ 0 h 723"/>
                    <a:gd name="T20" fmla="*/ 2532 w 2532"/>
                    <a:gd name="T21" fmla="*/ 723 h 7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532" h="723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203" name="Freeform 1039"/>
                <p:cNvSpPr>
                  <a:spLocks/>
                </p:cNvSpPr>
                <p:nvPr/>
              </p:nvSpPr>
              <p:spPr bwMode="auto">
                <a:xfrm flipV="1">
                  <a:off x="2549" y="2986"/>
                  <a:ext cx="608" cy="467"/>
                </a:xfrm>
                <a:custGeom>
                  <a:avLst/>
                  <a:gdLst>
                    <a:gd name="T0" fmla="*/ 0 w 2532"/>
                    <a:gd name="T1" fmla="*/ 0 h 723"/>
                    <a:gd name="T2" fmla="*/ 0 w 2532"/>
                    <a:gd name="T3" fmla="*/ 0 h 723"/>
                    <a:gd name="T4" fmla="*/ 0 w 2532"/>
                    <a:gd name="T5" fmla="*/ 6 h 723"/>
                    <a:gd name="T6" fmla="*/ 0 w 2532"/>
                    <a:gd name="T7" fmla="*/ 6 h 723"/>
                    <a:gd name="T8" fmla="*/ 0 w 2532"/>
                    <a:gd name="T9" fmla="*/ 1 h 723"/>
                    <a:gd name="T10" fmla="*/ 0 w 2532"/>
                    <a:gd name="T11" fmla="*/ 0 h 7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532"/>
                    <a:gd name="T19" fmla="*/ 0 h 723"/>
                    <a:gd name="T20" fmla="*/ 2532 w 2532"/>
                    <a:gd name="T21" fmla="*/ 723 h 7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532" h="723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</p:grpSp>
          <p:grpSp>
            <p:nvGrpSpPr>
              <p:cNvPr id="112" name="Group 1064"/>
              <p:cNvGrpSpPr>
                <a:grpSpLocks/>
              </p:cNvGrpSpPr>
              <p:nvPr/>
            </p:nvGrpSpPr>
            <p:grpSpPr bwMode="auto">
              <a:xfrm>
                <a:off x="6941262" y="5648483"/>
                <a:ext cx="370186" cy="330764"/>
                <a:chOff x="877" y="1008"/>
                <a:chExt cx="2747" cy="2591"/>
              </a:xfrm>
            </p:grpSpPr>
            <p:pic>
              <p:nvPicPr>
                <p:cNvPr id="164" name="Picture 1065" descr="antenna_stylized"/>
                <p:cNvPicPr>
                  <a:picLocks noChangeAspect="1" noChangeArrowheads="1"/>
                </p:cNvPicPr>
                <p:nvPr/>
              </p:nvPicPr>
              <p:blipFill>
                <a:blip r:embed="rId17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77" y="1008"/>
                  <a:ext cx="2725" cy="142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165" name="Picture 1066" descr="laptop_keyboard"/>
                <p:cNvPicPr>
                  <a:picLocks noChangeAspect="1" noChangeArrowheads="1"/>
                </p:cNvPicPr>
                <p:nvPr/>
              </p:nvPicPr>
              <p:blipFill>
                <a:blip r:embed="rId18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09064" flipH="1">
                  <a:off x="1009" y="2586"/>
                  <a:ext cx="2245" cy="101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66" name="Freeform 1067"/>
                <p:cNvSpPr>
                  <a:spLocks/>
                </p:cNvSpPr>
                <p:nvPr/>
              </p:nvSpPr>
              <p:spPr bwMode="auto">
                <a:xfrm>
                  <a:off x="1753" y="1603"/>
                  <a:ext cx="1807" cy="1322"/>
                </a:xfrm>
                <a:custGeom>
                  <a:avLst/>
                  <a:gdLst>
                    <a:gd name="T0" fmla="*/ 2 w 2982"/>
                    <a:gd name="T1" fmla="*/ 0 h 2442"/>
                    <a:gd name="T2" fmla="*/ 0 w 2982"/>
                    <a:gd name="T3" fmla="*/ 2 h 2442"/>
                    <a:gd name="T4" fmla="*/ 10 w 2982"/>
                    <a:gd name="T5" fmla="*/ 3 h 2442"/>
                    <a:gd name="T6" fmla="*/ 12 w 2982"/>
                    <a:gd name="T7" fmla="*/ 1 h 2442"/>
                    <a:gd name="T8" fmla="*/ 2 w 2982"/>
                    <a:gd name="T9" fmla="*/ 0 h 244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982"/>
                    <a:gd name="T16" fmla="*/ 0 h 2442"/>
                    <a:gd name="T17" fmla="*/ 2982 w 2982"/>
                    <a:gd name="T18" fmla="*/ 2442 h 244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982" h="2442">
                      <a:moveTo>
                        <a:pt x="540" y="0"/>
                      </a:moveTo>
                      <a:lnTo>
                        <a:pt x="0" y="1734"/>
                      </a:lnTo>
                      <a:lnTo>
                        <a:pt x="2394" y="2442"/>
                      </a:lnTo>
                      <a:lnTo>
                        <a:pt x="2982" y="318"/>
                      </a:lnTo>
                      <a:lnTo>
                        <a:pt x="540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N"/>
                </a:p>
              </p:txBody>
            </p:sp>
            <p:pic>
              <p:nvPicPr>
                <p:cNvPr id="167" name="Picture 1068" descr="screen"/>
                <p:cNvPicPr>
                  <a:picLocks noChangeAspect="1" noChangeArrowheads="1"/>
                </p:cNvPicPr>
                <p:nvPr/>
              </p:nvPicPr>
              <p:blipFill>
                <a:blip r:embed="rId19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42" y="1637"/>
                  <a:ext cx="1642" cy="120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68" name="Freeform 1069"/>
                <p:cNvSpPr>
                  <a:spLocks/>
                </p:cNvSpPr>
                <p:nvPr/>
              </p:nvSpPr>
              <p:spPr bwMode="auto">
                <a:xfrm>
                  <a:off x="2082" y="1564"/>
                  <a:ext cx="1531" cy="246"/>
                </a:xfrm>
                <a:custGeom>
                  <a:avLst/>
                  <a:gdLst>
                    <a:gd name="T0" fmla="*/ 1 w 2528"/>
                    <a:gd name="T1" fmla="*/ 0 h 455"/>
                    <a:gd name="T2" fmla="*/ 10 w 2528"/>
                    <a:gd name="T3" fmla="*/ 1 h 455"/>
                    <a:gd name="T4" fmla="*/ 10 w 2528"/>
                    <a:gd name="T5" fmla="*/ 1 h 455"/>
                    <a:gd name="T6" fmla="*/ 0 w 2528"/>
                    <a:gd name="T7" fmla="*/ 1 h 455"/>
                    <a:gd name="T8" fmla="*/ 1 w 2528"/>
                    <a:gd name="T9" fmla="*/ 0 h 455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28"/>
                    <a:gd name="T16" fmla="*/ 0 h 455"/>
                    <a:gd name="T17" fmla="*/ 2528 w 2528"/>
                    <a:gd name="T18" fmla="*/ 455 h 455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28" h="455">
                      <a:moveTo>
                        <a:pt x="14" y="0"/>
                      </a:moveTo>
                      <a:lnTo>
                        <a:pt x="2528" y="341"/>
                      </a:lnTo>
                      <a:lnTo>
                        <a:pt x="2480" y="455"/>
                      </a:lnTo>
                      <a:lnTo>
                        <a:pt x="0" y="86"/>
                      </a:lnTo>
                      <a:lnTo>
                        <a:pt x="14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rgbClr val="EAEAEA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169" name="Freeform 1070"/>
                <p:cNvSpPr>
                  <a:spLocks/>
                </p:cNvSpPr>
                <p:nvPr/>
              </p:nvSpPr>
              <p:spPr bwMode="auto">
                <a:xfrm>
                  <a:off x="1737" y="1562"/>
                  <a:ext cx="425" cy="1024"/>
                </a:xfrm>
                <a:custGeom>
                  <a:avLst/>
                  <a:gdLst>
                    <a:gd name="T0" fmla="*/ 2 w 702"/>
                    <a:gd name="T1" fmla="*/ 0 h 1893"/>
                    <a:gd name="T2" fmla="*/ 0 w 702"/>
                    <a:gd name="T3" fmla="*/ 2 h 1893"/>
                    <a:gd name="T4" fmla="*/ 1 w 702"/>
                    <a:gd name="T5" fmla="*/ 2 h 1893"/>
                    <a:gd name="T6" fmla="*/ 3 w 702"/>
                    <a:gd name="T7" fmla="*/ 1 h 1893"/>
                    <a:gd name="T8" fmla="*/ 2 w 702"/>
                    <a:gd name="T9" fmla="*/ 0 h 189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02"/>
                    <a:gd name="T16" fmla="*/ 0 h 1893"/>
                    <a:gd name="T17" fmla="*/ 702 w 702"/>
                    <a:gd name="T18" fmla="*/ 1893 h 189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02" h="1893">
                      <a:moveTo>
                        <a:pt x="579" y="0"/>
                      </a:moveTo>
                      <a:lnTo>
                        <a:pt x="0" y="1869"/>
                      </a:lnTo>
                      <a:lnTo>
                        <a:pt x="114" y="1893"/>
                      </a:lnTo>
                      <a:lnTo>
                        <a:pt x="702" y="51"/>
                      </a:lnTo>
                      <a:lnTo>
                        <a:pt x="579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170" name="Freeform 1071"/>
                <p:cNvSpPr>
                  <a:spLocks/>
                </p:cNvSpPr>
                <p:nvPr/>
              </p:nvSpPr>
              <p:spPr bwMode="auto">
                <a:xfrm>
                  <a:off x="3144" y="1745"/>
                  <a:ext cx="458" cy="1182"/>
                </a:xfrm>
                <a:custGeom>
                  <a:avLst/>
                  <a:gdLst>
                    <a:gd name="T0" fmla="*/ 3 w 756"/>
                    <a:gd name="T1" fmla="*/ 0 h 2184"/>
                    <a:gd name="T2" fmla="*/ 1 w 756"/>
                    <a:gd name="T3" fmla="*/ 3 h 2184"/>
                    <a:gd name="T4" fmla="*/ 0 w 756"/>
                    <a:gd name="T5" fmla="*/ 3 h 2184"/>
                    <a:gd name="T6" fmla="*/ 2 w 756"/>
                    <a:gd name="T7" fmla="*/ 1 h 2184"/>
                    <a:gd name="T8" fmla="*/ 3 w 756"/>
                    <a:gd name="T9" fmla="*/ 0 h 218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6"/>
                    <a:gd name="T16" fmla="*/ 0 h 2184"/>
                    <a:gd name="T17" fmla="*/ 756 w 756"/>
                    <a:gd name="T18" fmla="*/ 2184 h 2184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6" h="2184">
                      <a:moveTo>
                        <a:pt x="756" y="0"/>
                      </a:moveTo>
                      <a:lnTo>
                        <a:pt x="138" y="2184"/>
                      </a:lnTo>
                      <a:lnTo>
                        <a:pt x="0" y="2148"/>
                      </a:lnTo>
                      <a:lnTo>
                        <a:pt x="606" y="78"/>
                      </a:lnTo>
                      <a:lnTo>
                        <a:pt x="756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DDDDDD"/>
                    </a:gs>
                    <a:gs pos="100000">
                      <a:schemeClr val="bg1"/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171" name="Freeform 1072"/>
                <p:cNvSpPr>
                  <a:spLocks/>
                </p:cNvSpPr>
                <p:nvPr/>
              </p:nvSpPr>
              <p:spPr bwMode="auto">
                <a:xfrm>
                  <a:off x="1732" y="2534"/>
                  <a:ext cx="1680" cy="399"/>
                </a:xfrm>
                <a:custGeom>
                  <a:avLst/>
                  <a:gdLst>
                    <a:gd name="T0" fmla="*/ 1 w 2773"/>
                    <a:gd name="T1" fmla="*/ 0 h 738"/>
                    <a:gd name="T2" fmla="*/ 0 w 2773"/>
                    <a:gd name="T3" fmla="*/ 1 h 738"/>
                    <a:gd name="T4" fmla="*/ 10 w 2773"/>
                    <a:gd name="T5" fmla="*/ 1 h 738"/>
                    <a:gd name="T6" fmla="*/ 10 w 2773"/>
                    <a:gd name="T7" fmla="*/ 1 h 738"/>
                    <a:gd name="T8" fmla="*/ 1 w 2773"/>
                    <a:gd name="T9" fmla="*/ 0 h 73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773"/>
                    <a:gd name="T16" fmla="*/ 0 h 738"/>
                    <a:gd name="T17" fmla="*/ 2773 w 2773"/>
                    <a:gd name="T18" fmla="*/ 738 h 73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773" h="738">
                      <a:moveTo>
                        <a:pt x="33" y="0"/>
                      </a:moveTo>
                      <a:lnTo>
                        <a:pt x="0" y="99"/>
                      </a:lnTo>
                      <a:lnTo>
                        <a:pt x="2436" y="738"/>
                      </a:lnTo>
                      <a:cubicBezTo>
                        <a:pt x="2499" y="501"/>
                        <a:pt x="2773" y="727"/>
                        <a:pt x="2373" y="603"/>
                      </a:cubicBezTo>
                      <a:lnTo>
                        <a:pt x="33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CC"/>
                    </a:gs>
                    <a:gs pos="100000">
                      <a:schemeClr val="bg1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172" name="Freeform 1073"/>
                <p:cNvSpPr>
                  <a:spLocks/>
                </p:cNvSpPr>
                <p:nvPr/>
              </p:nvSpPr>
              <p:spPr bwMode="auto">
                <a:xfrm>
                  <a:off x="3195" y="1755"/>
                  <a:ext cx="429" cy="1187"/>
                </a:xfrm>
                <a:custGeom>
                  <a:avLst/>
                  <a:gdLst>
                    <a:gd name="T0" fmla="*/ 8 w 637"/>
                    <a:gd name="T1" fmla="*/ 0 h 1659"/>
                    <a:gd name="T2" fmla="*/ 8 w 637"/>
                    <a:gd name="T3" fmla="*/ 0 h 1659"/>
                    <a:gd name="T4" fmla="*/ 1 w 637"/>
                    <a:gd name="T5" fmla="*/ 42 h 1659"/>
                    <a:gd name="T6" fmla="*/ 0 w 637"/>
                    <a:gd name="T7" fmla="*/ 41 h 1659"/>
                    <a:gd name="T8" fmla="*/ 8 w 637"/>
                    <a:gd name="T9" fmla="*/ 0 h 165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637"/>
                    <a:gd name="T16" fmla="*/ 0 h 1659"/>
                    <a:gd name="T17" fmla="*/ 637 w 637"/>
                    <a:gd name="T18" fmla="*/ 1659 h 165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637" h="1659">
                      <a:moveTo>
                        <a:pt x="615" y="0"/>
                      </a:moveTo>
                      <a:lnTo>
                        <a:pt x="637" y="0"/>
                      </a:lnTo>
                      <a:lnTo>
                        <a:pt x="68" y="1659"/>
                      </a:lnTo>
                      <a:lnTo>
                        <a:pt x="0" y="1647"/>
                      </a:lnTo>
                      <a:lnTo>
                        <a:pt x="615" y="0"/>
                      </a:lnTo>
                      <a:close/>
                    </a:path>
                  </a:pathLst>
                </a:custGeom>
                <a:solidFill>
                  <a:srgbClr val="4D4D4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173" name="Freeform 1074"/>
                <p:cNvSpPr>
                  <a:spLocks/>
                </p:cNvSpPr>
                <p:nvPr/>
              </p:nvSpPr>
              <p:spPr bwMode="auto">
                <a:xfrm>
                  <a:off x="1734" y="2587"/>
                  <a:ext cx="1494" cy="394"/>
                </a:xfrm>
                <a:custGeom>
                  <a:avLst/>
                  <a:gdLst>
                    <a:gd name="T0" fmla="*/ 0 w 2216"/>
                    <a:gd name="T1" fmla="*/ 0 h 550"/>
                    <a:gd name="T2" fmla="*/ 1 w 2216"/>
                    <a:gd name="T3" fmla="*/ 1 h 550"/>
                    <a:gd name="T4" fmla="*/ 28 w 2216"/>
                    <a:gd name="T5" fmla="*/ 14 h 550"/>
                    <a:gd name="T6" fmla="*/ 28 w 2216"/>
                    <a:gd name="T7" fmla="*/ 12 h 550"/>
                    <a:gd name="T8" fmla="*/ 0 w 2216"/>
                    <a:gd name="T9" fmla="*/ 0 h 55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216"/>
                    <a:gd name="T16" fmla="*/ 0 h 550"/>
                    <a:gd name="T17" fmla="*/ 2216 w 2216"/>
                    <a:gd name="T18" fmla="*/ 550 h 55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216" h="550">
                      <a:moveTo>
                        <a:pt x="0" y="0"/>
                      </a:moveTo>
                      <a:lnTo>
                        <a:pt x="9" y="57"/>
                      </a:lnTo>
                      <a:lnTo>
                        <a:pt x="2164" y="550"/>
                      </a:lnTo>
                      <a:lnTo>
                        <a:pt x="2216" y="49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grpSp>
              <p:nvGrpSpPr>
                <p:cNvPr id="174" name="Group 1075"/>
                <p:cNvGrpSpPr>
                  <a:grpSpLocks/>
                </p:cNvGrpSpPr>
                <p:nvPr/>
              </p:nvGrpSpPr>
              <p:grpSpPr bwMode="auto">
                <a:xfrm>
                  <a:off x="1709" y="3008"/>
                  <a:ext cx="507" cy="234"/>
                  <a:chOff x="1740" y="2642"/>
                  <a:chExt cx="752" cy="327"/>
                </a:xfrm>
              </p:grpSpPr>
              <p:sp>
                <p:nvSpPr>
                  <p:cNvPr id="181" name="Freeform 1076"/>
                  <p:cNvSpPr>
                    <a:spLocks/>
                  </p:cNvSpPr>
                  <p:nvPr/>
                </p:nvSpPr>
                <p:spPr bwMode="auto">
                  <a:xfrm>
                    <a:off x="1740" y="2642"/>
                    <a:ext cx="752" cy="327"/>
                  </a:xfrm>
                  <a:custGeom>
                    <a:avLst/>
                    <a:gdLst>
                      <a:gd name="T0" fmla="*/ 293 w 752"/>
                      <a:gd name="T1" fmla="*/ 0 h 327"/>
                      <a:gd name="T2" fmla="*/ 752 w 752"/>
                      <a:gd name="T3" fmla="*/ 124 h 327"/>
                      <a:gd name="T4" fmla="*/ 470 w 752"/>
                      <a:gd name="T5" fmla="*/ 327 h 327"/>
                      <a:gd name="T6" fmla="*/ 0 w 752"/>
                      <a:gd name="T7" fmla="*/ 183 h 327"/>
                      <a:gd name="T8" fmla="*/ 293 w 752"/>
                      <a:gd name="T9" fmla="*/ 0 h 327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752"/>
                      <a:gd name="T16" fmla="*/ 0 h 327"/>
                      <a:gd name="T17" fmla="*/ 752 w 752"/>
                      <a:gd name="T18" fmla="*/ 327 h 327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752" h="327">
                        <a:moveTo>
                          <a:pt x="293" y="0"/>
                        </a:moveTo>
                        <a:lnTo>
                          <a:pt x="752" y="124"/>
                        </a:lnTo>
                        <a:lnTo>
                          <a:pt x="470" y="327"/>
                        </a:lnTo>
                        <a:lnTo>
                          <a:pt x="0" y="183"/>
                        </a:lnTo>
                        <a:lnTo>
                          <a:pt x="293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182" name="Freeform 1077"/>
                  <p:cNvSpPr>
                    <a:spLocks/>
                  </p:cNvSpPr>
                  <p:nvPr/>
                </p:nvSpPr>
                <p:spPr bwMode="auto">
                  <a:xfrm>
                    <a:off x="1754" y="2649"/>
                    <a:ext cx="726" cy="311"/>
                  </a:xfrm>
                  <a:custGeom>
                    <a:avLst/>
                    <a:gdLst>
                      <a:gd name="T0" fmla="*/ 282 w 726"/>
                      <a:gd name="T1" fmla="*/ 0 h 311"/>
                      <a:gd name="T2" fmla="*/ 726 w 726"/>
                      <a:gd name="T3" fmla="*/ 119 h 311"/>
                      <a:gd name="T4" fmla="*/ 457 w 726"/>
                      <a:gd name="T5" fmla="*/ 311 h 311"/>
                      <a:gd name="T6" fmla="*/ 0 w 726"/>
                      <a:gd name="T7" fmla="*/ 173 h 311"/>
                      <a:gd name="T8" fmla="*/ 282 w 726"/>
                      <a:gd name="T9" fmla="*/ 0 h 311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726"/>
                      <a:gd name="T16" fmla="*/ 0 h 311"/>
                      <a:gd name="T17" fmla="*/ 726 w 726"/>
                      <a:gd name="T18" fmla="*/ 311 h 311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726" h="311">
                        <a:moveTo>
                          <a:pt x="282" y="0"/>
                        </a:moveTo>
                        <a:lnTo>
                          <a:pt x="726" y="119"/>
                        </a:lnTo>
                        <a:lnTo>
                          <a:pt x="457" y="311"/>
                        </a:lnTo>
                        <a:lnTo>
                          <a:pt x="0" y="173"/>
                        </a:lnTo>
                        <a:lnTo>
                          <a:pt x="282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4D4D4D"/>
                      </a:gs>
                      <a:gs pos="100000">
                        <a:srgbClr val="DDDDDD"/>
                      </a:gs>
                    </a:gsLst>
                    <a:lin ang="1890000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183" name="Freeform 1078"/>
                  <p:cNvSpPr>
                    <a:spLocks/>
                  </p:cNvSpPr>
                  <p:nvPr/>
                </p:nvSpPr>
                <p:spPr bwMode="auto">
                  <a:xfrm>
                    <a:off x="1808" y="2770"/>
                    <a:ext cx="258" cy="100"/>
                  </a:xfrm>
                  <a:custGeom>
                    <a:avLst/>
                    <a:gdLst>
                      <a:gd name="T0" fmla="*/ 0 w 258"/>
                      <a:gd name="T1" fmla="*/ 44 h 100"/>
                      <a:gd name="T2" fmla="*/ 75 w 258"/>
                      <a:gd name="T3" fmla="*/ 0 h 100"/>
                      <a:gd name="T4" fmla="*/ 258 w 258"/>
                      <a:gd name="T5" fmla="*/ 50 h 100"/>
                      <a:gd name="T6" fmla="*/ 183 w 258"/>
                      <a:gd name="T7" fmla="*/ 100 h 100"/>
                      <a:gd name="T8" fmla="*/ 0 w 258"/>
                      <a:gd name="T9" fmla="*/ 44 h 100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58"/>
                      <a:gd name="T16" fmla="*/ 0 h 100"/>
                      <a:gd name="T17" fmla="*/ 258 w 258"/>
                      <a:gd name="T18" fmla="*/ 100 h 100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58" h="100">
                        <a:moveTo>
                          <a:pt x="0" y="44"/>
                        </a:moveTo>
                        <a:lnTo>
                          <a:pt x="75" y="0"/>
                        </a:lnTo>
                        <a:lnTo>
                          <a:pt x="258" y="50"/>
                        </a:lnTo>
                        <a:lnTo>
                          <a:pt x="183" y="100"/>
                        </a:lnTo>
                        <a:lnTo>
                          <a:pt x="0" y="44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184" name="Freeform 1079"/>
                  <p:cNvSpPr>
                    <a:spLocks/>
                  </p:cNvSpPr>
                  <p:nvPr/>
                </p:nvSpPr>
                <p:spPr bwMode="auto">
                  <a:xfrm>
                    <a:off x="1799" y="2816"/>
                    <a:ext cx="194" cy="63"/>
                  </a:xfrm>
                  <a:custGeom>
                    <a:avLst/>
                    <a:gdLst>
                      <a:gd name="T0" fmla="*/ 12 w 194"/>
                      <a:gd name="T1" fmla="*/ 0 h 63"/>
                      <a:gd name="T2" fmla="*/ 194 w 194"/>
                      <a:gd name="T3" fmla="*/ 53 h 63"/>
                      <a:gd name="T4" fmla="*/ 180 w 194"/>
                      <a:gd name="T5" fmla="*/ 63 h 63"/>
                      <a:gd name="T6" fmla="*/ 0 w 194"/>
                      <a:gd name="T7" fmla="*/ 9 h 63"/>
                      <a:gd name="T8" fmla="*/ 12 w 194"/>
                      <a:gd name="T9" fmla="*/ 0 h 6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94"/>
                      <a:gd name="T16" fmla="*/ 0 h 63"/>
                      <a:gd name="T17" fmla="*/ 194 w 194"/>
                      <a:gd name="T18" fmla="*/ 63 h 63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94" h="63">
                        <a:moveTo>
                          <a:pt x="12" y="0"/>
                        </a:moveTo>
                        <a:lnTo>
                          <a:pt x="194" y="53"/>
                        </a:lnTo>
                        <a:lnTo>
                          <a:pt x="180" y="63"/>
                        </a:lnTo>
                        <a:lnTo>
                          <a:pt x="0" y="9"/>
                        </a:lnTo>
                        <a:lnTo>
                          <a:pt x="12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185" name="Freeform 1080"/>
                  <p:cNvSpPr>
                    <a:spLocks/>
                  </p:cNvSpPr>
                  <p:nvPr/>
                </p:nvSpPr>
                <p:spPr bwMode="auto">
                  <a:xfrm>
                    <a:off x="2020" y="2834"/>
                    <a:ext cx="258" cy="102"/>
                  </a:xfrm>
                  <a:custGeom>
                    <a:avLst/>
                    <a:gdLst>
                      <a:gd name="T0" fmla="*/ 0 w 258"/>
                      <a:gd name="T1" fmla="*/ 46 h 102"/>
                      <a:gd name="T2" fmla="*/ 71 w 258"/>
                      <a:gd name="T3" fmla="*/ 0 h 102"/>
                      <a:gd name="T4" fmla="*/ 258 w 258"/>
                      <a:gd name="T5" fmla="*/ 52 h 102"/>
                      <a:gd name="T6" fmla="*/ 183 w 258"/>
                      <a:gd name="T7" fmla="*/ 102 h 102"/>
                      <a:gd name="T8" fmla="*/ 0 w 258"/>
                      <a:gd name="T9" fmla="*/ 46 h 10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58"/>
                      <a:gd name="T16" fmla="*/ 0 h 102"/>
                      <a:gd name="T17" fmla="*/ 258 w 258"/>
                      <a:gd name="T18" fmla="*/ 102 h 102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58" h="102">
                        <a:moveTo>
                          <a:pt x="0" y="46"/>
                        </a:moveTo>
                        <a:lnTo>
                          <a:pt x="71" y="0"/>
                        </a:lnTo>
                        <a:lnTo>
                          <a:pt x="258" y="52"/>
                        </a:lnTo>
                        <a:lnTo>
                          <a:pt x="183" y="102"/>
                        </a:lnTo>
                        <a:lnTo>
                          <a:pt x="0" y="46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186" name="Freeform 1081"/>
                  <p:cNvSpPr>
                    <a:spLocks/>
                  </p:cNvSpPr>
                  <p:nvPr/>
                </p:nvSpPr>
                <p:spPr bwMode="auto">
                  <a:xfrm>
                    <a:off x="2011" y="2882"/>
                    <a:ext cx="194" cy="63"/>
                  </a:xfrm>
                  <a:custGeom>
                    <a:avLst/>
                    <a:gdLst>
                      <a:gd name="T0" fmla="*/ 12 w 194"/>
                      <a:gd name="T1" fmla="*/ 0 h 63"/>
                      <a:gd name="T2" fmla="*/ 194 w 194"/>
                      <a:gd name="T3" fmla="*/ 53 h 63"/>
                      <a:gd name="T4" fmla="*/ 180 w 194"/>
                      <a:gd name="T5" fmla="*/ 63 h 63"/>
                      <a:gd name="T6" fmla="*/ 0 w 194"/>
                      <a:gd name="T7" fmla="*/ 9 h 63"/>
                      <a:gd name="T8" fmla="*/ 12 w 194"/>
                      <a:gd name="T9" fmla="*/ 0 h 6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94"/>
                      <a:gd name="T16" fmla="*/ 0 h 63"/>
                      <a:gd name="T17" fmla="*/ 194 w 194"/>
                      <a:gd name="T18" fmla="*/ 63 h 63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94" h="63">
                        <a:moveTo>
                          <a:pt x="12" y="0"/>
                        </a:moveTo>
                        <a:lnTo>
                          <a:pt x="194" y="53"/>
                        </a:lnTo>
                        <a:lnTo>
                          <a:pt x="180" y="63"/>
                        </a:lnTo>
                        <a:lnTo>
                          <a:pt x="0" y="9"/>
                        </a:lnTo>
                        <a:lnTo>
                          <a:pt x="12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</p:grpSp>
            <p:sp>
              <p:nvSpPr>
                <p:cNvPr id="175" name="Freeform 1082"/>
                <p:cNvSpPr>
                  <a:spLocks/>
                </p:cNvSpPr>
                <p:nvPr/>
              </p:nvSpPr>
              <p:spPr bwMode="auto">
                <a:xfrm>
                  <a:off x="2577" y="3043"/>
                  <a:ext cx="614" cy="514"/>
                </a:xfrm>
                <a:custGeom>
                  <a:avLst/>
                  <a:gdLst>
                    <a:gd name="T0" fmla="*/ 1 w 990"/>
                    <a:gd name="T1" fmla="*/ 6 h 792"/>
                    <a:gd name="T2" fmla="*/ 6 w 990"/>
                    <a:gd name="T3" fmla="*/ 0 h 792"/>
                    <a:gd name="T4" fmla="*/ 6 w 990"/>
                    <a:gd name="T5" fmla="*/ 1 h 792"/>
                    <a:gd name="T6" fmla="*/ 0 w 990"/>
                    <a:gd name="T7" fmla="*/ 6 h 792"/>
                    <a:gd name="T8" fmla="*/ 1 w 990"/>
                    <a:gd name="T9" fmla="*/ 6 h 79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990"/>
                    <a:gd name="T16" fmla="*/ 0 h 792"/>
                    <a:gd name="T17" fmla="*/ 990 w 990"/>
                    <a:gd name="T18" fmla="*/ 792 h 79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990" h="792">
                      <a:moveTo>
                        <a:pt x="3" y="738"/>
                      </a:moveTo>
                      <a:lnTo>
                        <a:pt x="990" y="0"/>
                      </a:lnTo>
                      <a:lnTo>
                        <a:pt x="987" y="60"/>
                      </a:lnTo>
                      <a:lnTo>
                        <a:pt x="0" y="792"/>
                      </a:lnTo>
                      <a:lnTo>
                        <a:pt x="3" y="738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176" name="Freeform 1083"/>
                <p:cNvSpPr>
                  <a:spLocks/>
                </p:cNvSpPr>
                <p:nvPr/>
              </p:nvSpPr>
              <p:spPr bwMode="auto">
                <a:xfrm>
                  <a:off x="1010" y="3084"/>
                  <a:ext cx="1571" cy="469"/>
                </a:xfrm>
                <a:custGeom>
                  <a:avLst/>
                  <a:gdLst>
                    <a:gd name="T0" fmla="*/ 1 w 2532"/>
                    <a:gd name="T1" fmla="*/ 0 h 723"/>
                    <a:gd name="T2" fmla="*/ 1 w 2532"/>
                    <a:gd name="T3" fmla="*/ 0 h 723"/>
                    <a:gd name="T4" fmla="*/ 14 w 2532"/>
                    <a:gd name="T5" fmla="*/ 6 h 723"/>
                    <a:gd name="T6" fmla="*/ 14 w 2532"/>
                    <a:gd name="T7" fmla="*/ 6 h 723"/>
                    <a:gd name="T8" fmla="*/ 0 w 2532"/>
                    <a:gd name="T9" fmla="*/ 1 h 723"/>
                    <a:gd name="T10" fmla="*/ 1 w 2532"/>
                    <a:gd name="T11" fmla="*/ 0 h 7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532"/>
                    <a:gd name="T19" fmla="*/ 0 h 723"/>
                    <a:gd name="T20" fmla="*/ 2532 w 2532"/>
                    <a:gd name="T21" fmla="*/ 723 h 7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532" h="723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177" name="Freeform 1084"/>
                <p:cNvSpPr>
                  <a:spLocks/>
                </p:cNvSpPr>
                <p:nvPr/>
              </p:nvSpPr>
              <p:spPr bwMode="auto">
                <a:xfrm>
                  <a:off x="1011" y="2998"/>
                  <a:ext cx="17" cy="95"/>
                </a:xfrm>
                <a:custGeom>
                  <a:avLst/>
                  <a:gdLst>
                    <a:gd name="T0" fmla="*/ 1 w 26"/>
                    <a:gd name="T1" fmla="*/ 1 h 147"/>
                    <a:gd name="T2" fmla="*/ 1 w 26"/>
                    <a:gd name="T3" fmla="*/ 1 h 147"/>
                    <a:gd name="T4" fmla="*/ 0 w 26"/>
                    <a:gd name="T5" fmla="*/ 1 h 147"/>
                    <a:gd name="T6" fmla="*/ 1 w 26"/>
                    <a:gd name="T7" fmla="*/ 0 h 147"/>
                    <a:gd name="T8" fmla="*/ 1 w 26"/>
                    <a:gd name="T9" fmla="*/ 1 h 14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6"/>
                    <a:gd name="T16" fmla="*/ 0 h 147"/>
                    <a:gd name="T17" fmla="*/ 26 w 26"/>
                    <a:gd name="T18" fmla="*/ 147 h 14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6" h="147">
                      <a:moveTo>
                        <a:pt x="26" y="10"/>
                      </a:moveTo>
                      <a:lnTo>
                        <a:pt x="23" y="147"/>
                      </a:lnTo>
                      <a:lnTo>
                        <a:pt x="0" y="144"/>
                      </a:lnTo>
                      <a:lnTo>
                        <a:pt x="3" y="0"/>
                      </a:lnTo>
                      <a:lnTo>
                        <a:pt x="26" y="1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178" name="Freeform 1085"/>
                <p:cNvSpPr>
                  <a:spLocks/>
                </p:cNvSpPr>
                <p:nvPr/>
              </p:nvSpPr>
              <p:spPr bwMode="auto">
                <a:xfrm>
                  <a:off x="1012" y="2611"/>
                  <a:ext cx="730" cy="393"/>
                </a:xfrm>
                <a:custGeom>
                  <a:avLst/>
                  <a:gdLst>
                    <a:gd name="T0" fmla="*/ 6 w 1176"/>
                    <a:gd name="T1" fmla="*/ 0 h 606"/>
                    <a:gd name="T2" fmla="*/ 0 w 1176"/>
                    <a:gd name="T3" fmla="*/ 5 h 606"/>
                    <a:gd name="T4" fmla="*/ 1 w 1176"/>
                    <a:gd name="T5" fmla="*/ 5 h 606"/>
                    <a:gd name="T6" fmla="*/ 6 w 1176"/>
                    <a:gd name="T7" fmla="*/ 1 h 606"/>
                    <a:gd name="T8" fmla="*/ 6 w 1176"/>
                    <a:gd name="T9" fmla="*/ 0 h 60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76"/>
                    <a:gd name="T16" fmla="*/ 0 h 606"/>
                    <a:gd name="T17" fmla="*/ 1176 w 1176"/>
                    <a:gd name="T18" fmla="*/ 606 h 60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76" h="606">
                      <a:moveTo>
                        <a:pt x="1170" y="0"/>
                      </a:moveTo>
                      <a:lnTo>
                        <a:pt x="0" y="597"/>
                      </a:lnTo>
                      <a:lnTo>
                        <a:pt x="30" y="606"/>
                      </a:lnTo>
                      <a:lnTo>
                        <a:pt x="1176" y="18"/>
                      </a:lnTo>
                      <a:lnTo>
                        <a:pt x="1170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179" name="Freeform 1086"/>
                <p:cNvSpPr>
                  <a:spLocks/>
                </p:cNvSpPr>
                <p:nvPr/>
              </p:nvSpPr>
              <p:spPr bwMode="auto">
                <a:xfrm>
                  <a:off x="1061" y="3018"/>
                  <a:ext cx="1490" cy="451"/>
                </a:xfrm>
                <a:custGeom>
                  <a:avLst/>
                  <a:gdLst>
                    <a:gd name="T0" fmla="*/ 1 w 2532"/>
                    <a:gd name="T1" fmla="*/ 0 h 723"/>
                    <a:gd name="T2" fmla="*/ 1 w 2532"/>
                    <a:gd name="T3" fmla="*/ 0 h 723"/>
                    <a:gd name="T4" fmla="*/ 7 w 2532"/>
                    <a:gd name="T5" fmla="*/ 4 h 723"/>
                    <a:gd name="T6" fmla="*/ 7 w 2532"/>
                    <a:gd name="T7" fmla="*/ 4 h 723"/>
                    <a:gd name="T8" fmla="*/ 0 w 2532"/>
                    <a:gd name="T9" fmla="*/ 1 h 723"/>
                    <a:gd name="T10" fmla="*/ 1 w 2532"/>
                    <a:gd name="T11" fmla="*/ 0 h 7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532"/>
                    <a:gd name="T19" fmla="*/ 0 h 723"/>
                    <a:gd name="T20" fmla="*/ 2532 w 2532"/>
                    <a:gd name="T21" fmla="*/ 723 h 7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532" h="723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180" name="Freeform 1087"/>
                <p:cNvSpPr>
                  <a:spLocks/>
                </p:cNvSpPr>
                <p:nvPr/>
              </p:nvSpPr>
              <p:spPr bwMode="auto">
                <a:xfrm flipV="1">
                  <a:off x="2549" y="2986"/>
                  <a:ext cx="608" cy="467"/>
                </a:xfrm>
                <a:custGeom>
                  <a:avLst/>
                  <a:gdLst>
                    <a:gd name="T0" fmla="*/ 0 w 2532"/>
                    <a:gd name="T1" fmla="*/ 0 h 723"/>
                    <a:gd name="T2" fmla="*/ 0 w 2532"/>
                    <a:gd name="T3" fmla="*/ 0 h 723"/>
                    <a:gd name="T4" fmla="*/ 0 w 2532"/>
                    <a:gd name="T5" fmla="*/ 6 h 723"/>
                    <a:gd name="T6" fmla="*/ 0 w 2532"/>
                    <a:gd name="T7" fmla="*/ 6 h 723"/>
                    <a:gd name="T8" fmla="*/ 0 w 2532"/>
                    <a:gd name="T9" fmla="*/ 1 h 723"/>
                    <a:gd name="T10" fmla="*/ 0 w 2532"/>
                    <a:gd name="T11" fmla="*/ 0 h 7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532"/>
                    <a:gd name="T19" fmla="*/ 0 h 723"/>
                    <a:gd name="T20" fmla="*/ 2532 w 2532"/>
                    <a:gd name="T21" fmla="*/ 723 h 7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532" h="723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</p:grpSp>
          <p:grpSp>
            <p:nvGrpSpPr>
              <p:cNvPr id="113" name="Group 1114"/>
              <p:cNvGrpSpPr>
                <a:grpSpLocks/>
              </p:cNvGrpSpPr>
              <p:nvPr/>
            </p:nvGrpSpPr>
            <p:grpSpPr bwMode="auto">
              <a:xfrm>
                <a:off x="5918606" y="3666477"/>
                <a:ext cx="346663" cy="330764"/>
                <a:chOff x="877" y="1008"/>
                <a:chExt cx="2747" cy="2591"/>
              </a:xfrm>
            </p:grpSpPr>
            <p:pic>
              <p:nvPicPr>
                <p:cNvPr id="141" name="Picture 1115" descr="antenna_stylized"/>
                <p:cNvPicPr>
                  <a:picLocks noChangeAspect="1" noChangeArrowheads="1"/>
                </p:cNvPicPr>
                <p:nvPr/>
              </p:nvPicPr>
              <p:blipFill>
                <a:blip r:embed="rId20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77" y="1008"/>
                  <a:ext cx="2725" cy="142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142" name="Picture 1116" descr="laptop_keyboard"/>
                <p:cNvPicPr>
                  <a:picLocks noChangeAspect="1" noChangeArrowheads="1"/>
                </p:cNvPicPr>
                <p:nvPr/>
              </p:nvPicPr>
              <p:blipFill>
                <a:blip r:embed="rId21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09064" flipH="1">
                  <a:off x="1009" y="2586"/>
                  <a:ext cx="2245" cy="101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43" name="Freeform 1117"/>
                <p:cNvSpPr>
                  <a:spLocks/>
                </p:cNvSpPr>
                <p:nvPr/>
              </p:nvSpPr>
              <p:spPr bwMode="auto">
                <a:xfrm>
                  <a:off x="1753" y="1603"/>
                  <a:ext cx="1807" cy="1322"/>
                </a:xfrm>
                <a:custGeom>
                  <a:avLst/>
                  <a:gdLst>
                    <a:gd name="T0" fmla="*/ 2 w 2982"/>
                    <a:gd name="T1" fmla="*/ 0 h 2442"/>
                    <a:gd name="T2" fmla="*/ 0 w 2982"/>
                    <a:gd name="T3" fmla="*/ 2 h 2442"/>
                    <a:gd name="T4" fmla="*/ 10 w 2982"/>
                    <a:gd name="T5" fmla="*/ 3 h 2442"/>
                    <a:gd name="T6" fmla="*/ 12 w 2982"/>
                    <a:gd name="T7" fmla="*/ 1 h 2442"/>
                    <a:gd name="T8" fmla="*/ 2 w 2982"/>
                    <a:gd name="T9" fmla="*/ 0 h 244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982"/>
                    <a:gd name="T16" fmla="*/ 0 h 2442"/>
                    <a:gd name="T17" fmla="*/ 2982 w 2982"/>
                    <a:gd name="T18" fmla="*/ 2442 h 244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982" h="2442">
                      <a:moveTo>
                        <a:pt x="540" y="0"/>
                      </a:moveTo>
                      <a:lnTo>
                        <a:pt x="0" y="1734"/>
                      </a:lnTo>
                      <a:lnTo>
                        <a:pt x="2394" y="2442"/>
                      </a:lnTo>
                      <a:lnTo>
                        <a:pt x="2982" y="318"/>
                      </a:lnTo>
                      <a:lnTo>
                        <a:pt x="540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N"/>
                </a:p>
              </p:txBody>
            </p:sp>
            <p:pic>
              <p:nvPicPr>
                <p:cNvPr id="144" name="Picture 1118" descr="screen"/>
                <p:cNvPicPr>
                  <a:picLocks noChangeAspect="1" noChangeArrowheads="1"/>
                </p:cNvPicPr>
                <p:nvPr/>
              </p:nvPicPr>
              <p:blipFill>
                <a:blip r:embed="rId22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42" y="1637"/>
                  <a:ext cx="1642" cy="120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45" name="Freeform 1119"/>
                <p:cNvSpPr>
                  <a:spLocks/>
                </p:cNvSpPr>
                <p:nvPr/>
              </p:nvSpPr>
              <p:spPr bwMode="auto">
                <a:xfrm>
                  <a:off x="2082" y="1564"/>
                  <a:ext cx="1531" cy="246"/>
                </a:xfrm>
                <a:custGeom>
                  <a:avLst/>
                  <a:gdLst>
                    <a:gd name="T0" fmla="*/ 1 w 2528"/>
                    <a:gd name="T1" fmla="*/ 0 h 455"/>
                    <a:gd name="T2" fmla="*/ 10 w 2528"/>
                    <a:gd name="T3" fmla="*/ 1 h 455"/>
                    <a:gd name="T4" fmla="*/ 10 w 2528"/>
                    <a:gd name="T5" fmla="*/ 1 h 455"/>
                    <a:gd name="T6" fmla="*/ 0 w 2528"/>
                    <a:gd name="T7" fmla="*/ 1 h 455"/>
                    <a:gd name="T8" fmla="*/ 1 w 2528"/>
                    <a:gd name="T9" fmla="*/ 0 h 455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28"/>
                    <a:gd name="T16" fmla="*/ 0 h 455"/>
                    <a:gd name="T17" fmla="*/ 2528 w 2528"/>
                    <a:gd name="T18" fmla="*/ 455 h 455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28" h="455">
                      <a:moveTo>
                        <a:pt x="14" y="0"/>
                      </a:moveTo>
                      <a:lnTo>
                        <a:pt x="2528" y="341"/>
                      </a:lnTo>
                      <a:lnTo>
                        <a:pt x="2480" y="455"/>
                      </a:lnTo>
                      <a:lnTo>
                        <a:pt x="0" y="86"/>
                      </a:lnTo>
                      <a:lnTo>
                        <a:pt x="14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rgbClr val="EAEAEA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146" name="Freeform 1120"/>
                <p:cNvSpPr>
                  <a:spLocks/>
                </p:cNvSpPr>
                <p:nvPr/>
              </p:nvSpPr>
              <p:spPr bwMode="auto">
                <a:xfrm>
                  <a:off x="1737" y="1562"/>
                  <a:ext cx="425" cy="1024"/>
                </a:xfrm>
                <a:custGeom>
                  <a:avLst/>
                  <a:gdLst>
                    <a:gd name="T0" fmla="*/ 2 w 702"/>
                    <a:gd name="T1" fmla="*/ 0 h 1893"/>
                    <a:gd name="T2" fmla="*/ 0 w 702"/>
                    <a:gd name="T3" fmla="*/ 2 h 1893"/>
                    <a:gd name="T4" fmla="*/ 1 w 702"/>
                    <a:gd name="T5" fmla="*/ 2 h 1893"/>
                    <a:gd name="T6" fmla="*/ 3 w 702"/>
                    <a:gd name="T7" fmla="*/ 1 h 1893"/>
                    <a:gd name="T8" fmla="*/ 2 w 702"/>
                    <a:gd name="T9" fmla="*/ 0 h 189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02"/>
                    <a:gd name="T16" fmla="*/ 0 h 1893"/>
                    <a:gd name="T17" fmla="*/ 702 w 702"/>
                    <a:gd name="T18" fmla="*/ 1893 h 189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02" h="1893">
                      <a:moveTo>
                        <a:pt x="579" y="0"/>
                      </a:moveTo>
                      <a:lnTo>
                        <a:pt x="0" y="1869"/>
                      </a:lnTo>
                      <a:lnTo>
                        <a:pt x="114" y="1893"/>
                      </a:lnTo>
                      <a:lnTo>
                        <a:pt x="702" y="51"/>
                      </a:lnTo>
                      <a:lnTo>
                        <a:pt x="579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147" name="Freeform 1121"/>
                <p:cNvSpPr>
                  <a:spLocks/>
                </p:cNvSpPr>
                <p:nvPr/>
              </p:nvSpPr>
              <p:spPr bwMode="auto">
                <a:xfrm>
                  <a:off x="3144" y="1745"/>
                  <a:ext cx="458" cy="1182"/>
                </a:xfrm>
                <a:custGeom>
                  <a:avLst/>
                  <a:gdLst>
                    <a:gd name="T0" fmla="*/ 3 w 756"/>
                    <a:gd name="T1" fmla="*/ 0 h 2184"/>
                    <a:gd name="T2" fmla="*/ 1 w 756"/>
                    <a:gd name="T3" fmla="*/ 3 h 2184"/>
                    <a:gd name="T4" fmla="*/ 0 w 756"/>
                    <a:gd name="T5" fmla="*/ 3 h 2184"/>
                    <a:gd name="T6" fmla="*/ 2 w 756"/>
                    <a:gd name="T7" fmla="*/ 1 h 2184"/>
                    <a:gd name="T8" fmla="*/ 3 w 756"/>
                    <a:gd name="T9" fmla="*/ 0 h 218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6"/>
                    <a:gd name="T16" fmla="*/ 0 h 2184"/>
                    <a:gd name="T17" fmla="*/ 756 w 756"/>
                    <a:gd name="T18" fmla="*/ 2184 h 2184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6" h="2184">
                      <a:moveTo>
                        <a:pt x="756" y="0"/>
                      </a:moveTo>
                      <a:lnTo>
                        <a:pt x="138" y="2184"/>
                      </a:lnTo>
                      <a:lnTo>
                        <a:pt x="0" y="2148"/>
                      </a:lnTo>
                      <a:lnTo>
                        <a:pt x="606" y="78"/>
                      </a:lnTo>
                      <a:lnTo>
                        <a:pt x="756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DDDDDD"/>
                    </a:gs>
                    <a:gs pos="100000">
                      <a:schemeClr val="bg1"/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148" name="Freeform 1122"/>
                <p:cNvSpPr>
                  <a:spLocks/>
                </p:cNvSpPr>
                <p:nvPr/>
              </p:nvSpPr>
              <p:spPr bwMode="auto">
                <a:xfrm>
                  <a:off x="1732" y="2534"/>
                  <a:ext cx="1680" cy="399"/>
                </a:xfrm>
                <a:custGeom>
                  <a:avLst/>
                  <a:gdLst>
                    <a:gd name="T0" fmla="*/ 1 w 2773"/>
                    <a:gd name="T1" fmla="*/ 0 h 738"/>
                    <a:gd name="T2" fmla="*/ 0 w 2773"/>
                    <a:gd name="T3" fmla="*/ 1 h 738"/>
                    <a:gd name="T4" fmla="*/ 10 w 2773"/>
                    <a:gd name="T5" fmla="*/ 1 h 738"/>
                    <a:gd name="T6" fmla="*/ 10 w 2773"/>
                    <a:gd name="T7" fmla="*/ 1 h 738"/>
                    <a:gd name="T8" fmla="*/ 1 w 2773"/>
                    <a:gd name="T9" fmla="*/ 0 h 73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773"/>
                    <a:gd name="T16" fmla="*/ 0 h 738"/>
                    <a:gd name="T17" fmla="*/ 2773 w 2773"/>
                    <a:gd name="T18" fmla="*/ 738 h 73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773" h="738">
                      <a:moveTo>
                        <a:pt x="33" y="0"/>
                      </a:moveTo>
                      <a:lnTo>
                        <a:pt x="0" y="99"/>
                      </a:lnTo>
                      <a:lnTo>
                        <a:pt x="2436" y="738"/>
                      </a:lnTo>
                      <a:cubicBezTo>
                        <a:pt x="2499" y="501"/>
                        <a:pt x="2773" y="727"/>
                        <a:pt x="2373" y="603"/>
                      </a:cubicBezTo>
                      <a:lnTo>
                        <a:pt x="33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CC"/>
                    </a:gs>
                    <a:gs pos="100000">
                      <a:schemeClr val="bg1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149" name="Freeform 1123"/>
                <p:cNvSpPr>
                  <a:spLocks/>
                </p:cNvSpPr>
                <p:nvPr/>
              </p:nvSpPr>
              <p:spPr bwMode="auto">
                <a:xfrm>
                  <a:off x="3195" y="1755"/>
                  <a:ext cx="429" cy="1187"/>
                </a:xfrm>
                <a:custGeom>
                  <a:avLst/>
                  <a:gdLst>
                    <a:gd name="T0" fmla="*/ 8 w 637"/>
                    <a:gd name="T1" fmla="*/ 0 h 1659"/>
                    <a:gd name="T2" fmla="*/ 8 w 637"/>
                    <a:gd name="T3" fmla="*/ 0 h 1659"/>
                    <a:gd name="T4" fmla="*/ 1 w 637"/>
                    <a:gd name="T5" fmla="*/ 42 h 1659"/>
                    <a:gd name="T6" fmla="*/ 0 w 637"/>
                    <a:gd name="T7" fmla="*/ 41 h 1659"/>
                    <a:gd name="T8" fmla="*/ 8 w 637"/>
                    <a:gd name="T9" fmla="*/ 0 h 165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637"/>
                    <a:gd name="T16" fmla="*/ 0 h 1659"/>
                    <a:gd name="T17" fmla="*/ 637 w 637"/>
                    <a:gd name="T18" fmla="*/ 1659 h 165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637" h="1659">
                      <a:moveTo>
                        <a:pt x="615" y="0"/>
                      </a:moveTo>
                      <a:lnTo>
                        <a:pt x="637" y="0"/>
                      </a:lnTo>
                      <a:lnTo>
                        <a:pt x="68" y="1659"/>
                      </a:lnTo>
                      <a:lnTo>
                        <a:pt x="0" y="1647"/>
                      </a:lnTo>
                      <a:lnTo>
                        <a:pt x="615" y="0"/>
                      </a:lnTo>
                      <a:close/>
                    </a:path>
                  </a:pathLst>
                </a:custGeom>
                <a:solidFill>
                  <a:srgbClr val="4D4D4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150" name="Freeform 1124"/>
                <p:cNvSpPr>
                  <a:spLocks/>
                </p:cNvSpPr>
                <p:nvPr/>
              </p:nvSpPr>
              <p:spPr bwMode="auto">
                <a:xfrm>
                  <a:off x="1734" y="2587"/>
                  <a:ext cx="1494" cy="394"/>
                </a:xfrm>
                <a:custGeom>
                  <a:avLst/>
                  <a:gdLst>
                    <a:gd name="T0" fmla="*/ 0 w 2216"/>
                    <a:gd name="T1" fmla="*/ 0 h 550"/>
                    <a:gd name="T2" fmla="*/ 1 w 2216"/>
                    <a:gd name="T3" fmla="*/ 1 h 550"/>
                    <a:gd name="T4" fmla="*/ 28 w 2216"/>
                    <a:gd name="T5" fmla="*/ 14 h 550"/>
                    <a:gd name="T6" fmla="*/ 28 w 2216"/>
                    <a:gd name="T7" fmla="*/ 12 h 550"/>
                    <a:gd name="T8" fmla="*/ 0 w 2216"/>
                    <a:gd name="T9" fmla="*/ 0 h 55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216"/>
                    <a:gd name="T16" fmla="*/ 0 h 550"/>
                    <a:gd name="T17" fmla="*/ 2216 w 2216"/>
                    <a:gd name="T18" fmla="*/ 550 h 55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216" h="550">
                      <a:moveTo>
                        <a:pt x="0" y="0"/>
                      </a:moveTo>
                      <a:lnTo>
                        <a:pt x="9" y="57"/>
                      </a:lnTo>
                      <a:lnTo>
                        <a:pt x="2164" y="550"/>
                      </a:lnTo>
                      <a:lnTo>
                        <a:pt x="2216" y="49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grpSp>
              <p:nvGrpSpPr>
                <p:cNvPr id="151" name="Group 1125"/>
                <p:cNvGrpSpPr>
                  <a:grpSpLocks/>
                </p:cNvGrpSpPr>
                <p:nvPr/>
              </p:nvGrpSpPr>
              <p:grpSpPr bwMode="auto">
                <a:xfrm>
                  <a:off x="1709" y="3008"/>
                  <a:ext cx="507" cy="234"/>
                  <a:chOff x="1740" y="2642"/>
                  <a:chExt cx="752" cy="327"/>
                </a:xfrm>
              </p:grpSpPr>
              <p:sp>
                <p:nvSpPr>
                  <p:cNvPr id="158" name="Freeform 1126"/>
                  <p:cNvSpPr>
                    <a:spLocks/>
                  </p:cNvSpPr>
                  <p:nvPr/>
                </p:nvSpPr>
                <p:spPr bwMode="auto">
                  <a:xfrm>
                    <a:off x="1740" y="2642"/>
                    <a:ext cx="752" cy="327"/>
                  </a:xfrm>
                  <a:custGeom>
                    <a:avLst/>
                    <a:gdLst>
                      <a:gd name="T0" fmla="*/ 293 w 752"/>
                      <a:gd name="T1" fmla="*/ 0 h 327"/>
                      <a:gd name="T2" fmla="*/ 752 w 752"/>
                      <a:gd name="T3" fmla="*/ 124 h 327"/>
                      <a:gd name="T4" fmla="*/ 470 w 752"/>
                      <a:gd name="T5" fmla="*/ 327 h 327"/>
                      <a:gd name="T6" fmla="*/ 0 w 752"/>
                      <a:gd name="T7" fmla="*/ 183 h 327"/>
                      <a:gd name="T8" fmla="*/ 293 w 752"/>
                      <a:gd name="T9" fmla="*/ 0 h 327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752"/>
                      <a:gd name="T16" fmla="*/ 0 h 327"/>
                      <a:gd name="T17" fmla="*/ 752 w 752"/>
                      <a:gd name="T18" fmla="*/ 327 h 327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752" h="327">
                        <a:moveTo>
                          <a:pt x="293" y="0"/>
                        </a:moveTo>
                        <a:lnTo>
                          <a:pt x="752" y="124"/>
                        </a:lnTo>
                        <a:lnTo>
                          <a:pt x="470" y="327"/>
                        </a:lnTo>
                        <a:lnTo>
                          <a:pt x="0" y="183"/>
                        </a:lnTo>
                        <a:lnTo>
                          <a:pt x="293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159" name="Freeform 1127"/>
                  <p:cNvSpPr>
                    <a:spLocks/>
                  </p:cNvSpPr>
                  <p:nvPr/>
                </p:nvSpPr>
                <p:spPr bwMode="auto">
                  <a:xfrm>
                    <a:off x="1754" y="2649"/>
                    <a:ext cx="726" cy="311"/>
                  </a:xfrm>
                  <a:custGeom>
                    <a:avLst/>
                    <a:gdLst>
                      <a:gd name="T0" fmla="*/ 282 w 726"/>
                      <a:gd name="T1" fmla="*/ 0 h 311"/>
                      <a:gd name="T2" fmla="*/ 726 w 726"/>
                      <a:gd name="T3" fmla="*/ 119 h 311"/>
                      <a:gd name="T4" fmla="*/ 457 w 726"/>
                      <a:gd name="T5" fmla="*/ 311 h 311"/>
                      <a:gd name="T6" fmla="*/ 0 w 726"/>
                      <a:gd name="T7" fmla="*/ 173 h 311"/>
                      <a:gd name="T8" fmla="*/ 282 w 726"/>
                      <a:gd name="T9" fmla="*/ 0 h 311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726"/>
                      <a:gd name="T16" fmla="*/ 0 h 311"/>
                      <a:gd name="T17" fmla="*/ 726 w 726"/>
                      <a:gd name="T18" fmla="*/ 311 h 311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726" h="311">
                        <a:moveTo>
                          <a:pt x="282" y="0"/>
                        </a:moveTo>
                        <a:lnTo>
                          <a:pt x="726" y="119"/>
                        </a:lnTo>
                        <a:lnTo>
                          <a:pt x="457" y="311"/>
                        </a:lnTo>
                        <a:lnTo>
                          <a:pt x="0" y="173"/>
                        </a:lnTo>
                        <a:lnTo>
                          <a:pt x="282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4D4D4D"/>
                      </a:gs>
                      <a:gs pos="100000">
                        <a:srgbClr val="DDDDDD"/>
                      </a:gs>
                    </a:gsLst>
                    <a:lin ang="1890000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160" name="Freeform 1128"/>
                  <p:cNvSpPr>
                    <a:spLocks/>
                  </p:cNvSpPr>
                  <p:nvPr/>
                </p:nvSpPr>
                <p:spPr bwMode="auto">
                  <a:xfrm>
                    <a:off x="1808" y="2770"/>
                    <a:ext cx="258" cy="100"/>
                  </a:xfrm>
                  <a:custGeom>
                    <a:avLst/>
                    <a:gdLst>
                      <a:gd name="T0" fmla="*/ 0 w 258"/>
                      <a:gd name="T1" fmla="*/ 44 h 100"/>
                      <a:gd name="T2" fmla="*/ 75 w 258"/>
                      <a:gd name="T3" fmla="*/ 0 h 100"/>
                      <a:gd name="T4" fmla="*/ 258 w 258"/>
                      <a:gd name="T5" fmla="*/ 50 h 100"/>
                      <a:gd name="T6" fmla="*/ 183 w 258"/>
                      <a:gd name="T7" fmla="*/ 100 h 100"/>
                      <a:gd name="T8" fmla="*/ 0 w 258"/>
                      <a:gd name="T9" fmla="*/ 44 h 100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58"/>
                      <a:gd name="T16" fmla="*/ 0 h 100"/>
                      <a:gd name="T17" fmla="*/ 258 w 258"/>
                      <a:gd name="T18" fmla="*/ 100 h 100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58" h="100">
                        <a:moveTo>
                          <a:pt x="0" y="44"/>
                        </a:moveTo>
                        <a:lnTo>
                          <a:pt x="75" y="0"/>
                        </a:lnTo>
                        <a:lnTo>
                          <a:pt x="258" y="50"/>
                        </a:lnTo>
                        <a:lnTo>
                          <a:pt x="183" y="100"/>
                        </a:lnTo>
                        <a:lnTo>
                          <a:pt x="0" y="44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161" name="Freeform 1129"/>
                  <p:cNvSpPr>
                    <a:spLocks/>
                  </p:cNvSpPr>
                  <p:nvPr/>
                </p:nvSpPr>
                <p:spPr bwMode="auto">
                  <a:xfrm>
                    <a:off x="1799" y="2816"/>
                    <a:ext cx="194" cy="63"/>
                  </a:xfrm>
                  <a:custGeom>
                    <a:avLst/>
                    <a:gdLst>
                      <a:gd name="T0" fmla="*/ 12 w 194"/>
                      <a:gd name="T1" fmla="*/ 0 h 63"/>
                      <a:gd name="T2" fmla="*/ 194 w 194"/>
                      <a:gd name="T3" fmla="*/ 53 h 63"/>
                      <a:gd name="T4" fmla="*/ 180 w 194"/>
                      <a:gd name="T5" fmla="*/ 63 h 63"/>
                      <a:gd name="T6" fmla="*/ 0 w 194"/>
                      <a:gd name="T7" fmla="*/ 9 h 63"/>
                      <a:gd name="T8" fmla="*/ 12 w 194"/>
                      <a:gd name="T9" fmla="*/ 0 h 6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94"/>
                      <a:gd name="T16" fmla="*/ 0 h 63"/>
                      <a:gd name="T17" fmla="*/ 194 w 194"/>
                      <a:gd name="T18" fmla="*/ 63 h 63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94" h="63">
                        <a:moveTo>
                          <a:pt x="12" y="0"/>
                        </a:moveTo>
                        <a:lnTo>
                          <a:pt x="194" y="53"/>
                        </a:lnTo>
                        <a:lnTo>
                          <a:pt x="180" y="63"/>
                        </a:lnTo>
                        <a:lnTo>
                          <a:pt x="0" y="9"/>
                        </a:lnTo>
                        <a:lnTo>
                          <a:pt x="12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162" name="Freeform 1130"/>
                  <p:cNvSpPr>
                    <a:spLocks/>
                  </p:cNvSpPr>
                  <p:nvPr/>
                </p:nvSpPr>
                <p:spPr bwMode="auto">
                  <a:xfrm>
                    <a:off x="2020" y="2834"/>
                    <a:ext cx="258" cy="102"/>
                  </a:xfrm>
                  <a:custGeom>
                    <a:avLst/>
                    <a:gdLst>
                      <a:gd name="T0" fmla="*/ 0 w 258"/>
                      <a:gd name="T1" fmla="*/ 46 h 102"/>
                      <a:gd name="T2" fmla="*/ 71 w 258"/>
                      <a:gd name="T3" fmla="*/ 0 h 102"/>
                      <a:gd name="T4" fmla="*/ 258 w 258"/>
                      <a:gd name="T5" fmla="*/ 52 h 102"/>
                      <a:gd name="T6" fmla="*/ 183 w 258"/>
                      <a:gd name="T7" fmla="*/ 102 h 102"/>
                      <a:gd name="T8" fmla="*/ 0 w 258"/>
                      <a:gd name="T9" fmla="*/ 46 h 10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58"/>
                      <a:gd name="T16" fmla="*/ 0 h 102"/>
                      <a:gd name="T17" fmla="*/ 258 w 258"/>
                      <a:gd name="T18" fmla="*/ 102 h 102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58" h="102">
                        <a:moveTo>
                          <a:pt x="0" y="46"/>
                        </a:moveTo>
                        <a:lnTo>
                          <a:pt x="71" y="0"/>
                        </a:lnTo>
                        <a:lnTo>
                          <a:pt x="258" y="52"/>
                        </a:lnTo>
                        <a:lnTo>
                          <a:pt x="183" y="102"/>
                        </a:lnTo>
                        <a:lnTo>
                          <a:pt x="0" y="46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163" name="Freeform 1131"/>
                  <p:cNvSpPr>
                    <a:spLocks/>
                  </p:cNvSpPr>
                  <p:nvPr/>
                </p:nvSpPr>
                <p:spPr bwMode="auto">
                  <a:xfrm>
                    <a:off x="2011" y="2882"/>
                    <a:ext cx="194" cy="63"/>
                  </a:xfrm>
                  <a:custGeom>
                    <a:avLst/>
                    <a:gdLst>
                      <a:gd name="T0" fmla="*/ 12 w 194"/>
                      <a:gd name="T1" fmla="*/ 0 h 63"/>
                      <a:gd name="T2" fmla="*/ 194 w 194"/>
                      <a:gd name="T3" fmla="*/ 53 h 63"/>
                      <a:gd name="T4" fmla="*/ 180 w 194"/>
                      <a:gd name="T5" fmla="*/ 63 h 63"/>
                      <a:gd name="T6" fmla="*/ 0 w 194"/>
                      <a:gd name="T7" fmla="*/ 9 h 63"/>
                      <a:gd name="T8" fmla="*/ 12 w 194"/>
                      <a:gd name="T9" fmla="*/ 0 h 6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94"/>
                      <a:gd name="T16" fmla="*/ 0 h 63"/>
                      <a:gd name="T17" fmla="*/ 194 w 194"/>
                      <a:gd name="T18" fmla="*/ 63 h 63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94" h="63">
                        <a:moveTo>
                          <a:pt x="12" y="0"/>
                        </a:moveTo>
                        <a:lnTo>
                          <a:pt x="194" y="53"/>
                        </a:lnTo>
                        <a:lnTo>
                          <a:pt x="180" y="63"/>
                        </a:lnTo>
                        <a:lnTo>
                          <a:pt x="0" y="9"/>
                        </a:lnTo>
                        <a:lnTo>
                          <a:pt x="12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</p:grpSp>
            <p:sp>
              <p:nvSpPr>
                <p:cNvPr id="152" name="Freeform 1132"/>
                <p:cNvSpPr>
                  <a:spLocks/>
                </p:cNvSpPr>
                <p:nvPr/>
              </p:nvSpPr>
              <p:spPr bwMode="auto">
                <a:xfrm>
                  <a:off x="2577" y="3043"/>
                  <a:ext cx="614" cy="514"/>
                </a:xfrm>
                <a:custGeom>
                  <a:avLst/>
                  <a:gdLst>
                    <a:gd name="T0" fmla="*/ 1 w 990"/>
                    <a:gd name="T1" fmla="*/ 6 h 792"/>
                    <a:gd name="T2" fmla="*/ 6 w 990"/>
                    <a:gd name="T3" fmla="*/ 0 h 792"/>
                    <a:gd name="T4" fmla="*/ 6 w 990"/>
                    <a:gd name="T5" fmla="*/ 1 h 792"/>
                    <a:gd name="T6" fmla="*/ 0 w 990"/>
                    <a:gd name="T7" fmla="*/ 6 h 792"/>
                    <a:gd name="T8" fmla="*/ 1 w 990"/>
                    <a:gd name="T9" fmla="*/ 6 h 79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990"/>
                    <a:gd name="T16" fmla="*/ 0 h 792"/>
                    <a:gd name="T17" fmla="*/ 990 w 990"/>
                    <a:gd name="T18" fmla="*/ 792 h 79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990" h="792">
                      <a:moveTo>
                        <a:pt x="3" y="738"/>
                      </a:moveTo>
                      <a:lnTo>
                        <a:pt x="990" y="0"/>
                      </a:lnTo>
                      <a:lnTo>
                        <a:pt x="987" y="60"/>
                      </a:lnTo>
                      <a:lnTo>
                        <a:pt x="0" y="792"/>
                      </a:lnTo>
                      <a:lnTo>
                        <a:pt x="3" y="738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153" name="Freeform 1133"/>
                <p:cNvSpPr>
                  <a:spLocks/>
                </p:cNvSpPr>
                <p:nvPr/>
              </p:nvSpPr>
              <p:spPr bwMode="auto">
                <a:xfrm>
                  <a:off x="1010" y="3084"/>
                  <a:ext cx="1571" cy="469"/>
                </a:xfrm>
                <a:custGeom>
                  <a:avLst/>
                  <a:gdLst>
                    <a:gd name="T0" fmla="*/ 1 w 2532"/>
                    <a:gd name="T1" fmla="*/ 0 h 723"/>
                    <a:gd name="T2" fmla="*/ 1 w 2532"/>
                    <a:gd name="T3" fmla="*/ 0 h 723"/>
                    <a:gd name="T4" fmla="*/ 14 w 2532"/>
                    <a:gd name="T5" fmla="*/ 6 h 723"/>
                    <a:gd name="T6" fmla="*/ 14 w 2532"/>
                    <a:gd name="T7" fmla="*/ 6 h 723"/>
                    <a:gd name="T8" fmla="*/ 0 w 2532"/>
                    <a:gd name="T9" fmla="*/ 1 h 723"/>
                    <a:gd name="T10" fmla="*/ 1 w 2532"/>
                    <a:gd name="T11" fmla="*/ 0 h 7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532"/>
                    <a:gd name="T19" fmla="*/ 0 h 723"/>
                    <a:gd name="T20" fmla="*/ 2532 w 2532"/>
                    <a:gd name="T21" fmla="*/ 723 h 7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532" h="723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154" name="Freeform 1134"/>
                <p:cNvSpPr>
                  <a:spLocks/>
                </p:cNvSpPr>
                <p:nvPr/>
              </p:nvSpPr>
              <p:spPr bwMode="auto">
                <a:xfrm>
                  <a:off x="1011" y="2998"/>
                  <a:ext cx="17" cy="95"/>
                </a:xfrm>
                <a:custGeom>
                  <a:avLst/>
                  <a:gdLst>
                    <a:gd name="T0" fmla="*/ 1 w 26"/>
                    <a:gd name="T1" fmla="*/ 1 h 147"/>
                    <a:gd name="T2" fmla="*/ 1 w 26"/>
                    <a:gd name="T3" fmla="*/ 1 h 147"/>
                    <a:gd name="T4" fmla="*/ 0 w 26"/>
                    <a:gd name="T5" fmla="*/ 1 h 147"/>
                    <a:gd name="T6" fmla="*/ 1 w 26"/>
                    <a:gd name="T7" fmla="*/ 0 h 147"/>
                    <a:gd name="T8" fmla="*/ 1 w 26"/>
                    <a:gd name="T9" fmla="*/ 1 h 14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6"/>
                    <a:gd name="T16" fmla="*/ 0 h 147"/>
                    <a:gd name="T17" fmla="*/ 26 w 26"/>
                    <a:gd name="T18" fmla="*/ 147 h 14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6" h="147">
                      <a:moveTo>
                        <a:pt x="26" y="10"/>
                      </a:moveTo>
                      <a:lnTo>
                        <a:pt x="23" y="147"/>
                      </a:lnTo>
                      <a:lnTo>
                        <a:pt x="0" y="144"/>
                      </a:lnTo>
                      <a:lnTo>
                        <a:pt x="3" y="0"/>
                      </a:lnTo>
                      <a:lnTo>
                        <a:pt x="26" y="1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155" name="Freeform 1135"/>
                <p:cNvSpPr>
                  <a:spLocks/>
                </p:cNvSpPr>
                <p:nvPr/>
              </p:nvSpPr>
              <p:spPr bwMode="auto">
                <a:xfrm>
                  <a:off x="1012" y="2611"/>
                  <a:ext cx="730" cy="393"/>
                </a:xfrm>
                <a:custGeom>
                  <a:avLst/>
                  <a:gdLst>
                    <a:gd name="T0" fmla="*/ 6 w 1176"/>
                    <a:gd name="T1" fmla="*/ 0 h 606"/>
                    <a:gd name="T2" fmla="*/ 0 w 1176"/>
                    <a:gd name="T3" fmla="*/ 5 h 606"/>
                    <a:gd name="T4" fmla="*/ 1 w 1176"/>
                    <a:gd name="T5" fmla="*/ 5 h 606"/>
                    <a:gd name="T6" fmla="*/ 6 w 1176"/>
                    <a:gd name="T7" fmla="*/ 1 h 606"/>
                    <a:gd name="T8" fmla="*/ 6 w 1176"/>
                    <a:gd name="T9" fmla="*/ 0 h 60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76"/>
                    <a:gd name="T16" fmla="*/ 0 h 606"/>
                    <a:gd name="T17" fmla="*/ 1176 w 1176"/>
                    <a:gd name="T18" fmla="*/ 606 h 60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76" h="606">
                      <a:moveTo>
                        <a:pt x="1170" y="0"/>
                      </a:moveTo>
                      <a:lnTo>
                        <a:pt x="0" y="597"/>
                      </a:lnTo>
                      <a:lnTo>
                        <a:pt x="30" y="606"/>
                      </a:lnTo>
                      <a:lnTo>
                        <a:pt x="1176" y="18"/>
                      </a:lnTo>
                      <a:lnTo>
                        <a:pt x="1170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156" name="Freeform 1136"/>
                <p:cNvSpPr>
                  <a:spLocks/>
                </p:cNvSpPr>
                <p:nvPr/>
              </p:nvSpPr>
              <p:spPr bwMode="auto">
                <a:xfrm>
                  <a:off x="1061" y="3018"/>
                  <a:ext cx="1490" cy="451"/>
                </a:xfrm>
                <a:custGeom>
                  <a:avLst/>
                  <a:gdLst>
                    <a:gd name="T0" fmla="*/ 1 w 2532"/>
                    <a:gd name="T1" fmla="*/ 0 h 723"/>
                    <a:gd name="T2" fmla="*/ 1 w 2532"/>
                    <a:gd name="T3" fmla="*/ 0 h 723"/>
                    <a:gd name="T4" fmla="*/ 7 w 2532"/>
                    <a:gd name="T5" fmla="*/ 4 h 723"/>
                    <a:gd name="T6" fmla="*/ 7 w 2532"/>
                    <a:gd name="T7" fmla="*/ 4 h 723"/>
                    <a:gd name="T8" fmla="*/ 0 w 2532"/>
                    <a:gd name="T9" fmla="*/ 1 h 723"/>
                    <a:gd name="T10" fmla="*/ 1 w 2532"/>
                    <a:gd name="T11" fmla="*/ 0 h 7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532"/>
                    <a:gd name="T19" fmla="*/ 0 h 723"/>
                    <a:gd name="T20" fmla="*/ 2532 w 2532"/>
                    <a:gd name="T21" fmla="*/ 723 h 7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532" h="723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157" name="Freeform 1137"/>
                <p:cNvSpPr>
                  <a:spLocks/>
                </p:cNvSpPr>
                <p:nvPr/>
              </p:nvSpPr>
              <p:spPr bwMode="auto">
                <a:xfrm flipV="1">
                  <a:off x="2549" y="2986"/>
                  <a:ext cx="608" cy="467"/>
                </a:xfrm>
                <a:custGeom>
                  <a:avLst/>
                  <a:gdLst>
                    <a:gd name="T0" fmla="*/ 0 w 2532"/>
                    <a:gd name="T1" fmla="*/ 0 h 723"/>
                    <a:gd name="T2" fmla="*/ 0 w 2532"/>
                    <a:gd name="T3" fmla="*/ 0 h 723"/>
                    <a:gd name="T4" fmla="*/ 0 w 2532"/>
                    <a:gd name="T5" fmla="*/ 6 h 723"/>
                    <a:gd name="T6" fmla="*/ 0 w 2532"/>
                    <a:gd name="T7" fmla="*/ 6 h 723"/>
                    <a:gd name="T8" fmla="*/ 0 w 2532"/>
                    <a:gd name="T9" fmla="*/ 1 h 723"/>
                    <a:gd name="T10" fmla="*/ 0 w 2532"/>
                    <a:gd name="T11" fmla="*/ 0 h 7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532"/>
                    <a:gd name="T19" fmla="*/ 0 h 723"/>
                    <a:gd name="T20" fmla="*/ 2532 w 2532"/>
                    <a:gd name="T21" fmla="*/ 723 h 7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532" h="723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</p:grpSp>
          <p:grpSp>
            <p:nvGrpSpPr>
              <p:cNvPr id="114" name="Group 1139"/>
              <p:cNvGrpSpPr>
                <a:grpSpLocks/>
              </p:cNvGrpSpPr>
              <p:nvPr/>
            </p:nvGrpSpPr>
            <p:grpSpPr bwMode="auto">
              <a:xfrm flipH="1">
                <a:off x="6214508" y="3813197"/>
                <a:ext cx="323139" cy="302449"/>
                <a:chOff x="2839" y="3501"/>
                <a:chExt cx="755" cy="803"/>
              </a:xfrm>
            </p:grpSpPr>
            <p:pic>
              <p:nvPicPr>
                <p:cNvPr id="139" name="Picture 1140" descr="desktop_computer_stylized_medium"/>
                <p:cNvPicPr>
                  <a:picLocks noChangeAspect="1" noChangeArrowheads="1"/>
                </p:cNvPicPr>
                <p:nvPr/>
              </p:nvPicPr>
              <p:blipFill>
                <a:blip r:embed="rId2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839" y="3501"/>
                  <a:ext cx="755" cy="80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40" name="Freeform 1141"/>
                <p:cNvSpPr>
                  <a:spLocks/>
                </p:cNvSpPr>
                <p:nvPr/>
              </p:nvSpPr>
              <p:spPr bwMode="auto">
                <a:xfrm>
                  <a:off x="2916" y="3578"/>
                  <a:ext cx="356" cy="368"/>
                </a:xfrm>
                <a:custGeom>
                  <a:avLst/>
                  <a:gdLst>
                    <a:gd name="T0" fmla="*/ 0 w 356"/>
                    <a:gd name="T1" fmla="*/ 0 h 368"/>
                    <a:gd name="T2" fmla="*/ 300 w 356"/>
                    <a:gd name="T3" fmla="*/ 14 h 368"/>
                    <a:gd name="T4" fmla="*/ 356 w 356"/>
                    <a:gd name="T5" fmla="*/ 294 h 368"/>
                    <a:gd name="T6" fmla="*/ 78 w 356"/>
                    <a:gd name="T7" fmla="*/ 368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56"/>
                    <a:gd name="T16" fmla="*/ 0 h 368"/>
                    <a:gd name="T17" fmla="*/ 356 w 356"/>
                    <a:gd name="T18" fmla="*/ 368 h 36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chemeClr val="bg1"/>
                    </a:gs>
                  </a:gsLst>
                  <a:lin ang="27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/>
                <a:lstStyle/>
                <a:p>
                  <a:endParaRPr lang="en-IN"/>
                </a:p>
              </p:txBody>
            </p:sp>
          </p:grpSp>
          <p:grpSp>
            <p:nvGrpSpPr>
              <p:cNvPr id="115" name="Group 1142"/>
              <p:cNvGrpSpPr>
                <a:grpSpLocks/>
              </p:cNvGrpSpPr>
              <p:nvPr/>
            </p:nvGrpSpPr>
            <p:grpSpPr bwMode="auto">
              <a:xfrm>
                <a:off x="7280496" y="5597003"/>
                <a:ext cx="370186" cy="330764"/>
                <a:chOff x="877" y="1008"/>
                <a:chExt cx="2747" cy="2591"/>
              </a:xfrm>
            </p:grpSpPr>
            <p:pic>
              <p:nvPicPr>
                <p:cNvPr id="116" name="Picture 1143" descr="antenna_stylized"/>
                <p:cNvPicPr>
                  <a:picLocks noChangeAspect="1" noChangeArrowheads="1"/>
                </p:cNvPicPr>
                <p:nvPr/>
              </p:nvPicPr>
              <p:blipFill>
                <a:blip r:embed="rId17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77" y="1008"/>
                  <a:ext cx="2725" cy="142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117" name="Picture 1144" descr="laptop_keyboard"/>
                <p:cNvPicPr>
                  <a:picLocks noChangeAspect="1" noChangeArrowheads="1"/>
                </p:cNvPicPr>
                <p:nvPr/>
              </p:nvPicPr>
              <p:blipFill>
                <a:blip r:embed="rId18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09064" flipH="1">
                  <a:off x="1009" y="2586"/>
                  <a:ext cx="2245" cy="101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18" name="Freeform 1145"/>
                <p:cNvSpPr>
                  <a:spLocks/>
                </p:cNvSpPr>
                <p:nvPr/>
              </p:nvSpPr>
              <p:spPr bwMode="auto">
                <a:xfrm>
                  <a:off x="1753" y="1603"/>
                  <a:ext cx="1807" cy="1322"/>
                </a:xfrm>
                <a:custGeom>
                  <a:avLst/>
                  <a:gdLst>
                    <a:gd name="T0" fmla="*/ 2 w 2982"/>
                    <a:gd name="T1" fmla="*/ 0 h 2442"/>
                    <a:gd name="T2" fmla="*/ 0 w 2982"/>
                    <a:gd name="T3" fmla="*/ 2 h 2442"/>
                    <a:gd name="T4" fmla="*/ 10 w 2982"/>
                    <a:gd name="T5" fmla="*/ 3 h 2442"/>
                    <a:gd name="T6" fmla="*/ 12 w 2982"/>
                    <a:gd name="T7" fmla="*/ 1 h 2442"/>
                    <a:gd name="T8" fmla="*/ 2 w 2982"/>
                    <a:gd name="T9" fmla="*/ 0 h 244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982"/>
                    <a:gd name="T16" fmla="*/ 0 h 2442"/>
                    <a:gd name="T17" fmla="*/ 2982 w 2982"/>
                    <a:gd name="T18" fmla="*/ 2442 h 244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982" h="2442">
                      <a:moveTo>
                        <a:pt x="540" y="0"/>
                      </a:moveTo>
                      <a:lnTo>
                        <a:pt x="0" y="1734"/>
                      </a:lnTo>
                      <a:lnTo>
                        <a:pt x="2394" y="2442"/>
                      </a:lnTo>
                      <a:lnTo>
                        <a:pt x="2982" y="318"/>
                      </a:lnTo>
                      <a:lnTo>
                        <a:pt x="540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N"/>
                </a:p>
              </p:txBody>
            </p:sp>
            <p:pic>
              <p:nvPicPr>
                <p:cNvPr id="119" name="Picture 1146" descr="screen"/>
                <p:cNvPicPr>
                  <a:picLocks noChangeAspect="1" noChangeArrowheads="1"/>
                </p:cNvPicPr>
                <p:nvPr/>
              </p:nvPicPr>
              <p:blipFill>
                <a:blip r:embed="rId19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42" y="1637"/>
                  <a:ext cx="1642" cy="120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20" name="Freeform 1147"/>
                <p:cNvSpPr>
                  <a:spLocks/>
                </p:cNvSpPr>
                <p:nvPr/>
              </p:nvSpPr>
              <p:spPr bwMode="auto">
                <a:xfrm>
                  <a:off x="2082" y="1564"/>
                  <a:ext cx="1531" cy="246"/>
                </a:xfrm>
                <a:custGeom>
                  <a:avLst/>
                  <a:gdLst>
                    <a:gd name="T0" fmla="*/ 1 w 2528"/>
                    <a:gd name="T1" fmla="*/ 0 h 455"/>
                    <a:gd name="T2" fmla="*/ 10 w 2528"/>
                    <a:gd name="T3" fmla="*/ 1 h 455"/>
                    <a:gd name="T4" fmla="*/ 10 w 2528"/>
                    <a:gd name="T5" fmla="*/ 1 h 455"/>
                    <a:gd name="T6" fmla="*/ 0 w 2528"/>
                    <a:gd name="T7" fmla="*/ 1 h 455"/>
                    <a:gd name="T8" fmla="*/ 1 w 2528"/>
                    <a:gd name="T9" fmla="*/ 0 h 455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28"/>
                    <a:gd name="T16" fmla="*/ 0 h 455"/>
                    <a:gd name="T17" fmla="*/ 2528 w 2528"/>
                    <a:gd name="T18" fmla="*/ 455 h 455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28" h="455">
                      <a:moveTo>
                        <a:pt x="14" y="0"/>
                      </a:moveTo>
                      <a:lnTo>
                        <a:pt x="2528" y="341"/>
                      </a:lnTo>
                      <a:lnTo>
                        <a:pt x="2480" y="455"/>
                      </a:lnTo>
                      <a:lnTo>
                        <a:pt x="0" y="86"/>
                      </a:lnTo>
                      <a:lnTo>
                        <a:pt x="14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rgbClr val="EAEAEA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121" name="Freeform 1148"/>
                <p:cNvSpPr>
                  <a:spLocks/>
                </p:cNvSpPr>
                <p:nvPr/>
              </p:nvSpPr>
              <p:spPr bwMode="auto">
                <a:xfrm>
                  <a:off x="1737" y="1562"/>
                  <a:ext cx="425" cy="1024"/>
                </a:xfrm>
                <a:custGeom>
                  <a:avLst/>
                  <a:gdLst>
                    <a:gd name="T0" fmla="*/ 2 w 702"/>
                    <a:gd name="T1" fmla="*/ 0 h 1893"/>
                    <a:gd name="T2" fmla="*/ 0 w 702"/>
                    <a:gd name="T3" fmla="*/ 2 h 1893"/>
                    <a:gd name="T4" fmla="*/ 1 w 702"/>
                    <a:gd name="T5" fmla="*/ 2 h 1893"/>
                    <a:gd name="T6" fmla="*/ 3 w 702"/>
                    <a:gd name="T7" fmla="*/ 1 h 1893"/>
                    <a:gd name="T8" fmla="*/ 2 w 702"/>
                    <a:gd name="T9" fmla="*/ 0 h 189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02"/>
                    <a:gd name="T16" fmla="*/ 0 h 1893"/>
                    <a:gd name="T17" fmla="*/ 702 w 702"/>
                    <a:gd name="T18" fmla="*/ 1893 h 189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02" h="1893">
                      <a:moveTo>
                        <a:pt x="579" y="0"/>
                      </a:moveTo>
                      <a:lnTo>
                        <a:pt x="0" y="1869"/>
                      </a:lnTo>
                      <a:lnTo>
                        <a:pt x="114" y="1893"/>
                      </a:lnTo>
                      <a:lnTo>
                        <a:pt x="702" y="51"/>
                      </a:lnTo>
                      <a:lnTo>
                        <a:pt x="579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122" name="Freeform 1149"/>
                <p:cNvSpPr>
                  <a:spLocks/>
                </p:cNvSpPr>
                <p:nvPr/>
              </p:nvSpPr>
              <p:spPr bwMode="auto">
                <a:xfrm>
                  <a:off x="3144" y="1745"/>
                  <a:ext cx="458" cy="1182"/>
                </a:xfrm>
                <a:custGeom>
                  <a:avLst/>
                  <a:gdLst>
                    <a:gd name="T0" fmla="*/ 3 w 756"/>
                    <a:gd name="T1" fmla="*/ 0 h 2184"/>
                    <a:gd name="T2" fmla="*/ 1 w 756"/>
                    <a:gd name="T3" fmla="*/ 3 h 2184"/>
                    <a:gd name="T4" fmla="*/ 0 w 756"/>
                    <a:gd name="T5" fmla="*/ 3 h 2184"/>
                    <a:gd name="T6" fmla="*/ 2 w 756"/>
                    <a:gd name="T7" fmla="*/ 1 h 2184"/>
                    <a:gd name="T8" fmla="*/ 3 w 756"/>
                    <a:gd name="T9" fmla="*/ 0 h 218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6"/>
                    <a:gd name="T16" fmla="*/ 0 h 2184"/>
                    <a:gd name="T17" fmla="*/ 756 w 756"/>
                    <a:gd name="T18" fmla="*/ 2184 h 2184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6" h="2184">
                      <a:moveTo>
                        <a:pt x="756" y="0"/>
                      </a:moveTo>
                      <a:lnTo>
                        <a:pt x="138" y="2184"/>
                      </a:lnTo>
                      <a:lnTo>
                        <a:pt x="0" y="2148"/>
                      </a:lnTo>
                      <a:lnTo>
                        <a:pt x="606" y="78"/>
                      </a:lnTo>
                      <a:lnTo>
                        <a:pt x="756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DDDDDD"/>
                    </a:gs>
                    <a:gs pos="100000">
                      <a:schemeClr val="bg1"/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123" name="Freeform 1150"/>
                <p:cNvSpPr>
                  <a:spLocks/>
                </p:cNvSpPr>
                <p:nvPr/>
              </p:nvSpPr>
              <p:spPr bwMode="auto">
                <a:xfrm>
                  <a:off x="1732" y="2534"/>
                  <a:ext cx="1680" cy="399"/>
                </a:xfrm>
                <a:custGeom>
                  <a:avLst/>
                  <a:gdLst>
                    <a:gd name="T0" fmla="*/ 1 w 2773"/>
                    <a:gd name="T1" fmla="*/ 0 h 738"/>
                    <a:gd name="T2" fmla="*/ 0 w 2773"/>
                    <a:gd name="T3" fmla="*/ 1 h 738"/>
                    <a:gd name="T4" fmla="*/ 10 w 2773"/>
                    <a:gd name="T5" fmla="*/ 1 h 738"/>
                    <a:gd name="T6" fmla="*/ 10 w 2773"/>
                    <a:gd name="T7" fmla="*/ 1 h 738"/>
                    <a:gd name="T8" fmla="*/ 1 w 2773"/>
                    <a:gd name="T9" fmla="*/ 0 h 73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773"/>
                    <a:gd name="T16" fmla="*/ 0 h 738"/>
                    <a:gd name="T17" fmla="*/ 2773 w 2773"/>
                    <a:gd name="T18" fmla="*/ 738 h 73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773" h="738">
                      <a:moveTo>
                        <a:pt x="33" y="0"/>
                      </a:moveTo>
                      <a:lnTo>
                        <a:pt x="0" y="99"/>
                      </a:lnTo>
                      <a:lnTo>
                        <a:pt x="2436" y="738"/>
                      </a:lnTo>
                      <a:cubicBezTo>
                        <a:pt x="2499" y="501"/>
                        <a:pt x="2773" y="727"/>
                        <a:pt x="2373" y="603"/>
                      </a:cubicBezTo>
                      <a:lnTo>
                        <a:pt x="33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CC"/>
                    </a:gs>
                    <a:gs pos="100000">
                      <a:schemeClr val="bg1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124" name="Freeform 1151"/>
                <p:cNvSpPr>
                  <a:spLocks/>
                </p:cNvSpPr>
                <p:nvPr/>
              </p:nvSpPr>
              <p:spPr bwMode="auto">
                <a:xfrm>
                  <a:off x="3195" y="1755"/>
                  <a:ext cx="429" cy="1187"/>
                </a:xfrm>
                <a:custGeom>
                  <a:avLst/>
                  <a:gdLst>
                    <a:gd name="T0" fmla="*/ 8 w 637"/>
                    <a:gd name="T1" fmla="*/ 0 h 1659"/>
                    <a:gd name="T2" fmla="*/ 8 w 637"/>
                    <a:gd name="T3" fmla="*/ 0 h 1659"/>
                    <a:gd name="T4" fmla="*/ 1 w 637"/>
                    <a:gd name="T5" fmla="*/ 42 h 1659"/>
                    <a:gd name="T6" fmla="*/ 0 w 637"/>
                    <a:gd name="T7" fmla="*/ 41 h 1659"/>
                    <a:gd name="T8" fmla="*/ 8 w 637"/>
                    <a:gd name="T9" fmla="*/ 0 h 165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637"/>
                    <a:gd name="T16" fmla="*/ 0 h 1659"/>
                    <a:gd name="T17" fmla="*/ 637 w 637"/>
                    <a:gd name="T18" fmla="*/ 1659 h 165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637" h="1659">
                      <a:moveTo>
                        <a:pt x="615" y="0"/>
                      </a:moveTo>
                      <a:lnTo>
                        <a:pt x="637" y="0"/>
                      </a:lnTo>
                      <a:lnTo>
                        <a:pt x="68" y="1659"/>
                      </a:lnTo>
                      <a:lnTo>
                        <a:pt x="0" y="1647"/>
                      </a:lnTo>
                      <a:lnTo>
                        <a:pt x="615" y="0"/>
                      </a:lnTo>
                      <a:close/>
                    </a:path>
                  </a:pathLst>
                </a:custGeom>
                <a:solidFill>
                  <a:srgbClr val="4D4D4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125" name="Freeform 1152"/>
                <p:cNvSpPr>
                  <a:spLocks/>
                </p:cNvSpPr>
                <p:nvPr/>
              </p:nvSpPr>
              <p:spPr bwMode="auto">
                <a:xfrm>
                  <a:off x="1734" y="2587"/>
                  <a:ext cx="1494" cy="394"/>
                </a:xfrm>
                <a:custGeom>
                  <a:avLst/>
                  <a:gdLst>
                    <a:gd name="T0" fmla="*/ 0 w 2216"/>
                    <a:gd name="T1" fmla="*/ 0 h 550"/>
                    <a:gd name="T2" fmla="*/ 1 w 2216"/>
                    <a:gd name="T3" fmla="*/ 1 h 550"/>
                    <a:gd name="T4" fmla="*/ 28 w 2216"/>
                    <a:gd name="T5" fmla="*/ 14 h 550"/>
                    <a:gd name="T6" fmla="*/ 28 w 2216"/>
                    <a:gd name="T7" fmla="*/ 12 h 550"/>
                    <a:gd name="T8" fmla="*/ 0 w 2216"/>
                    <a:gd name="T9" fmla="*/ 0 h 55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216"/>
                    <a:gd name="T16" fmla="*/ 0 h 550"/>
                    <a:gd name="T17" fmla="*/ 2216 w 2216"/>
                    <a:gd name="T18" fmla="*/ 550 h 55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216" h="550">
                      <a:moveTo>
                        <a:pt x="0" y="0"/>
                      </a:moveTo>
                      <a:lnTo>
                        <a:pt x="9" y="57"/>
                      </a:lnTo>
                      <a:lnTo>
                        <a:pt x="2164" y="550"/>
                      </a:lnTo>
                      <a:lnTo>
                        <a:pt x="2216" y="49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grpSp>
              <p:nvGrpSpPr>
                <p:cNvPr id="126" name="Group 1153"/>
                <p:cNvGrpSpPr>
                  <a:grpSpLocks/>
                </p:cNvGrpSpPr>
                <p:nvPr/>
              </p:nvGrpSpPr>
              <p:grpSpPr bwMode="auto">
                <a:xfrm>
                  <a:off x="1709" y="3008"/>
                  <a:ext cx="507" cy="234"/>
                  <a:chOff x="1740" y="2642"/>
                  <a:chExt cx="752" cy="327"/>
                </a:xfrm>
              </p:grpSpPr>
              <p:sp>
                <p:nvSpPr>
                  <p:cNvPr id="133" name="Freeform 1154"/>
                  <p:cNvSpPr>
                    <a:spLocks/>
                  </p:cNvSpPr>
                  <p:nvPr/>
                </p:nvSpPr>
                <p:spPr bwMode="auto">
                  <a:xfrm>
                    <a:off x="1740" y="2642"/>
                    <a:ext cx="752" cy="327"/>
                  </a:xfrm>
                  <a:custGeom>
                    <a:avLst/>
                    <a:gdLst>
                      <a:gd name="T0" fmla="*/ 293 w 752"/>
                      <a:gd name="T1" fmla="*/ 0 h 327"/>
                      <a:gd name="T2" fmla="*/ 752 w 752"/>
                      <a:gd name="T3" fmla="*/ 124 h 327"/>
                      <a:gd name="T4" fmla="*/ 470 w 752"/>
                      <a:gd name="T5" fmla="*/ 327 h 327"/>
                      <a:gd name="T6" fmla="*/ 0 w 752"/>
                      <a:gd name="T7" fmla="*/ 183 h 327"/>
                      <a:gd name="T8" fmla="*/ 293 w 752"/>
                      <a:gd name="T9" fmla="*/ 0 h 327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752"/>
                      <a:gd name="T16" fmla="*/ 0 h 327"/>
                      <a:gd name="T17" fmla="*/ 752 w 752"/>
                      <a:gd name="T18" fmla="*/ 327 h 327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752" h="327">
                        <a:moveTo>
                          <a:pt x="293" y="0"/>
                        </a:moveTo>
                        <a:lnTo>
                          <a:pt x="752" y="124"/>
                        </a:lnTo>
                        <a:lnTo>
                          <a:pt x="470" y="327"/>
                        </a:lnTo>
                        <a:lnTo>
                          <a:pt x="0" y="183"/>
                        </a:lnTo>
                        <a:lnTo>
                          <a:pt x="293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134" name="Freeform 1155"/>
                  <p:cNvSpPr>
                    <a:spLocks/>
                  </p:cNvSpPr>
                  <p:nvPr/>
                </p:nvSpPr>
                <p:spPr bwMode="auto">
                  <a:xfrm>
                    <a:off x="1754" y="2649"/>
                    <a:ext cx="726" cy="311"/>
                  </a:xfrm>
                  <a:custGeom>
                    <a:avLst/>
                    <a:gdLst>
                      <a:gd name="T0" fmla="*/ 282 w 726"/>
                      <a:gd name="T1" fmla="*/ 0 h 311"/>
                      <a:gd name="T2" fmla="*/ 726 w 726"/>
                      <a:gd name="T3" fmla="*/ 119 h 311"/>
                      <a:gd name="T4" fmla="*/ 457 w 726"/>
                      <a:gd name="T5" fmla="*/ 311 h 311"/>
                      <a:gd name="T6" fmla="*/ 0 w 726"/>
                      <a:gd name="T7" fmla="*/ 173 h 311"/>
                      <a:gd name="T8" fmla="*/ 282 w 726"/>
                      <a:gd name="T9" fmla="*/ 0 h 311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726"/>
                      <a:gd name="T16" fmla="*/ 0 h 311"/>
                      <a:gd name="T17" fmla="*/ 726 w 726"/>
                      <a:gd name="T18" fmla="*/ 311 h 311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726" h="311">
                        <a:moveTo>
                          <a:pt x="282" y="0"/>
                        </a:moveTo>
                        <a:lnTo>
                          <a:pt x="726" y="119"/>
                        </a:lnTo>
                        <a:lnTo>
                          <a:pt x="457" y="311"/>
                        </a:lnTo>
                        <a:lnTo>
                          <a:pt x="0" y="173"/>
                        </a:lnTo>
                        <a:lnTo>
                          <a:pt x="282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4D4D4D"/>
                      </a:gs>
                      <a:gs pos="100000">
                        <a:srgbClr val="DDDDDD"/>
                      </a:gs>
                    </a:gsLst>
                    <a:lin ang="1890000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135" name="Freeform 1156"/>
                  <p:cNvSpPr>
                    <a:spLocks/>
                  </p:cNvSpPr>
                  <p:nvPr/>
                </p:nvSpPr>
                <p:spPr bwMode="auto">
                  <a:xfrm>
                    <a:off x="1808" y="2770"/>
                    <a:ext cx="258" cy="100"/>
                  </a:xfrm>
                  <a:custGeom>
                    <a:avLst/>
                    <a:gdLst>
                      <a:gd name="T0" fmla="*/ 0 w 258"/>
                      <a:gd name="T1" fmla="*/ 44 h 100"/>
                      <a:gd name="T2" fmla="*/ 75 w 258"/>
                      <a:gd name="T3" fmla="*/ 0 h 100"/>
                      <a:gd name="T4" fmla="*/ 258 w 258"/>
                      <a:gd name="T5" fmla="*/ 50 h 100"/>
                      <a:gd name="T6" fmla="*/ 183 w 258"/>
                      <a:gd name="T7" fmla="*/ 100 h 100"/>
                      <a:gd name="T8" fmla="*/ 0 w 258"/>
                      <a:gd name="T9" fmla="*/ 44 h 100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58"/>
                      <a:gd name="T16" fmla="*/ 0 h 100"/>
                      <a:gd name="T17" fmla="*/ 258 w 258"/>
                      <a:gd name="T18" fmla="*/ 100 h 100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58" h="100">
                        <a:moveTo>
                          <a:pt x="0" y="44"/>
                        </a:moveTo>
                        <a:lnTo>
                          <a:pt x="75" y="0"/>
                        </a:lnTo>
                        <a:lnTo>
                          <a:pt x="258" y="50"/>
                        </a:lnTo>
                        <a:lnTo>
                          <a:pt x="183" y="100"/>
                        </a:lnTo>
                        <a:lnTo>
                          <a:pt x="0" y="44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136" name="Freeform 1157"/>
                  <p:cNvSpPr>
                    <a:spLocks/>
                  </p:cNvSpPr>
                  <p:nvPr/>
                </p:nvSpPr>
                <p:spPr bwMode="auto">
                  <a:xfrm>
                    <a:off x="1799" y="2816"/>
                    <a:ext cx="194" cy="63"/>
                  </a:xfrm>
                  <a:custGeom>
                    <a:avLst/>
                    <a:gdLst>
                      <a:gd name="T0" fmla="*/ 12 w 194"/>
                      <a:gd name="T1" fmla="*/ 0 h 63"/>
                      <a:gd name="T2" fmla="*/ 194 w 194"/>
                      <a:gd name="T3" fmla="*/ 53 h 63"/>
                      <a:gd name="T4" fmla="*/ 180 w 194"/>
                      <a:gd name="T5" fmla="*/ 63 h 63"/>
                      <a:gd name="T6" fmla="*/ 0 w 194"/>
                      <a:gd name="T7" fmla="*/ 9 h 63"/>
                      <a:gd name="T8" fmla="*/ 12 w 194"/>
                      <a:gd name="T9" fmla="*/ 0 h 6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94"/>
                      <a:gd name="T16" fmla="*/ 0 h 63"/>
                      <a:gd name="T17" fmla="*/ 194 w 194"/>
                      <a:gd name="T18" fmla="*/ 63 h 63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94" h="63">
                        <a:moveTo>
                          <a:pt x="12" y="0"/>
                        </a:moveTo>
                        <a:lnTo>
                          <a:pt x="194" y="53"/>
                        </a:lnTo>
                        <a:lnTo>
                          <a:pt x="180" y="63"/>
                        </a:lnTo>
                        <a:lnTo>
                          <a:pt x="0" y="9"/>
                        </a:lnTo>
                        <a:lnTo>
                          <a:pt x="12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137" name="Freeform 1158"/>
                  <p:cNvSpPr>
                    <a:spLocks/>
                  </p:cNvSpPr>
                  <p:nvPr/>
                </p:nvSpPr>
                <p:spPr bwMode="auto">
                  <a:xfrm>
                    <a:off x="2020" y="2834"/>
                    <a:ext cx="258" cy="102"/>
                  </a:xfrm>
                  <a:custGeom>
                    <a:avLst/>
                    <a:gdLst>
                      <a:gd name="T0" fmla="*/ 0 w 258"/>
                      <a:gd name="T1" fmla="*/ 46 h 102"/>
                      <a:gd name="T2" fmla="*/ 71 w 258"/>
                      <a:gd name="T3" fmla="*/ 0 h 102"/>
                      <a:gd name="T4" fmla="*/ 258 w 258"/>
                      <a:gd name="T5" fmla="*/ 52 h 102"/>
                      <a:gd name="T6" fmla="*/ 183 w 258"/>
                      <a:gd name="T7" fmla="*/ 102 h 102"/>
                      <a:gd name="T8" fmla="*/ 0 w 258"/>
                      <a:gd name="T9" fmla="*/ 46 h 10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58"/>
                      <a:gd name="T16" fmla="*/ 0 h 102"/>
                      <a:gd name="T17" fmla="*/ 258 w 258"/>
                      <a:gd name="T18" fmla="*/ 102 h 102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58" h="102">
                        <a:moveTo>
                          <a:pt x="0" y="46"/>
                        </a:moveTo>
                        <a:lnTo>
                          <a:pt x="71" y="0"/>
                        </a:lnTo>
                        <a:lnTo>
                          <a:pt x="258" y="52"/>
                        </a:lnTo>
                        <a:lnTo>
                          <a:pt x="183" y="102"/>
                        </a:lnTo>
                        <a:lnTo>
                          <a:pt x="0" y="46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138" name="Freeform 1159"/>
                  <p:cNvSpPr>
                    <a:spLocks/>
                  </p:cNvSpPr>
                  <p:nvPr/>
                </p:nvSpPr>
                <p:spPr bwMode="auto">
                  <a:xfrm>
                    <a:off x="2011" y="2882"/>
                    <a:ext cx="194" cy="63"/>
                  </a:xfrm>
                  <a:custGeom>
                    <a:avLst/>
                    <a:gdLst>
                      <a:gd name="T0" fmla="*/ 12 w 194"/>
                      <a:gd name="T1" fmla="*/ 0 h 63"/>
                      <a:gd name="T2" fmla="*/ 194 w 194"/>
                      <a:gd name="T3" fmla="*/ 53 h 63"/>
                      <a:gd name="T4" fmla="*/ 180 w 194"/>
                      <a:gd name="T5" fmla="*/ 63 h 63"/>
                      <a:gd name="T6" fmla="*/ 0 w 194"/>
                      <a:gd name="T7" fmla="*/ 9 h 63"/>
                      <a:gd name="T8" fmla="*/ 12 w 194"/>
                      <a:gd name="T9" fmla="*/ 0 h 6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94"/>
                      <a:gd name="T16" fmla="*/ 0 h 63"/>
                      <a:gd name="T17" fmla="*/ 194 w 194"/>
                      <a:gd name="T18" fmla="*/ 63 h 63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94" h="63">
                        <a:moveTo>
                          <a:pt x="12" y="0"/>
                        </a:moveTo>
                        <a:lnTo>
                          <a:pt x="194" y="53"/>
                        </a:lnTo>
                        <a:lnTo>
                          <a:pt x="180" y="63"/>
                        </a:lnTo>
                        <a:lnTo>
                          <a:pt x="0" y="9"/>
                        </a:lnTo>
                        <a:lnTo>
                          <a:pt x="12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</p:grpSp>
            <p:sp>
              <p:nvSpPr>
                <p:cNvPr id="127" name="Freeform 1160"/>
                <p:cNvSpPr>
                  <a:spLocks/>
                </p:cNvSpPr>
                <p:nvPr/>
              </p:nvSpPr>
              <p:spPr bwMode="auto">
                <a:xfrm>
                  <a:off x="2577" y="3043"/>
                  <a:ext cx="614" cy="514"/>
                </a:xfrm>
                <a:custGeom>
                  <a:avLst/>
                  <a:gdLst>
                    <a:gd name="T0" fmla="*/ 1 w 990"/>
                    <a:gd name="T1" fmla="*/ 6 h 792"/>
                    <a:gd name="T2" fmla="*/ 6 w 990"/>
                    <a:gd name="T3" fmla="*/ 0 h 792"/>
                    <a:gd name="T4" fmla="*/ 6 w 990"/>
                    <a:gd name="T5" fmla="*/ 1 h 792"/>
                    <a:gd name="T6" fmla="*/ 0 w 990"/>
                    <a:gd name="T7" fmla="*/ 6 h 792"/>
                    <a:gd name="T8" fmla="*/ 1 w 990"/>
                    <a:gd name="T9" fmla="*/ 6 h 79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990"/>
                    <a:gd name="T16" fmla="*/ 0 h 792"/>
                    <a:gd name="T17" fmla="*/ 990 w 990"/>
                    <a:gd name="T18" fmla="*/ 792 h 79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990" h="792">
                      <a:moveTo>
                        <a:pt x="3" y="738"/>
                      </a:moveTo>
                      <a:lnTo>
                        <a:pt x="990" y="0"/>
                      </a:lnTo>
                      <a:lnTo>
                        <a:pt x="987" y="60"/>
                      </a:lnTo>
                      <a:lnTo>
                        <a:pt x="0" y="792"/>
                      </a:lnTo>
                      <a:lnTo>
                        <a:pt x="3" y="738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128" name="Freeform 1161"/>
                <p:cNvSpPr>
                  <a:spLocks/>
                </p:cNvSpPr>
                <p:nvPr/>
              </p:nvSpPr>
              <p:spPr bwMode="auto">
                <a:xfrm>
                  <a:off x="1010" y="3084"/>
                  <a:ext cx="1571" cy="469"/>
                </a:xfrm>
                <a:custGeom>
                  <a:avLst/>
                  <a:gdLst>
                    <a:gd name="T0" fmla="*/ 1 w 2532"/>
                    <a:gd name="T1" fmla="*/ 0 h 723"/>
                    <a:gd name="T2" fmla="*/ 1 w 2532"/>
                    <a:gd name="T3" fmla="*/ 0 h 723"/>
                    <a:gd name="T4" fmla="*/ 14 w 2532"/>
                    <a:gd name="T5" fmla="*/ 6 h 723"/>
                    <a:gd name="T6" fmla="*/ 14 w 2532"/>
                    <a:gd name="T7" fmla="*/ 6 h 723"/>
                    <a:gd name="T8" fmla="*/ 0 w 2532"/>
                    <a:gd name="T9" fmla="*/ 1 h 723"/>
                    <a:gd name="T10" fmla="*/ 1 w 2532"/>
                    <a:gd name="T11" fmla="*/ 0 h 7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532"/>
                    <a:gd name="T19" fmla="*/ 0 h 723"/>
                    <a:gd name="T20" fmla="*/ 2532 w 2532"/>
                    <a:gd name="T21" fmla="*/ 723 h 7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532" h="723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129" name="Freeform 1162"/>
                <p:cNvSpPr>
                  <a:spLocks/>
                </p:cNvSpPr>
                <p:nvPr/>
              </p:nvSpPr>
              <p:spPr bwMode="auto">
                <a:xfrm>
                  <a:off x="1011" y="2998"/>
                  <a:ext cx="17" cy="95"/>
                </a:xfrm>
                <a:custGeom>
                  <a:avLst/>
                  <a:gdLst>
                    <a:gd name="T0" fmla="*/ 1 w 26"/>
                    <a:gd name="T1" fmla="*/ 1 h 147"/>
                    <a:gd name="T2" fmla="*/ 1 w 26"/>
                    <a:gd name="T3" fmla="*/ 1 h 147"/>
                    <a:gd name="T4" fmla="*/ 0 w 26"/>
                    <a:gd name="T5" fmla="*/ 1 h 147"/>
                    <a:gd name="T6" fmla="*/ 1 w 26"/>
                    <a:gd name="T7" fmla="*/ 0 h 147"/>
                    <a:gd name="T8" fmla="*/ 1 w 26"/>
                    <a:gd name="T9" fmla="*/ 1 h 14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6"/>
                    <a:gd name="T16" fmla="*/ 0 h 147"/>
                    <a:gd name="T17" fmla="*/ 26 w 26"/>
                    <a:gd name="T18" fmla="*/ 147 h 14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6" h="147">
                      <a:moveTo>
                        <a:pt x="26" y="10"/>
                      </a:moveTo>
                      <a:lnTo>
                        <a:pt x="23" y="147"/>
                      </a:lnTo>
                      <a:lnTo>
                        <a:pt x="0" y="144"/>
                      </a:lnTo>
                      <a:lnTo>
                        <a:pt x="3" y="0"/>
                      </a:lnTo>
                      <a:lnTo>
                        <a:pt x="26" y="1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130" name="Freeform 1163"/>
                <p:cNvSpPr>
                  <a:spLocks/>
                </p:cNvSpPr>
                <p:nvPr/>
              </p:nvSpPr>
              <p:spPr bwMode="auto">
                <a:xfrm>
                  <a:off x="1012" y="2611"/>
                  <a:ext cx="730" cy="393"/>
                </a:xfrm>
                <a:custGeom>
                  <a:avLst/>
                  <a:gdLst>
                    <a:gd name="T0" fmla="*/ 6 w 1176"/>
                    <a:gd name="T1" fmla="*/ 0 h 606"/>
                    <a:gd name="T2" fmla="*/ 0 w 1176"/>
                    <a:gd name="T3" fmla="*/ 5 h 606"/>
                    <a:gd name="T4" fmla="*/ 1 w 1176"/>
                    <a:gd name="T5" fmla="*/ 5 h 606"/>
                    <a:gd name="T6" fmla="*/ 6 w 1176"/>
                    <a:gd name="T7" fmla="*/ 1 h 606"/>
                    <a:gd name="T8" fmla="*/ 6 w 1176"/>
                    <a:gd name="T9" fmla="*/ 0 h 60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76"/>
                    <a:gd name="T16" fmla="*/ 0 h 606"/>
                    <a:gd name="T17" fmla="*/ 1176 w 1176"/>
                    <a:gd name="T18" fmla="*/ 606 h 60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76" h="606">
                      <a:moveTo>
                        <a:pt x="1170" y="0"/>
                      </a:moveTo>
                      <a:lnTo>
                        <a:pt x="0" y="597"/>
                      </a:lnTo>
                      <a:lnTo>
                        <a:pt x="30" y="606"/>
                      </a:lnTo>
                      <a:lnTo>
                        <a:pt x="1176" y="18"/>
                      </a:lnTo>
                      <a:lnTo>
                        <a:pt x="1170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131" name="Freeform 1164"/>
                <p:cNvSpPr>
                  <a:spLocks/>
                </p:cNvSpPr>
                <p:nvPr/>
              </p:nvSpPr>
              <p:spPr bwMode="auto">
                <a:xfrm>
                  <a:off x="1061" y="3018"/>
                  <a:ext cx="1490" cy="451"/>
                </a:xfrm>
                <a:custGeom>
                  <a:avLst/>
                  <a:gdLst>
                    <a:gd name="T0" fmla="*/ 1 w 2532"/>
                    <a:gd name="T1" fmla="*/ 0 h 723"/>
                    <a:gd name="T2" fmla="*/ 1 w 2532"/>
                    <a:gd name="T3" fmla="*/ 0 h 723"/>
                    <a:gd name="T4" fmla="*/ 7 w 2532"/>
                    <a:gd name="T5" fmla="*/ 4 h 723"/>
                    <a:gd name="T6" fmla="*/ 7 w 2532"/>
                    <a:gd name="T7" fmla="*/ 4 h 723"/>
                    <a:gd name="T8" fmla="*/ 0 w 2532"/>
                    <a:gd name="T9" fmla="*/ 1 h 723"/>
                    <a:gd name="T10" fmla="*/ 1 w 2532"/>
                    <a:gd name="T11" fmla="*/ 0 h 7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532"/>
                    <a:gd name="T19" fmla="*/ 0 h 723"/>
                    <a:gd name="T20" fmla="*/ 2532 w 2532"/>
                    <a:gd name="T21" fmla="*/ 723 h 7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532" h="723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132" name="Freeform 1165"/>
                <p:cNvSpPr>
                  <a:spLocks/>
                </p:cNvSpPr>
                <p:nvPr/>
              </p:nvSpPr>
              <p:spPr bwMode="auto">
                <a:xfrm flipV="1">
                  <a:off x="2549" y="2986"/>
                  <a:ext cx="608" cy="467"/>
                </a:xfrm>
                <a:custGeom>
                  <a:avLst/>
                  <a:gdLst>
                    <a:gd name="T0" fmla="*/ 0 w 2532"/>
                    <a:gd name="T1" fmla="*/ 0 h 723"/>
                    <a:gd name="T2" fmla="*/ 0 w 2532"/>
                    <a:gd name="T3" fmla="*/ 0 h 723"/>
                    <a:gd name="T4" fmla="*/ 0 w 2532"/>
                    <a:gd name="T5" fmla="*/ 6 h 723"/>
                    <a:gd name="T6" fmla="*/ 0 w 2532"/>
                    <a:gd name="T7" fmla="*/ 6 h 723"/>
                    <a:gd name="T8" fmla="*/ 0 w 2532"/>
                    <a:gd name="T9" fmla="*/ 1 h 723"/>
                    <a:gd name="T10" fmla="*/ 0 w 2532"/>
                    <a:gd name="T11" fmla="*/ 0 h 7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532"/>
                    <a:gd name="T19" fmla="*/ 0 h 723"/>
                    <a:gd name="T20" fmla="*/ 2532 w 2532"/>
                    <a:gd name="T21" fmla="*/ 723 h 7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532" h="723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</p:grpSp>
        </p:grpSp>
      </p:grpSp>
      <p:grpSp>
        <p:nvGrpSpPr>
          <p:cNvPr id="5" name="Group 4"/>
          <p:cNvGrpSpPr/>
          <p:nvPr/>
        </p:nvGrpSpPr>
        <p:grpSpPr>
          <a:xfrm>
            <a:off x="1905000" y="3093445"/>
            <a:ext cx="3833776" cy="2867166"/>
            <a:chOff x="381000" y="3093444"/>
            <a:chExt cx="3833776" cy="2867166"/>
          </a:xfrm>
        </p:grpSpPr>
        <p:sp>
          <p:nvSpPr>
            <p:cNvPr id="472" name="Rounded Rectangle 471"/>
            <p:cNvSpPr/>
            <p:nvPr/>
          </p:nvSpPr>
          <p:spPr>
            <a:xfrm>
              <a:off x="381000" y="3093444"/>
              <a:ext cx="3734603" cy="2867166"/>
            </a:xfrm>
            <a:prstGeom prst="roundRect">
              <a:avLst/>
            </a:prstGeom>
            <a:gradFill>
              <a:gsLst>
                <a:gs pos="0">
                  <a:schemeClr val="accent5">
                    <a:lumMod val="105000"/>
                    <a:satMod val="103000"/>
                    <a:tint val="73000"/>
                  </a:schemeClr>
                </a:gs>
                <a:gs pos="100000">
                  <a:schemeClr val="accent5">
                    <a:lumMod val="105000"/>
                    <a:satMod val="109000"/>
                    <a:tint val="81000"/>
                  </a:schemeClr>
                </a:gs>
              </a:gsLst>
            </a:gra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73" name="Group 852"/>
            <p:cNvGrpSpPr>
              <a:grpSpLocks/>
            </p:cNvGrpSpPr>
            <p:nvPr/>
          </p:nvGrpSpPr>
          <p:grpSpPr bwMode="auto">
            <a:xfrm>
              <a:off x="2847454" y="5060030"/>
              <a:ext cx="650600" cy="629371"/>
              <a:chOff x="271" y="3440"/>
              <a:chExt cx="387" cy="340"/>
            </a:xfrm>
          </p:grpSpPr>
          <p:sp>
            <p:nvSpPr>
              <p:cNvPr id="474" name="Text Box 662"/>
              <p:cNvSpPr txBox="1">
                <a:spLocks noChangeArrowheads="1"/>
              </p:cNvSpPr>
              <p:nvPr/>
            </p:nvSpPr>
            <p:spPr bwMode="auto">
              <a:xfrm>
                <a:off x="271" y="3614"/>
                <a:ext cx="387" cy="1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r>
                  <a:rPr lang="en-US" sz="1400" dirty="0">
                    <a:latin typeface="+mn-lt"/>
                  </a:rPr>
                  <a:t>router</a:t>
                </a:r>
              </a:p>
            </p:txBody>
          </p:sp>
          <p:grpSp>
            <p:nvGrpSpPr>
              <p:cNvPr id="475" name="Group 843"/>
              <p:cNvGrpSpPr>
                <a:grpSpLocks/>
              </p:cNvGrpSpPr>
              <p:nvPr/>
            </p:nvGrpSpPr>
            <p:grpSpPr bwMode="auto">
              <a:xfrm>
                <a:off x="308" y="3440"/>
                <a:ext cx="307" cy="128"/>
                <a:chOff x="4648" y="1129"/>
                <a:chExt cx="248" cy="95"/>
              </a:xfrm>
            </p:grpSpPr>
            <p:sp>
              <p:nvSpPr>
                <p:cNvPr id="476" name="Oval 407"/>
                <p:cNvSpPr>
                  <a:spLocks noChangeArrowheads="1"/>
                </p:cNvSpPr>
                <p:nvPr/>
              </p:nvSpPr>
              <p:spPr bwMode="auto">
                <a:xfrm>
                  <a:off x="4648" y="1171"/>
                  <a:ext cx="245" cy="53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77" name="Rectangle 410"/>
                <p:cNvSpPr>
                  <a:spLocks noChangeArrowheads="1"/>
                </p:cNvSpPr>
                <p:nvPr/>
              </p:nvSpPr>
              <p:spPr bwMode="auto">
                <a:xfrm>
                  <a:off x="4651" y="1165"/>
                  <a:ext cx="245" cy="33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8" name="Oval 411"/>
                <p:cNvSpPr>
                  <a:spLocks noChangeArrowheads="1"/>
                </p:cNvSpPr>
                <p:nvPr/>
              </p:nvSpPr>
              <p:spPr bwMode="auto">
                <a:xfrm>
                  <a:off x="4651" y="1129"/>
                  <a:ext cx="245" cy="62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479" name="Group 847"/>
                <p:cNvGrpSpPr>
                  <a:grpSpLocks/>
                </p:cNvGrpSpPr>
                <p:nvPr/>
              </p:nvGrpSpPr>
              <p:grpSpPr bwMode="auto">
                <a:xfrm>
                  <a:off x="4699" y="1145"/>
                  <a:ext cx="138" cy="29"/>
                  <a:chOff x="2468" y="1332"/>
                  <a:chExt cx="310" cy="60"/>
                </a:xfrm>
              </p:grpSpPr>
              <p:sp>
                <p:nvSpPr>
                  <p:cNvPr id="482" name="Freeform 84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483" name="Freeform 84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</p:grpSp>
            <p:sp>
              <p:nvSpPr>
                <p:cNvPr id="480" name="Line 850"/>
                <p:cNvSpPr>
                  <a:spLocks noChangeShapeType="1"/>
                </p:cNvSpPr>
                <p:nvPr/>
              </p:nvSpPr>
              <p:spPr bwMode="auto">
                <a:xfrm>
                  <a:off x="4651" y="1158"/>
                  <a:ext cx="0" cy="4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481" name="Line 851"/>
                <p:cNvSpPr>
                  <a:spLocks noChangeShapeType="1"/>
                </p:cNvSpPr>
                <p:nvPr/>
              </p:nvSpPr>
              <p:spPr bwMode="auto">
                <a:xfrm>
                  <a:off x="4894" y="1160"/>
                  <a:ext cx="0" cy="4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</p:grpSp>
        </p:grpSp>
        <p:grpSp>
          <p:nvGrpSpPr>
            <p:cNvPr id="484" name="Group 842"/>
            <p:cNvGrpSpPr>
              <a:grpSpLocks/>
            </p:cNvGrpSpPr>
            <p:nvPr/>
          </p:nvGrpSpPr>
          <p:grpSpPr bwMode="auto">
            <a:xfrm>
              <a:off x="2175559" y="3689457"/>
              <a:ext cx="2039217" cy="1197653"/>
              <a:chOff x="-149" y="2319"/>
              <a:chExt cx="1213" cy="647"/>
            </a:xfrm>
          </p:grpSpPr>
          <p:sp>
            <p:nvSpPr>
              <p:cNvPr id="485" name="Text Box 666"/>
              <p:cNvSpPr txBox="1">
                <a:spLocks noChangeArrowheads="1"/>
              </p:cNvSpPr>
              <p:nvPr/>
            </p:nvSpPr>
            <p:spPr bwMode="auto">
              <a:xfrm>
                <a:off x="327" y="2829"/>
                <a:ext cx="619" cy="1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pPr>
                  <a:lnSpc>
                    <a:spcPct val="75000"/>
                  </a:lnSpc>
                </a:pPr>
                <a:r>
                  <a:rPr lang="en-US" sz="1400" dirty="0">
                    <a:latin typeface="+mn-lt"/>
                  </a:rPr>
                  <a:t>Wired link</a:t>
                </a:r>
              </a:p>
            </p:txBody>
          </p:sp>
          <p:sp>
            <p:nvSpPr>
              <p:cNvPr id="486" name="Text Box 669"/>
              <p:cNvSpPr txBox="1">
                <a:spLocks noChangeArrowheads="1"/>
              </p:cNvSpPr>
              <p:nvPr/>
            </p:nvSpPr>
            <p:spPr bwMode="auto">
              <a:xfrm>
                <a:off x="569" y="2465"/>
                <a:ext cx="495" cy="22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pPr>
                  <a:lnSpc>
                    <a:spcPct val="75000"/>
                  </a:lnSpc>
                </a:pPr>
                <a:r>
                  <a:rPr lang="en-US" sz="1400" dirty="0">
                    <a:latin typeface="+mn-lt"/>
                  </a:rPr>
                  <a:t>wireless</a:t>
                </a:r>
              </a:p>
              <a:p>
                <a:pPr>
                  <a:lnSpc>
                    <a:spcPct val="75000"/>
                  </a:lnSpc>
                </a:pPr>
                <a:r>
                  <a:rPr lang="en-US" sz="1400" dirty="0">
                    <a:latin typeface="+mn-lt"/>
                  </a:rPr>
                  <a:t>links</a:t>
                </a:r>
              </a:p>
            </p:txBody>
          </p:sp>
          <p:grpSp>
            <p:nvGrpSpPr>
              <p:cNvPr id="487" name="Group 819"/>
              <p:cNvGrpSpPr>
                <a:grpSpLocks/>
              </p:cNvGrpSpPr>
              <p:nvPr/>
            </p:nvGrpSpPr>
            <p:grpSpPr bwMode="auto">
              <a:xfrm>
                <a:off x="385" y="2319"/>
                <a:ext cx="201" cy="280"/>
                <a:chOff x="742" y="2413"/>
                <a:chExt cx="576" cy="877"/>
              </a:xfrm>
            </p:grpSpPr>
            <p:grpSp>
              <p:nvGrpSpPr>
                <p:cNvPr id="492" name="Group 820"/>
                <p:cNvGrpSpPr>
                  <a:grpSpLocks/>
                </p:cNvGrpSpPr>
                <p:nvPr/>
              </p:nvGrpSpPr>
              <p:grpSpPr bwMode="auto">
                <a:xfrm>
                  <a:off x="832" y="2643"/>
                  <a:ext cx="376" cy="647"/>
                  <a:chOff x="3130" y="3288"/>
                  <a:chExt cx="410" cy="742"/>
                </a:xfrm>
              </p:grpSpPr>
              <p:sp>
                <p:nvSpPr>
                  <p:cNvPr id="495" name="Line 270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130" y="3288"/>
                    <a:ext cx="205" cy="672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en-IN"/>
                  </a:p>
                </p:txBody>
              </p:sp>
              <p:sp>
                <p:nvSpPr>
                  <p:cNvPr id="496" name="Line 271"/>
                  <p:cNvSpPr>
                    <a:spLocks noChangeShapeType="1"/>
                  </p:cNvSpPr>
                  <p:nvPr/>
                </p:nvSpPr>
                <p:spPr bwMode="auto">
                  <a:xfrm>
                    <a:off x="3335" y="3288"/>
                    <a:ext cx="205" cy="669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en-IN"/>
                  </a:p>
                </p:txBody>
              </p:sp>
              <p:sp>
                <p:nvSpPr>
                  <p:cNvPr id="497" name="Line 272"/>
                  <p:cNvSpPr>
                    <a:spLocks noChangeShapeType="1"/>
                  </p:cNvSpPr>
                  <p:nvPr/>
                </p:nvSpPr>
                <p:spPr bwMode="auto">
                  <a:xfrm>
                    <a:off x="3130" y="3957"/>
                    <a:ext cx="205" cy="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en-IN"/>
                  </a:p>
                </p:txBody>
              </p:sp>
              <p:sp>
                <p:nvSpPr>
                  <p:cNvPr id="498" name="Line 273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335" y="3957"/>
                    <a:ext cx="205" cy="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en-IN"/>
                  </a:p>
                </p:txBody>
              </p:sp>
              <p:sp>
                <p:nvSpPr>
                  <p:cNvPr id="499" name="Line 274"/>
                  <p:cNvSpPr>
                    <a:spLocks noChangeShapeType="1"/>
                  </p:cNvSpPr>
                  <p:nvPr/>
                </p:nvSpPr>
                <p:spPr bwMode="auto">
                  <a:xfrm>
                    <a:off x="3335" y="3303"/>
                    <a:ext cx="0" cy="727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en-IN"/>
                  </a:p>
                </p:txBody>
              </p:sp>
              <p:sp>
                <p:nvSpPr>
                  <p:cNvPr id="500" name="Line 275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130" y="3888"/>
                    <a:ext cx="205" cy="72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en-IN"/>
                  </a:p>
                </p:txBody>
              </p:sp>
              <p:sp>
                <p:nvSpPr>
                  <p:cNvPr id="501" name="Line 276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3335" y="3888"/>
                    <a:ext cx="205" cy="69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en-IN"/>
                  </a:p>
                </p:txBody>
              </p:sp>
              <p:sp>
                <p:nvSpPr>
                  <p:cNvPr id="502" name="Line 277"/>
                  <p:cNvSpPr>
                    <a:spLocks noChangeShapeType="1"/>
                  </p:cNvSpPr>
                  <p:nvPr/>
                </p:nvSpPr>
                <p:spPr bwMode="auto">
                  <a:xfrm>
                    <a:off x="3217" y="3668"/>
                    <a:ext cx="118" cy="55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en-IN"/>
                  </a:p>
                </p:txBody>
              </p:sp>
              <p:sp>
                <p:nvSpPr>
                  <p:cNvPr id="503" name="Line 278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335" y="3668"/>
                    <a:ext cx="124" cy="55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en-IN"/>
                  </a:p>
                </p:txBody>
              </p:sp>
              <p:sp>
                <p:nvSpPr>
                  <p:cNvPr id="504" name="Line 279"/>
                  <p:cNvSpPr>
                    <a:spLocks noChangeShapeType="1"/>
                  </p:cNvSpPr>
                  <p:nvPr/>
                </p:nvSpPr>
                <p:spPr bwMode="auto">
                  <a:xfrm>
                    <a:off x="3178" y="3766"/>
                    <a:ext cx="152" cy="75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en-IN"/>
                  </a:p>
                </p:txBody>
              </p:sp>
              <p:sp>
                <p:nvSpPr>
                  <p:cNvPr id="505" name="Line 280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335" y="3784"/>
                    <a:ext cx="153" cy="66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en-IN"/>
                  </a:p>
                </p:txBody>
              </p:sp>
              <p:sp>
                <p:nvSpPr>
                  <p:cNvPr id="506" name="Line 281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335" y="3567"/>
                    <a:ext cx="78" cy="27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en-IN"/>
                  </a:p>
                </p:txBody>
              </p:sp>
              <p:sp>
                <p:nvSpPr>
                  <p:cNvPr id="507" name="Line 282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335" y="3428"/>
                    <a:ext cx="49" cy="21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en-IN"/>
                  </a:p>
                </p:txBody>
              </p:sp>
              <p:sp>
                <p:nvSpPr>
                  <p:cNvPr id="508" name="Line 283"/>
                  <p:cNvSpPr>
                    <a:spLocks noChangeShapeType="1"/>
                  </p:cNvSpPr>
                  <p:nvPr/>
                </p:nvSpPr>
                <p:spPr bwMode="auto">
                  <a:xfrm>
                    <a:off x="3247" y="3558"/>
                    <a:ext cx="95" cy="36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en-IN"/>
                  </a:p>
                </p:txBody>
              </p:sp>
              <p:sp>
                <p:nvSpPr>
                  <p:cNvPr id="509" name="Line 284"/>
                  <p:cNvSpPr>
                    <a:spLocks noChangeShapeType="1"/>
                  </p:cNvSpPr>
                  <p:nvPr/>
                </p:nvSpPr>
                <p:spPr bwMode="auto">
                  <a:xfrm>
                    <a:off x="3289" y="3422"/>
                    <a:ext cx="55" cy="36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en-IN"/>
                  </a:p>
                </p:txBody>
              </p:sp>
            </p:grpSp>
            <p:pic>
              <p:nvPicPr>
                <p:cNvPr id="493" name="Picture 836" descr="cell_tower_radiation copy"/>
                <p:cNvPicPr>
                  <a:picLocks noChangeAspect="1" noChangeArrowheads="1"/>
                </p:cNvPicPr>
                <p:nvPr/>
              </p:nvPicPr>
              <p:blipFill>
                <a:blip r:embed="rId23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2" y="2413"/>
                  <a:ext cx="576" cy="46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494" name="Oval 837"/>
                <p:cNvSpPr>
                  <a:spLocks noChangeArrowheads="1"/>
                </p:cNvSpPr>
                <p:nvPr/>
              </p:nvSpPr>
              <p:spPr bwMode="auto">
                <a:xfrm>
                  <a:off x="986" y="2596"/>
                  <a:ext cx="66" cy="69"/>
                </a:xfrm>
                <a:prstGeom prst="ellipse">
                  <a:avLst/>
                </a:prstGeom>
                <a:solidFill>
                  <a:schemeClr val="tx2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488" name="Group 838"/>
              <p:cNvGrpSpPr>
                <a:grpSpLocks/>
              </p:cNvGrpSpPr>
              <p:nvPr/>
            </p:nvGrpSpPr>
            <p:grpSpPr bwMode="auto">
              <a:xfrm>
                <a:off x="-149" y="2348"/>
                <a:ext cx="374" cy="285"/>
                <a:chOff x="2419" y="253"/>
                <a:chExt cx="830" cy="671"/>
              </a:xfrm>
            </p:grpSpPr>
            <p:pic>
              <p:nvPicPr>
                <p:cNvPr id="490" name="Picture 839" descr="access_point_stylized_small"/>
                <p:cNvPicPr>
                  <a:picLocks noChangeAspect="1" noChangeArrowheads="1"/>
                </p:cNvPicPr>
                <p:nvPr/>
              </p:nvPicPr>
              <p:blipFill>
                <a:blip r:embed="rId24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673" y="380"/>
                  <a:ext cx="576" cy="54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491" name="Picture 840" descr="antenna_radiation_stylized"/>
                <p:cNvPicPr>
                  <a:picLocks noChangeAspect="1" noChangeArrowheads="1"/>
                </p:cNvPicPr>
                <p:nvPr/>
              </p:nvPicPr>
              <p:blipFill>
                <a:blip r:embed="rId25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9" y="253"/>
                  <a:ext cx="788" cy="1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sp>
            <p:nvSpPr>
              <p:cNvPr id="489" name="Line 841"/>
              <p:cNvSpPr>
                <a:spLocks noChangeShapeType="1"/>
              </p:cNvSpPr>
              <p:nvPr/>
            </p:nvSpPr>
            <p:spPr bwMode="auto">
              <a:xfrm>
                <a:off x="61" y="2890"/>
                <a:ext cx="26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</p:grpSp>
        <p:grpSp>
          <p:nvGrpSpPr>
            <p:cNvPr id="510" name="Group 1201"/>
            <p:cNvGrpSpPr>
              <a:grpSpLocks/>
            </p:cNvGrpSpPr>
            <p:nvPr/>
          </p:nvGrpSpPr>
          <p:grpSpPr bwMode="auto">
            <a:xfrm>
              <a:off x="603546" y="3177925"/>
              <a:ext cx="1803961" cy="2536889"/>
              <a:chOff x="210" y="833"/>
              <a:chExt cx="719" cy="984"/>
            </a:xfrm>
          </p:grpSpPr>
          <p:sp>
            <p:nvSpPr>
              <p:cNvPr id="511" name="Text Box 667"/>
              <p:cNvSpPr txBox="1">
                <a:spLocks noChangeArrowheads="1"/>
              </p:cNvSpPr>
              <p:nvPr/>
            </p:nvSpPr>
            <p:spPr bwMode="auto">
              <a:xfrm>
                <a:off x="479" y="1667"/>
                <a:ext cx="450" cy="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pPr>
                  <a:lnSpc>
                    <a:spcPct val="75000"/>
                  </a:lnSpc>
                </a:pPr>
                <a:r>
                  <a:rPr lang="en-US" sz="1400" dirty="0">
                    <a:latin typeface="+mn-lt"/>
                  </a:rPr>
                  <a:t>smartphone</a:t>
                </a:r>
              </a:p>
            </p:txBody>
          </p:sp>
          <p:sp>
            <p:nvSpPr>
              <p:cNvPr id="512" name="Text Box 663"/>
              <p:cNvSpPr txBox="1">
                <a:spLocks noChangeArrowheads="1"/>
              </p:cNvSpPr>
              <p:nvPr/>
            </p:nvSpPr>
            <p:spPr bwMode="auto">
              <a:xfrm>
                <a:off x="487" y="872"/>
                <a:ext cx="173" cy="1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r>
                  <a:rPr lang="en-US" sz="1400">
                    <a:latin typeface="+mn-lt"/>
                  </a:rPr>
                  <a:t>PC</a:t>
                </a:r>
              </a:p>
            </p:txBody>
          </p:sp>
          <p:sp>
            <p:nvSpPr>
              <p:cNvPr id="513" name="Text Box 664"/>
              <p:cNvSpPr txBox="1">
                <a:spLocks noChangeArrowheads="1"/>
              </p:cNvSpPr>
              <p:nvPr/>
            </p:nvSpPr>
            <p:spPr bwMode="auto">
              <a:xfrm>
                <a:off x="488" y="1096"/>
                <a:ext cx="272" cy="1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r>
                  <a:rPr lang="en-US" sz="1400" dirty="0">
                    <a:latin typeface="+mn-lt"/>
                  </a:rPr>
                  <a:t>server</a:t>
                </a:r>
              </a:p>
            </p:txBody>
          </p:sp>
          <p:sp>
            <p:nvSpPr>
              <p:cNvPr id="514" name="Text Box 665"/>
              <p:cNvSpPr txBox="1">
                <a:spLocks noChangeArrowheads="1"/>
              </p:cNvSpPr>
              <p:nvPr/>
            </p:nvSpPr>
            <p:spPr bwMode="auto">
              <a:xfrm>
                <a:off x="493" y="1390"/>
                <a:ext cx="332" cy="16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pPr>
                  <a:lnSpc>
                    <a:spcPct val="75000"/>
                  </a:lnSpc>
                </a:pPr>
                <a:r>
                  <a:rPr lang="en-US" sz="1400" dirty="0">
                    <a:latin typeface="+mn-lt"/>
                  </a:rPr>
                  <a:t>wireless</a:t>
                </a:r>
              </a:p>
              <a:p>
                <a:pPr>
                  <a:lnSpc>
                    <a:spcPct val="75000"/>
                  </a:lnSpc>
                </a:pPr>
                <a:r>
                  <a:rPr lang="en-US" sz="1400" dirty="0">
                    <a:latin typeface="+mn-lt"/>
                  </a:rPr>
                  <a:t>laptop</a:t>
                </a:r>
              </a:p>
            </p:txBody>
          </p:sp>
          <p:grpSp>
            <p:nvGrpSpPr>
              <p:cNvPr id="515" name="Group 805"/>
              <p:cNvGrpSpPr>
                <a:grpSpLocks/>
              </p:cNvGrpSpPr>
              <p:nvPr/>
            </p:nvGrpSpPr>
            <p:grpSpPr bwMode="auto">
              <a:xfrm flipH="1">
                <a:off x="244" y="833"/>
                <a:ext cx="261" cy="235"/>
                <a:chOff x="2839" y="3501"/>
                <a:chExt cx="755" cy="803"/>
              </a:xfrm>
            </p:grpSpPr>
            <p:pic>
              <p:nvPicPr>
                <p:cNvPr id="576" name="Picture 806" descr="desktop_computer_stylized_medium"/>
                <p:cNvPicPr>
                  <a:picLocks noChangeAspect="1" noChangeArrowheads="1"/>
                </p:cNvPicPr>
                <p:nvPr/>
              </p:nvPicPr>
              <p:blipFill>
                <a:blip r:embed="rId26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839" y="3501"/>
                  <a:ext cx="755" cy="80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577" name="Freeform 807"/>
                <p:cNvSpPr>
                  <a:spLocks/>
                </p:cNvSpPr>
                <p:nvPr/>
              </p:nvSpPr>
              <p:spPr bwMode="auto">
                <a:xfrm>
                  <a:off x="2916" y="3578"/>
                  <a:ext cx="356" cy="368"/>
                </a:xfrm>
                <a:custGeom>
                  <a:avLst/>
                  <a:gdLst>
                    <a:gd name="T0" fmla="*/ 0 w 356"/>
                    <a:gd name="T1" fmla="*/ 0 h 368"/>
                    <a:gd name="T2" fmla="*/ 300 w 356"/>
                    <a:gd name="T3" fmla="*/ 14 h 368"/>
                    <a:gd name="T4" fmla="*/ 356 w 356"/>
                    <a:gd name="T5" fmla="*/ 294 h 368"/>
                    <a:gd name="T6" fmla="*/ 78 w 356"/>
                    <a:gd name="T7" fmla="*/ 368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56"/>
                    <a:gd name="T16" fmla="*/ 0 h 368"/>
                    <a:gd name="T17" fmla="*/ 356 w 356"/>
                    <a:gd name="T18" fmla="*/ 368 h 36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chemeClr val="bg1"/>
                    </a:gs>
                  </a:gsLst>
                  <a:lin ang="27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/>
                <a:lstStyle/>
                <a:p>
                  <a:endParaRPr lang="en-IN"/>
                </a:p>
              </p:txBody>
            </p:sp>
          </p:grpSp>
          <p:grpSp>
            <p:nvGrpSpPr>
              <p:cNvPr id="516" name="Group 808"/>
              <p:cNvGrpSpPr>
                <a:grpSpLocks/>
              </p:cNvGrpSpPr>
              <p:nvPr/>
            </p:nvGrpSpPr>
            <p:grpSpPr bwMode="auto">
              <a:xfrm>
                <a:off x="273" y="1644"/>
                <a:ext cx="234" cy="173"/>
                <a:chOff x="2701" y="1743"/>
                <a:chExt cx="462" cy="478"/>
              </a:xfrm>
            </p:grpSpPr>
            <p:pic>
              <p:nvPicPr>
                <p:cNvPr id="574" name="Picture 809" descr="iphone_stylized_small"/>
                <p:cNvPicPr>
                  <a:picLocks noChangeAspect="1" noChangeArrowheads="1"/>
                </p:cNvPicPr>
                <p:nvPr/>
              </p:nvPicPr>
              <p:blipFill>
                <a:blip r:embed="rId27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878" y="1814"/>
                  <a:ext cx="152" cy="40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575" name="Picture 810" descr="antenna_radiation_stylized"/>
                <p:cNvPicPr>
                  <a:picLocks noChangeAspect="1" noChangeArrowheads="1"/>
                </p:cNvPicPr>
                <p:nvPr/>
              </p:nvPicPr>
              <p:blipFill>
                <a:blip r:embed="rId28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701" y="1743"/>
                  <a:ext cx="462" cy="11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grpSp>
            <p:nvGrpSpPr>
              <p:cNvPr id="517" name="Group 1088"/>
              <p:cNvGrpSpPr>
                <a:grpSpLocks/>
              </p:cNvGrpSpPr>
              <p:nvPr/>
            </p:nvGrpSpPr>
            <p:grpSpPr bwMode="auto">
              <a:xfrm>
                <a:off x="210" y="1368"/>
                <a:ext cx="301" cy="236"/>
                <a:chOff x="877" y="1008"/>
                <a:chExt cx="2747" cy="2591"/>
              </a:xfrm>
            </p:grpSpPr>
            <p:pic>
              <p:nvPicPr>
                <p:cNvPr id="551" name="Picture 1089" descr="antenna_stylized"/>
                <p:cNvPicPr>
                  <a:picLocks noChangeAspect="1" noChangeArrowheads="1"/>
                </p:cNvPicPr>
                <p:nvPr/>
              </p:nvPicPr>
              <p:blipFill>
                <a:blip r:embed="rId29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77" y="1008"/>
                  <a:ext cx="2725" cy="142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552" name="Picture 1090" descr="laptop_keyboard"/>
                <p:cNvPicPr>
                  <a:picLocks noChangeAspect="1" noChangeArrowheads="1"/>
                </p:cNvPicPr>
                <p:nvPr/>
              </p:nvPicPr>
              <p:blipFill>
                <a:blip r:embed="rId30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09064" flipH="1">
                  <a:off x="1009" y="2586"/>
                  <a:ext cx="2245" cy="101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553" name="Freeform 1091"/>
                <p:cNvSpPr>
                  <a:spLocks/>
                </p:cNvSpPr>
                <p:nvPr/>
              </p:nvSpPr>
              <p:spPr bwMode="auto">
                <a:xfrm>
                  <a:off x="1753" y="1603"/>
                  <a:ext cx="1807" cy="1322"/>
                </a:xfrm>
                <a:custGeom>
                  <a:avLst/>
                  <a:gdLst>
                    <a:gd name="T0" fmla="*/ 2 w 2982"/>
                    <a:gd name="T1" fmla="*/ 0 h 2442"/>
                    <a:gd name="T2" fmla="*/ 0 w 2982"/>
                    <a:gd name="T3" fmla="*/ 2 h 2442"/>
                    <a:gd name="T4" fmla="*/ 10 w 2982"/>
                    <a:gd name="T5" fmla="*/ 3 h 2442"/>
                    <a:gd name="T6" fmla="*/ 12 w 2982"/>
                    <a:gd name="T7" fmla="*/ 1 h 2442"/>
                    <a:gd name="T8" fmla="*/ 2 w 2982"/>
                    <a:gd name="T9" fmla="*/ 0 h 244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982"/>
                    <a:gd name="T16" fmla="*/ 0 h 2442"/>
                    <a:gd name="T17" fmla="*/ 2982 w 2982"/>
                    <a:gd name="T18" fmla="*/ 2442 h 244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982" h="2442">
                      <a:moveTo>
                        <a:pt x="540" y="0"/>
                      </a:moveTo>
                      <a:lnTo>
                        <a:pt x="0" y="1734"/>
                      </a:lnTo>
                      <a:lnTo>
                        <a:pt x="2394" y="2442"/>
                      </a:lnTo>
                      <a:lnTo>
                        <a:pt x="2982" y="318"/>
                      </a:lnTo>
                      <a:lnTo>
                        <a:pt x="540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N"/>
                </a:p>
              </p:txBody>
            </p:sp>
            <p:pic>
              <p:nvPicPr>
                <p:cNvPr id="554" name="Picture 1092" descr="screen"/>
                <p:cNvPicPr>
                  <a:picLocks noChangeAspect="1" noChangeArrowheads="1"/>
                </p:cNvPicPr>
                <p:nvPr/>
              </p:nvPicPr>
              <p:blipFill>
                <a:blip r:embed="rId31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42" y="1637"/>
                  <a:ext cx="1642" cy="120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555" name="Freeform 1093"/>
                <p:cNvSpPr>
                  <a:spLocks/>
                </p:cNvSpPr>
                <p:nvPr/>
              </p:nvSpPr>
              <p:spPr bwMode="auto">
                <a:xfrm>
                  <a:off x="2082" y="1564"/>
                  <a:ext cx="1531" cy="246"/>
                </a:xfrm>
                <a:custGeom>
                  <a:avLst/>
                  <a:gdLst>
                    <a:gd name="T0" fmla="*/ 1 w 2528"/>
                    <a:gd name="T1" fmla="*/ 0 h 455"/>
                    <a:gd name="T2" fmla="*/ 10 w 2528"/>
                    <a:gd name="T3" fmla="*/ 1 h 455"/>
                    <a:gd name="T4" fmla="*/ 10 w 2528"/>
                    <a:gd name="T5" fmla="*/ 1 h 455"/>
                    <a:gd name="T6" fmla="*/ 0 w 2528"/>
                    <a:gd name="T7" fmla="*/ 1 h 455"/>
                    <a:gd name="T8" fmla="*/ 1 w 2528"/>
                    <a:gd name="T9" fmla="*/ 0 h 455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28"/>
                    <a:gd name="T16" fmla="*/ 0 h 455"/>
                    <a:gd name="T17" fmla="*/ 2528 w 2528"/>
                    <a:gd name="T18" fmla="*/ 455 h 455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28" h="455">
                      <a:moveTo>
                        <a:pt x="14" y="0"/>
                      </a:moveTo>
                      <a:lnTo>
                        <a:pt x="2528" y="341"/>
                      </a:lnTo>
                      <a:lnTo>
                        <a:pt x="2480" y="455"/>
                      </a:lnTo>
                      <a:lnTo>
                        <a:pt x="0" y="86"/>
                      </a:lnTo>
                      <a:lnTo>
                        <a:pt x="14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rgbClr val="EAEAEA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556" name="Freeform 1094"/>
                <p:cNvSpPr>
                  <a:spLocks/>
                </p:cNvSpPr>
                <p:nvPr/>
              </p:nvSpPr>
              <p:spPr bwMode="auto">
                <a:xfrm>
                  <a:off x="1737" y="1562"/>
                  <a:ext cx="425" cy="1024"/>
                </a:xfrm>
                <a:custGeom>
                  <a:avLst/>
                  <a:gdLst>
                    <a:gd name="T0" fmla="*/ 2 w 702"/>
                    <a:gd name="T1" fmla="*/ 0 h 1893"/>
                    <a:gd name="T2" fmla="*/ 0 w 702"/>
                    <a:gd name="T3" fmla="*/ 2 h 1893"/>
                    <a:gd name="T4" fmla="*/ 1 w 702"/>
                    <a:gd name="T5" fmla="*/ 2 h 1893"/>
                    <a:gd name="T6" fmla="*/ 3 w 702"/>
                    <a:gd name="T7" fmla="*/ 1 h 1893"/>
                    <a:gd name="T8" fmla="*/ 2 w 702"/>
                    <a:gd name="T9" fmla="*/ 0 h 189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02"/>
                    <a:gd name="T16" fmla="*/ 0 h 1893"/>
                    <a:gd name="T17" fmla="*/ 702 w 702"/>
                    <a:gd name="T18" fmla="*/ 1893 h 189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02" h="1893">
                      <a:moveTo>
                        <a:pt x="579" y="0"/>
                      </a:moveTo>
                      <a:lnTo>
                        <a:pt x="0" y="1869"/>
                      </a:lnTo>
                      <a:lnTo>
                        <a:pt x="114" y="1893"/>
                      </a:lnTo>
                      <a:lnTo>
                        <a:pt x="702" y="51"/>
                      </a:lnTo>
                      <a:lnTo>
                        <a:pt x="579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557" name="Freeform 1095"/>
                <p:cNvSpPr>
                  <a:spLocks/>
                </p:cNvSpPr>
                <p:nvPr/>
              </p:nvSpPr>
              <p:spPr bwMode="auto">
                <a:xfrm>
                  <a:off x="3144" y="1745"/>
                  <a:ext cx="458" cy="1182"/>
                </a:xfrm>
                <a:custGeom>
                  <a:avLst/>
                  <a:gdLst>
                    <a:gd name="T0" fmla="*/ 3 w 756"/>
                    <a:gd name="T1" fmla="*/ 0 h 2184"/>
                    <a:gd name="T2" fmla="*/ 1 w 756"/>
                    <a:gd name="T3" fmla="*/ 3 h 2184"/>
                    <a:gd name="T4" fmla="*/ 0 w 756"/>
                    <a:gd name="T5" fmla="*/ 3 h 2184"/>
                    <a:gd name="T6" fmla="*/ 2 w 756"/>
                    <a:gd name="T7" fmla="*/ 1 h 2184"/>
                    <a:gd name="T8" fmla="*/ 3 w 756"/>
                    <a:gd name="T9" fmla="*/ 0 h 218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6"/>
                    <a:gd name="T16" fmla="*/ 0 h 2184"/>
                    <a:gd name="T17" fmla="*/ 756 w 756"/>
                    <a:gd name="T18" fmla="*/ 2184 h 2184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6" h="2184">
                      <a:moveTo>
                        <a:pt x="756" y="0"/>
                      </a:moveTo>
                      <a:lnTo>
                        <a:pt x="138" y="2184"/>
                      </a:lnTo>
                      <a:lnTo>
                        <a:pt x="0" y="2148"/>
                      </a:lnTo>
                      <a:lnTo>
                        <a:pt x="606" y="78"/>
                      </a:lnTo>
                      <a:lnTo>
                        <a:pt x="756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DDDDDD"/>
                    </a:gs>
                    <a:gs pos="100000">
                      <a:schemeClr val="bg1"/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558" name="Freeform 1096"/>
                <p:cNvSpPr>
                  <a:spLocks/>
                </p:cNvSpPr>
                <p:nvPr/>
              </p:nvSpPr>
              <p:spPr bwMode="auto">
                <a:xfrm>
                  <a:off x="1732" y="2534"/>
                  <a:ext cx="1680" cy="399"/>
                </a:xfrm>
                <a:custGeom>
                  <a:avLst/>
                  <a:gdLst>
                    <a:gd name="T0" fmla="*/ 1 w 2773"/>
                    <a:gd name="T1" fmla="*/ 0 h 738"/>
                    <a:gd name="T2" fmla="*/ 0 w 2773"/>
                    <a:gd name="T3" fmla="*/ 1 h 738"/>
                    <a:gd name="T4" fmla="*/ 10 w 2773"/>
                    <a:gd name="T5" fmla="*/ 1 h 738"/>
                    <a:gd name="T6" fmla="*/ 10 w 2773"/>
                    <a:gd name="T7" fmla="*/ 1 h 738"/>
                    <a:gd name="T8" fmla="*/ 1 w 2773"/>
                    <a:gd name="T9" fmla="*/ 0 h 73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773"/>
                    <a:gd name="T16" fmla="*/ 0 h 738"/>
                    <a:gd name="T17" fmla="*/ 2773 w 2773"/>
                    <a:gd name="T18" fmla="*/ 738 h 73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773" h="738">
                      <a:moveTo>
                        <a:pt x="33" y="0"/>
                      </a:moveTo>
                      <a:lnTo>
                        <a:pt x="0" y="99"/>
                      </a:lnTo>
                      <a:lnTo>
                        <a:pt x="2436" y="738"/>
                      </a:lnTo>
                      <a:cubicBezTo>
                        <a:pt x="2499" y="501"/>
                        <a:pt x="2773" y="727"/>
                        <a:pt x="2373" y="603"/>
                      </a:cubicBezTo>
                      <a:lnTo>
                        <a:pt x="33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CC"/>
                    </a:gs>
                    <a:gs pos="100000">
                      <a:schemeClr val="bg1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559" name="Freeform 1097"/>
                <p:cNvSpPr>
                  <a:spLocks/>
                </p:cNvSpPr>
                <p:nvPr/>
              </p:nvSpPr>
              <p:spPr bwMode="auto">
                <a:xfrm>
                  <a:off x="3195" y="1755"/>
                  <a:ext cx="429" cy="1187"/>
                </a:xfrm>
                <a:custGeom>
                  <a:avLst/>
                  <a:gdLst>
                    <a:gd name="T0" fmla="*/ 8 w 637"/>
                    <a:gd name="T1" fmla="*/ 0 h 1659"/>
                    <a:gd name="T2" fmla="*/ 8 w 637"/>
                    <a:gd name="T3" fmla="*/ 0 h 1659"/>
                    <a:gd name="T4" fmla="*/ 1 w 637"/>
                    <a:gd name="T5" fmla="*/ 42 h 1659"/>
                    <a:gd name="T6" fmla="*/ 0 w 637"/>
                    <a:gd name="T7" fmla="*/ 41 h 1659"/>
                    <a:gd name="T8" fmla="*/ 8 w 637"/>
                    <a:gd name="T9" fmla="*/ 0 h 165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637"/>
                    <a:gd name="T16" fmla="*/ 0 h 1659"/>
                    <a:gd name="T17" fmla="*/ 637 w 637"/>
                    <a:gd name="T18" fmla="*/ 1659 h 165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637" h="1659">
                      <a:moveTo>
                        <a:pt x="615" y="0"/>
                      </a:moveTo>
                      <a:lnTo>
                        <a:pt x="637" y="0"/>
                      </a:lnTo>
                      <a:lnTo>
                        <a:pt x="68" y="1659"/>
                      </a:lnTo>
                      <a:lnTo>
                        <a:pt x="0" y="1647"/>
                      </a:lnTo>
                      <a:lnTo>
                        <a:pt x="615" y="0"/>
                      </a:lnTo>
                      <a:close/>
                    </a:path>
                  </a:pathLst>
                </a:custGeom>
                <a:solidFill>
                  <a:srgbClr val="4D4D4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560" name="Freeform 1098"/>
                <p:cNvSpPr>
                  <a:spLocks/>
                </p:cNvSpPr>
                <p:nvPr/>
              </p:nvSpPr>
              <p:spPr bwMode="auto">
                <a:xfrm>
                  <a:off x="1734" y="2587"/>
                  <a:ext cx="1494" cy="394"/>
                </a:xfrm>
                <a:custGeom>
                  <a:avLst/>
                  <a:gdLst>
                    <a:gd name="T0" fmla="*/ 0 w 2216"/>
                    <a:gd name="T1" fmla="*/ 0 h 550"/>
                    <a:gd name="T2" fmla="*/ 1 w 2216"/>
                    <a:gd name="T3" fmla="*/ 1 h 550"/>
                    <a:gd name="T4" fmla="*/ 28 w 2216"/>
                    <a:gd name="T5" fmla="*/ 14 h 550"/>
                    <a:gd name="T6" fmla="*/ 28 w 2216"/>
                    <a:gd name="T7" fmla="*/ 12 h 550"/>
                    <a:gd name="T8" fmla="*/ 0 w 2216"/>
                    <a:gd name="T9" fmla="*/ 0 h 55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216"/>
                    <a:gd name="T16" fmla="*/ 0 h 550"/>
                    <a:gd name="T17" fmla="*/ 2216 w 2216"/>
                    <a:gd name="T18" fmla="*/ 550 h 55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216" h="550">
                      <a:moveTo>
                        <a:pt x="0" y="0"/>
                      </a:moveTo>
                      <a:lnTo>
                        <a:pt x="9" y="57"/>
                      </a:lnTo>
                      <a:lnTo>
                        <a:pt x="2164" y="550"/>
                      </a:lnTo>
                      <a:lnTo>
                        <a:pt x="2216" y="49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grpSp>
              <p:nvGrpSpPr>
                <p:cNvPr id="561" name="Group 1099"/>
                <p:cNvGrpSpPr>
                  <a:grpSpLocks/>
                </p:cNvGrpSpPr>
                <p:nvPr/>
              </p:nvGrpSpPr>
              <p:grpSpPr bwMode="auto">
                <a:xfrm>
                  <a:off x="1709" y="3008"/>
                  <a:ext cx="507" cy="234"/>
                  <a:chOff x="1740" y="2642"/>
                  <a:chExt cx="752" cy="327"/>
                </a:xfrm>
              </p:grpSpPr>
              <p:sp>
                <p:nvSpPr>
                  <p:cNvPr id="568" name="Freeform 1100"/>
                  <p:cNvSpPr>
                    <a:spLocks/>
                  </p:cNvSpPr>
                  <p:nvPr/>
                </p:nvSpPr>
                <p:spPr bwMode="auto">
                  <a:xfrm>
                    <a:off x="1740" y="2642"/>
                    <a:ext cx="752" cy="327"/>
                  </a:xfrm>
                  <a:custGeom>
                    <a:avLst/>
                    <a:gdLst>
                      <a:gd name="T0" fmla="*/ 293 w 752"/>
                      <a:gd name="T1" fmla="*/ 0 h 327"/>
                      <a:gd name="T2" fmla="*/ 752 w 752"/>
                      <a:gd name="T3" fmla="*/ 124 h 327"/>
                      <a:gd name="T4" fmla="*/ 470 w 752"/>
                      <a:gd name="T5" fmla="*/ 327 h 327"/>
                      <a:gd name="T6" fmla="*/ 0 w 752"/>
                      <a:gd name="T7" fmla="*/ 183 h 327"/>
                      <a:gd name="T8" fmla="*/ 293 w 752"/>
                      <a:gd name="T9" fmla="*/ 0 h 327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752"/>
                      <a:gd name="T16" fmla="*/ 0 h 327"/>
                      <a:gd name="T17" fmla="*/ 752 w 752"/>
                      <a:gd name="T18" fmla="*/ 327 h 327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752" h="327">
                        <a:moveTo>
                          <a:pt x="293" y="0"/>
                        </a:moveTo>
                        <a:lnTo>
                          <a:pt x="752" y="124"/>
                        </a:lnTo>
                        <a:lnTo>
                          <a:pt x="470" y="327"/>
                        </a:lnTo>
                        <a:lnTo>
                          <a:pt x="0" y="183"/>
                        </a:lnTo>
                        <a:lnTo>
                          <a:pt x="293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569" name="Freeform 1101"/>
                  <p:cNvSpPr>
                    <a:spLocks/>
                  </p:cNvSpPr>
                  <p:nvPr/>
                </p:nvSpPr>
                <p:spPr bwMode="auto">
                  <a:xfrm>
                    <a:off x="1754" y="2649"/>
                    <a:ext cx="726" cy="311"/>
                  </a:xfrm>
                  <a:custGeom>
                    <a:avLst/>
                    <a:gdLst>
                      <a:gd name="T0" fmla="*/ 282 w 726"/>
                      <a:gd name="T1" fmla="*/ 0 h 311"/>
                      <a:gd name="T2" fmla="*/ 726 w 726"/>
                      <a:gd name="T3" fmla="*/ 119 h 311"/>
                      <a:gd name="T4" fmla="*/ 457 w 726"/>
                      <a:gd name="T5" fmla="*/ 311 h 311"/>
                      <a:gd name="T6" fmla="*/ 0 w 726"/>
                      <a:gd name="T7" fmla="*/ 173 h 311"/>
                      <a:gd name="T8" fmla="*/ 282 w 726"/>
                      <a:gd name="T9" fmla="*/ 0 h 311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726"/>
                      <a:gd name="T16" fmla="*/ 0 h 311"/>
                      <a:gd name="T17" fmla="*/ 726 w 726"/>
                      <a:gd name="T18" fmla="*/ 311 h 311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726" h="311">
                        <a:moveTo>
                          <a:pt x="282" y="0"/>
                        </a:moveTo>
                        <a:lnTo>
                          <a:pt x="726" y="119"/>
                        </a:lnTo>
                        <a:lnTo>
                          <a:pt x="457" y="311"/>
                        </a:lnTo>
                        <a:lnTo>
                          <a:pt x="0" y="173"/>
                        </a:lnTo>
                        <a:lnTo>
                          <a:pt x="282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4D4D4D"/>
                      </a:gs>
                      <a:gs pos="100000">
                        <a:srgbClr val="DDDDDD"/>
                      </a:gs>
                    </a:gsLst>
                    <a:lin ang="1890000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570" name="Freeform 1102"/>
                  <p:cNvSpPr>
                    <a:spLocks/>
                  </p:cNvSpPr>
                  <p:nvPr/>
                </p:nvSpPr>
                <p:spPr bwMode="auto">
                  <a:xfrm>
                    <a:off x="1808" y="2770"/>
                    <a:ext cx="258" cy="100"/>
                  </a:xfrm>
                  <a:custGeom>
                    <a:avLst/>
                    <a:gdLst>
                      <a:gd name="T0" fmla="*/ 0 w 258"/>
                      <a:gd name="T1" fmla="*/ 44 h 100"/>
                      <a:gd name="T2" fmla="*/ 75 w 258"/>
                      <a:gd name="T3" fmla="*/ 0 h 100"/>
                      <a:gd name="T4" fmla="*/ 258 w 258"/>
                      <a:gd name="T5" fmla="*/ 50 h 100"/>
                      <a:gd name="T6" fmla="*/ 183 w 258"/>
                      <a:gd name="T7" fmla="*/ 100 h 100"/>
                      <a:gd name="T8" fmla="*/ 0 w 258"/>
                      <a:gd name="T9" fmla="*/ 44 h 100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58"/>
                      <a:gd name="T16" fmla="*/ 0 h 100"/>
                      <a:gd name="T17" fmla="*/ 258 w 258"/>
                      <a:gd name="T18" fmla="*/ 100 h 100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58" h="100">
                        <a:moveTo>
                          <a:pt x="0" y="44"/>
                        </a:moveTo>
                        <a:lnTo>
                          <a:pt x="75" y="0"/>
                        </a:lnTo>
                        <a:lnTo>
                          <a:pt x="258" y="50"/>
                        </a:lnTo>
                        <a:lnTo>
                          <a:pt x="183" y="100"/>
                        </a:lnTo>
                        <a:lnTo>
                          <a:pt x="0" y="44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571" name="Freeform 1103"/>
                  <p:cNvSpPr>
                    <a:spLocks/>
                  </p:cNvSpPr>
                  <p:nvPr/>
                </p:nvSpPr>
                <p:spPr bwMode="auto">
                  <a:xfrm>
                    <a:off x="1799" y="2816"/>
                    <a:ext cx="194" cy="63"/>
                  </a:xfrm>
                  <a:custGeom>
                    <a:avLst/>
                    <a:gdLst>
                      <a:gd name="T0" fmla="*/ 12 w 194"/>
                      <a:gd name="T1" fmla="*/ 0 h 63"/>
                      <a:gd name="T2" fmla="*/ 194 w 194"/>
                      <a:gd name="T3" fmla="*/ 53 h 63"/>
                      <a:gd name="T4" fmla="*/ 180 w 194"/>
                      <a:gd name="T5" fmla="*/ 63 h 63"/>
                      <a:gd name="T6" fmla="*/ 0 w 194"/>
                      <a:gd name="T7" fmla="*/ 9 h 63"/>
                      <a:gd name="T8" fmla="*/ 12 w 194"/>
                      <a:gd name="T9" fmla="*/ 0 h 6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94"/>
                      <a:gd name="T16" fmla="*/ 0 h 63"/>
                      <a:gd name="T17" fmla="*/ 194 w 194"/>
                      <a:gd name="T18" fmla="*/ 63 h 63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94" h="63">
                        <a:moveTo>
                          <a:pt x="12" y="0"/>
                        </a:moveTo>
                        <a:lnTo>
                          <a:pt x="194" y="53"/>
                        </a:lnTo>
                        <a:lnTo>
                          <a:pt x="180" y="63"/>
                        </a:lnTo>
                        <a:lnTo>
                          <a:pt x="0" y="9"/>
                        </a:lnTo>
                        <a:lnTo>
                          <a:pt x="12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572" name="Freeform 1104"/>
                  <p:cNvSpPr>
                    <a:spLocks/>
                  </p:cNvSpPr>
                  <p:nvPr/>
                </p:nvSpPr>
                <p:spPr bwMode="auto">
                  <a:xfrm>
                    <a:off x="2020" y="2834"/>
                    <a:ext cx="258" cy="102"/>
                  </a:xfrm>
                  <a:custGeom>
                    <a:avLst/>
                    <a:gdLst>
                      <a:gd name="T0" fmla="*/ 0 w 258"/>
                      <a:gd name="T1" fmla="*/ 46 h 102"/>
                      <a:gd name="T2" fmla="*/ 71 w 258"/>
                      <a:gd name="T3" fmla="*/ 0 h 102"/>
                      <a:gd name="T4" fmla="*/ 258 w 258"/>
                      <a:gd name="T5" fmla="*/ 52 h 102"/>
                      <a:gd name="T6" fmla="*/ 183 w 258"/>
                      <a:gd name="T7" fmla="*/ 102 h 102"/>
                      <a:gd name="T8" fmla="*/ 0 w 258"/>
                      <a:gd name="T9" fmla="*/ 46 h 10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58"/>
                      <a:gd name="T16" fmla="*/ 0 h 102"/>
                      <a:gd name="T17" fmla="*/ 258 w 258"/>
                      <a:gd name="T18" fmla="*/ 102 h 102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58" h="102">
                        <a:moveTo>
                          <a:pt x="0" y="46"/>
                        </a:moveTo>
                        <a:lnTo>
                          <a:pt x="71" y="0"/>
                        </a:lnTo>
                        <a:lnTo>
                          <a:pt x="258" y="52"/>
                        </a:lnTo>
                        <a:lnTo>
                          <a:pt x="183" y="102"/>
                        </a:lnTo>
                        <a:lnTo>
                          <a:pt x="0" y="46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573" name="Freeform 1105"/>
                  <p:cNvSpPr>
                    <a:spLocks/>
                  </p:cNvSpPr>
                  <p:nvPr/>
                </p:nvSpPr>
                <p:spPr bwMode="auto">
                  <a:xfrm>
                    <a:off x="2011" y="2882"/>
                    <a:ext cx="194" cy="63"/>
                  </a:xfrm>
                  <a:custGeom>
                    <a:avLst/>
                    <a:gdLst>
                      <a:gd name="T0" fmla="*/ 12 w 194"/>
                      <a:gd name="T1" fmla="*/ 0 h 63"/>
                      <a:gd name="T2" fmla="*/ 194 w 194"/>
                      <a:gd name="T3" fmla="*/ 53 h 63"/>
                      <a:gd name="T4" fmla="*/ 180 w 194"/>
                      <a:gd name="T5" fmla="*/ 63 h 63"/>
                      <a:gd name="T6" fmla="*/ 0 w 194"/>
                      <a:gd name="T7" fmla="*/ 9 h 63"/>
                      <a:gd name="T8" fmla="*/ 12 w 194"/>
                      <a:gd name="T9" fmla="*/ 0 h 6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94"/>
                      <a:gd name="T16" fmla="*/ 0 h 63"/>
                      <a:gd name="T17" fmla="*/ 194 w 194"/>
                      <a:gd name="T18" fmla="*/ 63 h 63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94" h="63">
                        <a:moveTo>
                          <a:pt x="12" y="0"/>
                        </a:moveTo>
                        <a:lnTo>
                          <a:pt x="194" y="53"/>
                        </a:lnTo>
                        <a:lnTo>
                          <a:pt x="180" y="63"/>
                        </a:lnTo>
                        <a:lnTo>
                          <a:pt x="0" y="9"/>
                        </a:lnTo>
                        <a:lnTo>
                          <a:pt x="12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</p:grpSp>
            <p:sp>
              <p:nvSpPr>
                <p:cNvPr id="562" name="Freeform 1106"/>
                <p:cNvSpPr>
                  <a:spLocks/>
                </p:cNvSpPr>
                <p:nvPr/>
              </p:nvSpPr>
              <p:spPr bwMode="auto">
                <a:xfrm>
                  <a:off x="2577" y="3043"/>
                  <a:ext cx="614" cy="514"/>
                </a:xfrm>
                <a:custGeom>
                  <a:avLst/>
                  <a:gdLst>
                    <a:gd name="T0" fmla="*/ 1 w 990"/>
                    <a:gd name="T1" fmla="*/ 6 h 792"/>
                    <a:gd name="T2" fmla="*/ 6 w 990"/>
                    <a:gd name="T3" fmla="*/ 0 h 792"/>
                    <a:gd name="T4" fmla="*/ 6 w 990"/>
                    <a:gd name="T5" fmla="*/ 1 h 792"/>
                    <a:gd name="T6" fmla="*/ 0 w 990"/>
                    <a:gd name="T7" fmla="*/ 6 h 792"/>
                    <a:gd name="T8" fmla="*/ 1 w 990"/>
                    <a:gd name="T9" fmla="*/ 6 h 79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990"/>
                    <a:gd name="T16" fmla="*/ 0 h 792"/>
                    <a:gd name="T17" fmla="*/ 990 w 990"/>
                    <a:gd name="T18" fmla="*/ 792 h 79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990" h="792">
                      <a:moveTo>
                        <a:pt x="3" y="738"/>
                      </a:moveTo>
                      <a:lnTo>
                        <a:pt x="990" y="0"/>
                      </a:lnTo>
                      <a:lnTo>
                        <a:pt x="987" y="60"/>
                      </a:lnTo>
                      <a:lnTo>
                        <a:pt x="0" y="792"/>
                      </a:lnTo>
                      <a:lnTo>
                        <a:pt x="3" y="738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563" name="Freeform 1107"/>
                <p:cNvSpPr>
                  <a:spLocks/>
                </p:cNvSpPr>
                <p:nvPr/>
              </p:nvSpPr>
              <p:spPr bwMode="auto">
                <a:xfrm>
                  <a:off x="1010" y="3084"/>
                  <a:ext cx="1571" cy="469"/>
                </a:xfrm>
                <a:custGeom>
                  <a:avLst/>
                  <a:gdLst>
                    <a:gd name="T0" fmla="*/ 1 w 2532"/>
                    <a:gd name="T1" fmla="*/ 0 h 723"/>
                    <a:gd name="T2" fmla="*/ 1 w 2532"/>
                    <a:gd name="T3" fmla="*/ 0 h 723"/>
                    <a:gd name="T4" fmla="*/ 14 w 2532"/>
                    <a:gd name="T5" fmla="*/ 6 h 723"/>
                    <a:gd name="T6" fmla="*/ 14 w 2532"/>
                    <a:gd name="T7" fmla="*/ 6 h 723"/>
                    <a:gd name="T8" fmla="*/ 0 w 2532"/>
                    <a:gd name="T9" fmla="*/ 1 h 723"/>
                    <a:gd name="T10" fmla="*/ 1 w 2532"/>
                    <a:gd name="T11" fmla="*/ 0 h 7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532"/>
                    <a:gd name="T19" fmla="*/ 0 h 723"/>
                    <a:gd name="T20" fmla="*/ 2532 w 2532"/>
                    <a:gd name="T21" fmla="*/ 723 h 7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532" h="723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564" name="Freeform 1108"/>
                <p:cNvSpPr>
                  <a:spLocks/>
                </p:cNvSpPr>
                <p:nvPr/>
              </p:nvSpPr>
              <p:spPr bwMode="auto">
                <a:xfrm>
                  <a:off x="1011" y="2998"/>
                  <a:ext cx="17" cy="95"/>
                </a:xfrm>
                <a:custGeom>
                  <a:avLst/>
                  <a:gdLst>
                    <a:gd name="T0" fmla="*/ 1 w 26"/>
                    <a:gd name="T1" fmla="*/ 1 h 147"/>
                    <a:gd name="T2" fmla="*/ 1 w 26"/>
                    <a:gd name="T3" fmla="*/ 1 h 147"/>
                    <a:gd name="T4" fmla="*/ 0 w 26"/>
                    <a:gd name="T5" fmla="*/ 1 h 147"/>
                    <a:gd name="T6" fmla="*/ 1 w 26"/>
                    <a:gd name="T7" fmla="*/ 0 h 147"/>
                    <a:gd name="T8" fmla="*/ 1 w 26"/>
                    <a:gd name="T9" fmla="*/ 1 h 14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6"/>
                    <a:gd name="T16" fmla="*/ 0 h 147"/>
                    <a:gd name="T17" fmla="*/ 26 w 26"/>
                    <a:gd name="T18" fmla="*/ 147 h 14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6" h="147">
                      <a:moveTo>
                        <a:pt x="26" y="10"/>
                      </a:moveTo>
                      <a:lnTo>
                        <a:pt x="23" y="147"/>
                      </a:lnTo>
                      <a:lnTo>
                        <a:pt x="0" y="144"/>
                      </a:lnTo>
                      <a:lnTo>
                        <a:pt x="3" y="0"/>
                      </a:lnTo>
                      <a:lnTo>
                        <a:pt x="26" y="1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565" name="Freeform 1109"/>
                <p:cNvSpPr>
                  <a:spLocks/>
                </p:cNvSpPr>
                <p:nvPr/>
              </p:nvSpPr>
              <p:spPr bwMode="auto">
                <a:xfrm>
                  <a:off x="1012" y="2611"/>
                  <a:ext cx="730" cy="393"/>
                </a:xfrm>
                <a:custGeom>
                  <a:avLst/>
                  <a:gdLst>
                    <a:gd name="T0" fmla="*/ 6 w 1176"/>
                    <a:gd name="T1" fmla="*/ 0 h 606"/>
                    <a:gd name="T2" fmla="*/ 0 w 1176"/>
                    <a:gd name="T3" fmla="*/ 5 h 606"/>
                    <a:gd name="T4" fmla="*/ 1 w 1176"/>
                    <a:gd name="T5" fmla="*/ 5 h 606"/>
                    <a:gd name="T6" fmla="*/ 6 w 1176"/>
                    <a:gd name="T7" fmla="*/ 1 h 606"/>
                    <a:gd name="T8" fmla="*/ 6 w 1176"/>
                    <a:gd name="T9" fmla="*/ 0 h 60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76"/>
                    <a:gd name="T16" fmla="*/ 0 h 606"/>
                    <a:gd name="T17" fmla="*/ 1176 w 1176"/>
                    <a:gd name="T18" fmla="*/ 606 h 60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76" h="606">
                      <a:moveTo>
                        <a:pt x="1170" y="0"/>
                      </a:moveTo>
                      <a:lnTo>
                        <a:pt x="0" y="597"/>
                      </a:lnTo>
                      <a:lnTo>
                        <a:pt x="30" y="606"/>
                      </a:lnTo>
                      <a:lnTo>
                        <a:pt x="1176" y="18"/>
                      </a:lnTo>
                      <a:lnTo>
                        <a:pt x="1170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566" name="Freeform 1110"/>
                <p:cNvSpPr>
                  <a:spLocks/>
                </p:cNvSpPr>
                <p:nvPr/>
              </p:nvSpPr>
              <p:spPr bwMode="auto">
                <a:xfrm>
                  <a:off x="1061" y="3018"/>
                  <a:ext cx="1490" cy="451"/>
                </a:xfrm>
                <a:custGeom>
                  <a:avLst/>
                  <a:gdLst>
                    <a:gd name="T0" fmla="*/ 1 w 2532"/>
                    <a:gd name="T1" fmla="*/ 0 h 723"/>
                    <a:gd name="T2" fmla="*/ 1 w 2532"/>
                    <a:gd name="T3" fmla="*/ 0 h 723"/>
                    <a:gd name="T4" fmla="*/ 7 w 2532"/>
                    <a:gd name="T5" fmla="*/ 4 h 723"/>
                    <a:gd name="T6" fmla="*/ 7 w 2532"/>
                    <a:gd name="T7" fmla="*/ 4 h 723"/>
                    <a:gd name="T8" fmla="*/ 0 w 2532"/>
                    <a:gd name="T9" fmla="*/ 1 h 723"/>
                    <a:gd name="T10" fmla="*/ 1 w 2532"/>
                    <a:gd name="T11" fmla="*/ 0 h 7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532"/>
                    <a:gd name="T19" fmla="*/ 0 h 723"/>
                    <a:gd name="T20" fmla="*/ 2532 w 2532"/>
                    <a:gd name="T21" fmla="*/ 723 h 7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532" h="723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567" name="Freeform 1111"/>
                <p:cNvSpPr>
                  <a:spLocks/>
                </p:cNvSpPr>
                <p:nvPr/>
              </p:nvSpPr>
              <p:spPr bwMode="auto">
                <a:xfrm flipV="1">
                  <a:off x="2549" y="2986"/>
                  <a:ext cx="608" cy="467"/>
                </a:xfrm>
                <a:custGeom>
                  <a:avLst/>
                  <a:gdLst>
                    <a:gd name="T0" fmla="*/ 0 w 2532"/>
                    <a:gd name="T1" fmla="*/ 0 h 723"/>
                    <a:gd name="T2" fmla="*/ 0 w 2532"/>
                    <a:gd name="T3" fmla="*/ 0 h 723"/>
                    <a:gd name="T4" fmla="*/ 0 w 2532"/>
                    <a:gd name="T5" fmla="*/ 6 h 723"/>
                    <a:gd name="T6" fmla="*/ 0 w 2532"/>
                    <a:gd name="T7" fmla="*/ 6 h 723"/>
                    <a:gd name="T8" fmla="*/ 0 w 2532"/>
                    <a:gd name="T9" fmla="*/ 1 h 723"/>
                    <a:gd name="T10" fmla="*/ 0 w 2532"/>
                    <a:gd name="T11" fmla="*/ 0 h 7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532"/>
                    <a:gd name="T19" fmla="*/ 0 h 723"/>
                    <a:gd name="T20" fmla="*/ 2532 w 2532"/>
                    <a:gd name="T21" fmla="*/ 723 h 7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532" h="723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</p:grpSp>
          <p:grpSp>
            <p:nvGrpSpPr>
              <p:cNvPr id="518" name="Group 1168"/>
              <p:cNvGrpSpPr>
                <a:grpSpLocks/>
              </p:cNvGrpSpPr>
              <p:nvPr/>
            </p:nvGrpSpPr>
            <p:grpSpPr bwMode="auto">
              <a:xfrm>
                <a:off x="340" y="1097"/>
                <a:ext cx="157" cy="256"/>
                <a:chOff x="4140" y="429"/>
                <a:chExt cx="1425" cy="2396"/>
              </a:xfrm>
            </p:grpSpPr>
            <p:sp>
              <p:nvSpPr>
                <p:cNvPr id="519" name="Freeform 1169"/>
                <p:cNvSpPr>
                  <a:spLocks/>
                </p:cNvSpPr>
                <p:nvPr/>
              </p:nvSpPr>
              <p:spPr bwMode="auto">
                <a:xfrm>
                  <a:off x="5268" y="433"/>
                  <a:ext cx="283" cy="2286"/>
                </a:xfrm>
                <a:custGeom>
                  <a:avLst/>
                  <a:gdLst>
                    <a:gd name="T0" fmla="*/ 6 w 354"/>
                    <a:gd name="T1" fmla="*/ 0 h 2742"/>
                    <a:gd name="T2" fmla="*/ 30 w 354"/>
                    <a:gd name="T3" fmla="*/ 46 h 2742"/>
                    <a:gd name="T4" fmla="*/ 30 w 354"/>
                    <a:gd name="T5" fmla="*/ 354 h 2742"/>
                    <a:gd name="T6" fmla="*/ 0 w 354"/>
                    <a:gd name="T7" fmla="*/ 371 h 2742"/>
                    <a:gd name="T8" fmla="*/ 6 w 354"/>
                    <a:gd name="T9" fmla="*/ 0 h 274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54"/>
                    <a:gd name="T16" fmla="*/ 0 h 2742"/>
                    <a:gd name="T17" fmla="*/ 354 w 354"/>
                    <a:gd name="T18" fmla="*/ 2742 h 274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54" h="2742">
                      <a:moveTo>
                        <a:pt x="63" y="0"/>
                      </a:moveTo>
                      <a:lnTo>
                        <a:pt x="354" y="339"/>
                      </a:lnTo>
                      <a:lnTo>
                        <a:pt x="346" y="2624"/>
                      </a:lnTo>
                      <a:lnTo>
                        <a:pt x="0" y="2742"/>
                      </a:lnTo>
                      <a:lnTo>
                        <a:pt x="63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DDDDDD"/>
                    </a:gs>
                    <a:gs pos="100000">
                      <a:srgbClr val="333333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520" name="Rectangle 1170"/>
                <p:cNvSpPr>
                  <a:spLocks noChangeArrowheads="1"/>
                </p:cNvSpPr>
                <p:nvPr/>
              </p:nvSpPr>
              <p:spPr bwMode="auto">
                <a:xfrm>
                  <a:off x="4204" y="429"/>
                  <a:ext cx="1053" cy="2284"/>
                </a:xfrm>
                <a:prstGeom prst="rect">
                  <a:avLst/>
                </a:pr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21" name="Freeform 1171"/>
                <p:cNvSpPr>
                  <a:spLocks/>
                </p:cNvSpPr>
                <p:nvPr/>
              </p:nvSpPr>
              <p:spPr bwMode="auto">
                <a:xfrm>
                  <a:off x="5321" y="570"/>
                  <a:ext cx="169" cy="2115"/>
                </a:xfrm>
                <a:custGeom>
                  <a:avLst/>
                  <a:gdLst>
                    <a:gd name="T0" fmla="*/ 2 w 211"/>
                    <a:gd name="T1" fmla="*/ 0 h 2537"/>
                    <a:gd name="T2" fmla="*/ 18 w 211"/>
                    <a:gd name="T3" fmla="*/ 30 h 2537"/>
                    <a:gd name="T4" fmla="*/ 2 w 211"/>
                    <a:gd name="T5" fmla="*/ 338 h 2537"/>
                    <a:gd name="T6" fmla="*/ 2 w 211"/>
                    <a:gd name="T7" fmla="*/ 0 h 2537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11"/>
                    <a:gd name="T13" fmla="*/ 0 h 2537"/>
                    <a:gd name="T14" fmla="*/ 211 w 211"/>
                    <a:gd name="T15" fmla="*/ 2537 h 2537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1" h="2537">
                      <a:moveTo>
                        <a:pt x="7" y="0"/>
                      </a:moveTo>
                      <a:cubicBezTo>
                        <a:pt x="7" y="0"/>
                        <a:pt x="57" y="28"/>
                        <a:pt x="211" y="218"/>
                      </a:cubicBezTo>
                      <a:cubicBezTo>
                        <a:pt x="0" y="1229"/>
                        <a:pt x="41" y="2537"/>
                        <a:pt x="7" y="2501"/>
                      </a:cubicBezTo>
                      <a:lnTo>
                        <a:pt x="7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808080"/>
                    </a:gs>
                    <a:gs pos="100000">
                      <a:srgbClr val="F8F8F8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522" name="Freeform 1172"/>
                <p:cNvSpPr>
                  <a:spLocks/>
                </p:cNvSpPr>
                <p:nvPr/>
              </p:nvSpPr>
              <p:spPr bwMode="auto">
                <a:xfrm>
                  <a:off x="5284" y="1640"/>
                  <a:ext cx="263" cy="189"/>
                </a:xfrm>
                <a:custGeom>
                  <a:avLst/>
                  <a:gdLst>
                    <a:gd name="T0" fmla="*/ 2 w 328"/>
                    <a:gd name="T1" fmla="*/ 0 h 226"/>
                    <a:gd name="T2" fmla="*/ 29 w 328"/>
                    <a:gd name="T3" fmla="*/ 18 h 226"/>
                    <a:gd name="T4" fmla="*/ 29 w 328"/>
                    <a:gd name="T5" fmla="*/ 32 h 226"/>
                    <a:gd name="T6" fmla="*/ 0 w 328"/>
                    <a:gd name="T7" fmla="*/ 13 h 226"/>
                    <a:gd name="T8" fmla="*/ 2 w 328"/>
                    <a:gd name="T9" fmla="*/ 0 h 22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28"/>
                    <a:gd name="T16" fmla="*/ 0 h 226"/>
                    <a:gd name="T17" fmla="*/ 328 w 328"/>
                    <a:gd name="T18" fmla="*/ 226 h 22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28" h="226">
                      <a:moveTo>
                        <a:pt x="4" y="0"/>
                      </a:moveTo>
                      <a:cubicBezTo>
                        <a:pt x="60" y="10"/>
                        <a:pt x="182" y="74"/>
                        <a:pt x="328" y="128"/>
                      </a:cubicBezTo>
                      <a:cubicBezTo>
                        <a:pt x="326" y="162"/>
                        <a:pt x="326" y="158"/>
                        <a:pt x="326" y="226"/>
                      </a:cubicBezTo>
                      <a:cubicBezTo>
                        <a:pt x="326" y="226"/>
                        <a:pt x="169" y="155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523" name="Rectangle 1173"/>
                <p:cNvSpPr>
                  <a:spLocks noChangeArrowheads="1"/>
                </p:cNvSpPr>
                <p:nvPr/>
              </p:nvSpPr>
              <p:spPr bwMode="auto">
                <a:xfrm>
                  <a:off x="4213" y="691"/>
                  <a:ext cx="599" cy="47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524" name="Group 1174"/>
                <p:cNvGrpSpPr>
                  <a:grpSpLocks/>
                </p:cNvGrpSpPr>
                <p:nvPr/>
              </p:nvGrpSpPr>
              <p:grpSpPr bwMode="auto">
                <a:xfrm>
                  <a:off x="4749" y="668"/>
                  <a:ext cx="581" cy="145"/>
                  <a:chOff x="614" y="2568"/>
                  <a:chExt cx="725" cy="139"/>
                </a:xfrm>
              </p:grpSpPr>
              <p:sp>
                <p:nvSpPr>
                  <p:cNvPr id="549" name="AutoShape 1175"/>
                  <p:cNvSpPr>
                    <a:spLocks noChangeArrowheads="1"/>
                  </p:cNvSpPr>
                  <p:nvPr/>
                </p:nvSpPr>
                <p:spPr bwMode="auto">
                  <a:xfrm>
                    <a:off x="613" y="2572"/>
                    <a:ext cx="725" cy="135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50" name="AutoShape 1176"/>
                  <p:cNvSpPr>
                    <a:spLocks noChangeArrowheads="1"/>
                  </p:cNvSpPr>
                  <p:nvPr/>
                </p:nvSpPr>
                <p:spPr bwMode="auto">
                  <a:xfrm>
                    <a:off x="624" y="2590"/>
                    <a:ext cx="691" cy="99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525" name="Rectangle 1177"/>
                <p:cNvSpPr>
                  <a:spLocks noChangeArrowheads="1"/>
                </p:cNvSpPr>
                <p:nvPr/>
              </p:nvSpPr>
              <p:spPr bwMode="auto">
                <a:xfrm>
                  <a:off x="4222" y="1019"/>
                  <a:ext cx="599" cy="47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526" name="Group 1178"/>
                <p:cNvGrpSpPr>
                  <a:grpSpLocks/>
                </p:cNvGrpSpPr>
                <p:nvPr/>
              </p:nvGrpSpPr>
              <p:grpSpPr bwMode="auto">
                <a:xfrm>
                  <a:off x="4747" y="994"/>
                  <a:ext cx="581" cy="134"/>
                  <a:chOff x="614" y="2568"/>
                  <a:chExt cx="725" cy="139"/>
                </a:xfrm>
              </p:grpSpPr>
              <p:sp>
                <p:nvSpPr>
                  <p:cNvPr id="547" name="AutoShape 1179"/>
                  <p:cNvSpPr>
                    <a:spLocks noChangeArrowheads="1"/>
                  </p:cNvSpPr>
                  <p:nvPr/>
                </p:nvSpPr>
                <p:spPr bwMode="auto">
                  <a:xfrm>
                    <a:off x="615" y="2564"/>
                    <a:ext cx="725" cy="146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48" name="AutoShape 1180"/>
                  <p:cNvSpPr>
                    <a:spLocks noChangeArrowheads="1"/>
                  </p:cNvSpPr>
                  <p:nvPr/>
                </p:nvSpPr>
                <p:spPr bwMode="auto">
                  <a:xfrm>
                    <a:off x="627" y="2584"/>
                    <a:ext cx="691" cy="107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527" name="Rectangle 1181"/>
                <p:cNvSpPr>
                  <a:spLocks noChangeArrowheads="1"/>
                </p:cNvSpPr>
                <p:nvPr/>
              </p:nvSpPr>
              <p:spPr bwMode="auto">
                <a:xfrm>
                  <a:off x="4213" y="1356"/>
                  <a:ext cx="599" cy="47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28" name="Rectangle 1182"/>
                <p:cNvSpPr>
                  <a:spLocks noChangeArrowheads="1"/>
                </p:cNvSpPr>
                <p:nvPr/>
              </p:nvSpPr>
              <p:spPr bwMode="auto">
                <a:xfrm>
                  <a:off x="4231" y="1655"/>
                  <a:ext cx="590" cy="47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529" name="Group 1183"/>
                <p:cNvGrpSpPr>
                  <a:grpSpLocks/>
                </p:cNvGrpSpPr>
                <p:nvPr/>
              </p:nvGrpSpPr>
              <p:grpSpPr bwMode="auto">
                <a:xfrm>
                  <a:off x="4735" y="1627"/>
                  <a:ext cx="582" cy="151"/>
                  <a:chOff x="614" y="2568"/>
                  <a:chExt cx="725" cy="139"/>
                </a:xfrm>
              </p:grpSpPr>
              <p:sp>
                <p:nvSpPr>
                  <p:cNvPr id="545" name="AutoShape 1184"/>
                  <p:cNvSpPr>
                    <a:spLocks noChangeArrowheads="1"/>
                  </p:cNvSpPr>
                  <p:nvPr/>
                </p:nvSpPr>
                <p:spPr bwMode="auto">
                  <a:xfrm>
                    <a:off x="619" y="2568"/>
                    <a:ext cx="724" cy="138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46" name="AutoShape 1185"/>
                  <p:cNvSpPr>
                    <a:spLocks noChangeArrowheads="1"/>
                  </p:cNvSpPr>
                  <p:nvPr/>
                </p:nvSpPr>
                <p:spPr bwMode="auto">
                  <a:xfrm>
                    <a:off x="630" y="2585"/>
                    <a:ext cx="690" cy="103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530" name="Freeform 1186"/>
                <p:cNvSpPr>
                  <a:spLocks/>
                </p:cNvSpPr>
                <p:nvPr/>
              </p:nvSpPr>
              <p:spPr bwMode="auto">
                <a:xfrm>
                  <a:off x="5288" y="1354"/>
                  <a:ext cx="263" cy="188"/>
                </a:xfrm>
                <a:custGeom>
                  <a:avLst/>
                  <a:gdLst>
                    <a:gd name="T0" fmla="*/ 2 w 328"/>
                    <a:gd name="T1" fmla="*/ 0 h 226"/>
                    <a:gd name="T2" fmla="*/ 29 w 328"/>
                    <a:gd name="T3" fmla="*/ 17 h 226"/>
                    <a:gd name="T4" fmla="*/ 29 w 328"/>
                    <a:gd name="T5" fmla="*/ 30 h 226"/>
                    <a:gd name="T6" fmla="*/ 0 w 328"/>
                    <a:gd name="T7" fmla="*/ 12 h 226"/>
                    <a:gd name="T8" fmla="*/ 2 w 328"/>
                    <a:gd name="T9" fmla="*/ 0 h 22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28"/>
                    <a:gd name="T16" fmla="*/ 0 h 226"/>
                    <a:gd name="T17" fmla="*/ 328 w 328"/>
                    <a:gd name="T18" fmla="*/ 226 h 22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28" h="226">
                      <a:moveTo>
                        <a:pt x="4" y="0"/>
                      </a:moveTo>
                      <a:cubicBezTo>
                        <a:pt x="60" y="10"/>
                        <a:pt x="182" y="74"/>
                        <a:pt x="328" y="128"/>
                      </a:cubicBezTo>
                      <a:cubicBezTo>
                        <a:pt x="326" y="162"/>
                        <a:pt x="326" y="158"/>
                        <a:pt x="326" y="226"/>
                      </a:cubicBezTo>
                      <a:cubicBezTo>
                        <a:pt x="326" y="226"/>
                        <a:pt x="169" y="155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grpSp>
              <p:nvGrpSpPr>
                <p:cNvPr id="531" name="Group 1187"/>
                <p:cNvGrpSpPr>
                  <a:grpSpLocks/>
                </p:cNvGrpSpPr>
                <p:nvPr/>
              </p:nvGrpSpPr>
              <p:grpSpPr bwMode="auto">
                <a:xfrm>
                  <a:off x="4739" y="1327"/>
                  <a:ext cx="582" cy="139"/>
                  <a:chOff x="614" y="2568"/>
                  <a:chExt cx="725" cy="139"/>
                </a:xfrm>
              </p:grpSpPr>
              <p:sp>
                <p:nvSpPr>
                  <p:cNvPr id="543" name="AutoShape 1188"/>
                  <p:cNvSpPr>
                    <a:spLocks noChangeArrowheads="1"/>
                  </p:cNvSpPr>
                  <p:nvPr/>
                </p:nvSpPr>
                <p:spPr bwMode="auto">
                  <a:xfrm>
                    <a:off x="614" y="2569"/>
                    <a:ext cx="724" cy="14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44" name="AutoShape 1189"/>
                  <p:cNvSpPr>
                    <a:spLocks noChangeArrowheads="1"/>
                  </p:cNvSpPr>
                  <p:nvPr/>
                </p:nvSpPr>
                <p:spPr bwMode="auto">
                  <a:xfrm>
                    <a:off x="625" y="2587"/>
                    <a:ext cx="690" cy="103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532" name="Rectangle 1190"/>
                <p:cNvSpPr>
                  <a:spLocks noChangeArrowheads="1"/>
                </p:cNvSpPr>
                <p:nvPr/>
              </p:nvSpPr>
              <p:spPr bwMode="auto">
                <a:xfrm>
                  <a:off x="5247" y="429"/>
                  <a:ext cx="73" cy="2293"/>
                </a:xfrm>
                <a:prstGeom prst="rect">
                  <a:avLst/>
                </a:prstGeom>
                <a:gradFill rotWithShape="1">
                  <a:gsLst>
                    <a:gs pos="0">
                      <a:srgbClr val="333333"/>
                    </a:gs>
                    <a:gs pos="50000">
                      <a:srgbClr val="DDDDDD"/>
                    </a:gs>
                    <a:gs pos="100000">
                      <a:srgbClr val="333333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33" name="Freeform 1191"/>
                <p:cNvSpPr>
                  <a:spLocks/>
                </p:cNvSpPr>
                <p:nvPr/>
              </p:nvSpPr>
              <p:spPr bwMode="auto">
                <a:xfrm>
                  <a:off x="5312" y="1007"/>
                  <a:ext cx="237" cy="213"/>
                </a:xfrm>
                <a:custGeom>
                  <a:avLst/>
                  <a:gdLst>
                    <a:gd name="T0" fmla="*/ 2 w 296"/>
                    <a:gd name="T1" fmla="*/ 0 h 256"/>
                    <a:gd name="T2" fmla="*/ 26 w 296"/>
                    <a:gd name="T3" fmla="*/ 18 h 256"/>
                    <a:gd name="T4" fmla="*/ 26 w 296"/>
                    <a:gd name="T5" fmla="*/ 34 h 256"/>
                    <a:gd name="T6" fmla="*/ 0 w 296"/>
                    <a:gd name="T7" fmla="*/ 12 h 256"/>
                    <a:gd name="T8" fmla="*/ 2 w 296"/>
                    <a:gd name="T9" fmla="*/ 0 h 25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96"/>
                    <a:gd name="T16" fmla="*/ 0 h 256"/>
                    <a:gd name="T17" fmla="*/ 296 w 296"/>
                    <a:gd name="T18" fmla="*/ 256 h 25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96" h="256">
                      <a:moveTo>
                        <a:pt x="4" y="0"/>
                      </a:moveTo>
                      <a:cubicBezTo>
                        <a:pt x="55" y="10"/>
                        <a:pt x="144" y="68"/>
                        <a:pt x="292" y="144"/>
                      </a:cubicBezTo>
                      <a:cubicBezTo>
                        <a:pt x="290" y="178"/>
                        <a:pt x="296" y="188"/>
                        <a:pt x="296" y="256"/>
                      </a:cubicBezTo>
                      <a:cubicBezTo>
                        <a:pt x="296" y="256"/>
                        <a:pt x="160" y="176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534" name="Freeform 1192"/>
                <p:cNvSpPr>
                  <a:spLocks/>
                </p:cNvSpPr>
                <p:nvPr/>
              </p:nvSpPr>
              <p:spPr bwMode="auto">
                <a:xfrm>
                  <a:off x="5315" y="680"/>
                  <a:ext cx="244" cy="240"/>
                </a:xfrm>
                <a:custGeom>
                  <a:avLst/>
                  <a:gdLst>
                    <a:gd name="T0" fmla="*/ 0 w 304"/>
                    <a:gd name="T1" fmla="*/ 0 h 288"/>
                    <a:gd name="T2" fmla="*/ 27 w 304"/>
                    <a:gd name="T3" fmla="*/ 23 h 288"/>
                    <a:gd name="T4" fmla="*/ 25 w 304"/>
                    <a:gd name="T5" fmla="*/ 39 h 288"/>
                    <a:gd name="T6" fmla="*/ 2 w 304"/>
                    <a:gd name="T7" fmla="*/ 17 h 288"/>
                    <a:gd name="T8" fmla="*/ 0 w 304"/>
                    <a:gd name="T9" fmla="*/ 0 h 28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04"/>
                    <a:gd name="T16" fmla="*/ 0 h 288"/>
                    <a:gd name="T17" fmla="*/ 304 w 304"/>
                    <a:gd name="T18" fmla="*/ 288 h 28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04" h="288">
                      <a:moveTo>
                        <a:pt x="0" y="0"/>
                      </a:moveTo>
                      <a:cubicBezTo>
                        <a:pt x="51" y="10"/>
                        <a:pt x="148" y="76"/>
                        <a:pt x="304" y="164"/>
                      </a:cubicBezTo>
                      <a:cubicBezTo>
                        <a:pt x="302" y="198"/>
                        <a:pt x="284" y="220"/>
                        <a:pt x="284" y="288"/>
                      </a:cubicBezTo>
                      <a:cubicBezTo>
                        <a:pt x="284" y="288"/>
                        <a:pt x="163" y="179"/>
                        <a:pt x="8" y="124"/>
                      </a:cubicBezTo>
                      <a:cubicBezTo>
                        <a:pt x="8" y="72"/>
                        <a:pt x="0" y="17"/>
                        <a:pt x="0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535" name="Oval 1193"/>
                <p:cNvSpPr>
                  <a:spLocks noChangeArrowheads="1"/>
                </p:cNvSpPr>
                <p:nvPr/>
              </p:nvSpPr>
              <p:spPr bwMode="auto">
                <a:xfrm>
                  <a:off x="5520" y="2610"/>
                  <a:ext cx="45" cy="94"/>
                </a:xfrm>
                <a:prstGeom prst="ellipse">
                  <a:avLst/>
                </a:pr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36" name="Freeform 1194"/>
                <p:cNvSpPr>
                  <a:spLocks/>
                </p:cNvSpPr>
                <p:nvPr/>
              </p:nvSpPr>
              <p:spPr bwMode="auto">
                <a:xfrm>
                  <a:off x="5302" y="2614"/>
                  <a:ext cx="245" cy="200"/>
                </a:xfrm>
                <a:custGeom>
                  <a:avLst/>
                  <a:gdLst>
                    <a:gd name="T0" fmla="*/ 0 w 306"/>
                    <a:gd name="T1" fmla="*/ 15 h 240"/>
                    <a:gd name="T2" fmla="*/ 2 w 306"/>
                    <a:gd name="T3" fmla="*/ 33 h 240"/>
                    <a:gd name="T4" fmla="*/ 27 w 306"/>
                    <a:gd name="T5" fmla="*/ 15 h 240"/>
                    <a:gd name="T6" fmla="*/ 26 w 306"/>
                    <a:gd name="T7" fmla="*/ 0 h 240"/>
                    <a:gd name="T8" fmla="*/ 0 w 306"/>
                    <a:gd name="T9" fmla="*/ 15 h 24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06"/>
                    <a:gd name="T16" fmla="*/ 0 h 240"/>
                    <a:gd name="T17" fmla="*/ 306 w 306"/>
                    <a:gd name="T18" fmla="*/ 240 h 24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06" h="240">
                      <a:moveTo>
                        <a:pt x="0" y="106"/>
                      </a:moveTo>
                      <a:lnTo>
                        <a:pt x="2" y="240"/>
                      </a:lnTo>
                      <a:lnTo>
                        <a:pt x="306" y="110"/>
                      </a:lnTo>
                      <a:lnTo>
                        <a:pt x="300" y="0"/>
                      </a:lnTo>
                      <a:lnTo>
                        <a:pt x="0" y="106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537" name="AutoShape 1195"/>
                <p:cNvSpPr>
                  <a:spLocks noChangeArrowheads="1"/>
                </p:cNvSpPr>
                <p:nvPr/>
              </p:nvSpPr>
              <p:spPr bwMode="auto">
                <a:xfrm>
                  <a:off x="4140" y="2675"/>
                  <a:ext cx="1198" cy="15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DDDDDD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38" name="AutoShape 1196"/>
                <p:cNvSpPr>
                  <a:spLocks noChangeArrowheads="1"/>
                </p:cNvSpPr>
                <p:nvPr/>
              </p:nvSpPr>
              <p:spPr bwMode="auto">
                <a:xfrm>
                  <a:off x="4204" y="2713"/>
                  <a:ext cx="1071" cy="8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chemeClr val="tx2"/>
                    </a:gs>
                    <a:gs pos="100000">
                      <a:schemeClr val="bg2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39" name="Oval 1197"/>
                <p:cNvSpPr>
                  <a:spLocks noChangeArrowheads="1"/>
                </p:cNvSpPr>
                <p:nvPr/>
              </p:nvSpPr>
              <p:spPr bwMode="auto">
                <a:xfrm>
                  <a:off x="4312" y="2385"/>
                  <a:ext cx="154" cy="140"/>
                </a:xfrm>
                <a:prstGeom prst="ellipse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40" name="Oval 1198"/>
                <p:cNvSpPr>
                  <a:spLocks noChangeArrowheads="1"/>
                </p:cNvSpPr>
                <p:nvPr/>
              </p:nvSpPr>
              <p:spPr bwMode="auto">
                <a:xfrm>
                  <a:off x="4485" y="2385"/>
                  <a:ext cx="163" cy="140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algn="ctr" eaLnBrk="1" hangingPunct="1"/>
                  <a:endParaRPr lang="en-US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541" name="Oval 1199"/>
                <p:cNvSpPr>
                  <a:spLocks noChangeArrowheads="1"/>
                </p:cNvSpPr>
                <p:nvPr/>
              </p:nvSpPr>
              <p:spPr bwMode="auto">
                <a:xfrm>
                  <a:off x="4666" y="2385"/>
                  <a:ext cx="154" cy="140"/>
                </a:xfrm>
                <a:prstGeom prst="ellipse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42" name="Rectangle 1200"/>
                <p:cNvSpPr>
                  <a:spLocks noChangeArrowheads="1"/>
                </p:cNvSpPr>
                <p:nvPr/>
              </p:nvSpPr>
              <p:spPr bwMode="auto">
                <a:xfrm>
                  <a:off x="5066" y="1833"/>
                  <a:ext cx="82" cy="767"/>
                </a:xfrm>
                <a:prstGeom prst="rect">
                  <a:avLst/>
                </a:prstGeom>
                <a:solidFill>
                  <a:srgbClr val="29292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</p:grpSp>
      <p:sp>
        <p:nvSpPr>
          <p:cNvPr id="578" name="TextBox 577"/>
          <p:cNvSpPr txBox="1"/>
          <p:nvPr/>
        </p:nvSpPr>
        <p:spPr>
          <a:xfrm>
            <a:off x="2576223" y="2710425"/>
            <a:ext cx="2403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Network Components</a:t>
            </a:r>
          </a:p>
        </p:txBody>
      </p:sp>
      <p:sp>
        <p:nvSpPr>
          <p:cNvPr id="47" name="Striped Right Arrow 46"/>
          <p:cNvSpPr/>
          <p:nvPr/>
        </p:nvSpPr>
        <p:spPr>
          <a:xfrm>
            <a:off x="5728690" y="4001702"/>
            <a:ext cx="1493539" cy="655450"/>
          </a:xfrm>
          <a:prstGeom prst="stripedRightArrow">
            <a:avLst/>
          </a:prstGeom>
          <a:solidFill>
            <a:schemeClr val="tx2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140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8" grpId="0"/>
      <p:bldP spid="4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Protocol?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Human Protocol(Language)</a:t>
            </a:r>
          </a:p>
          <a:p>
            <a:pPr lvl="1"/>
            <a:r>
              <a:rPr lang="en-US" dirty="0"/>
              <a:t>“what’s the time?”</a:t>
            </a:r>
          </a:p>
          <a:p>
            <a:pPr lvl="1"/>
            <a:r>
              <a:rPr lang="en-US" dirty="0"/>
              <a:t>“I have a question”</a:t>
            </a:r>
          </a:p>
          <a:p>
            <a:pPr lvl="1"/>
            <a:r>
              <a:rPr lang="en-US" dirty="0"/>
              <a:t> Introduction Talk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4294967295"/>
          </p:nvPr>
        </p:nvSpPr>
        <p:spPr>
          <a:xfrm>
            <a:off x="7054636" y="862241"/>
            <a:ext cx="5137363" cy="1905000"/>
          </a:xfrm>
        </p:spPr>
        <p:txBody>
          <a:bodyPr>
            <a:normAutofit/>
          </a:bodyPr>
          <a:lstStyle/>
          <a:p>
            <a:pPr marL="265113" indent="-265113" algn="just">
              <a:buClr>
                <a:schemeClr val="accent6"/>
              </a:buClr>
              <a:buFont typeface="Wingdings 3" panose="05040102010807070707" pitchFamily="18" charset="2"/>
              <a:buChar char=""/>
            </a:pPr>
            <a:r>
              <a:rPr lang="en-US" sz="2400" dirty="0"/>
              <a:t>Network Protocol</a:t>
            </a:r>
          </a:p>
          <a:p>
            <a:pPr marL="809625" lvl="1" indent="-352425" algn="just">
              <a:buClr>
                <a:schemeClr val="accent6"/>
              </a:buClr>
              <a:buFont typeface="Wingdings 3" panose="05040102010807070707" pitchFamily="18" charset="2"/>
              <a:buChar char=""/>
            </a:pPr>
            <a:r>
              <a:rPr lang="en-US" sz="2000" dirty="0">
                <a:solidFill>
                  <a:schemeClr val="accent6"/>
                </a:solidFill>
              </a:rPr>
              <a:t>Set of rules</a:t>
            </a:r>
          </a:p>
          <a:p>
            <a:pPr marL="809625" lvl="1" indent="-352425" algn="just">
              <a:buClr>
                <a:schemeClr val="accent6"/>
              </a:buClr>
              <a:buFont typeface="Wingdings 3" panose="05040102010807070707" pitchFamily="18" charset="2"/>
              <a:buChar char=""/>
            </a:pPr>
            <a:r>
              <a:rPr lang="en-US" sz="2000" dirty="0"/>
              <a:t>Machines rather than humans.</a:t>
            </a:r>
          </a:p>
          <a:p>
            <a:pPr marL="809625" lvl="1" indent="-352425">
              <a:buClr>
                <a:schemeClr val="accent6"/>
              </a:buClr>
              <a:buFont typeface="Wingdings 3" panose="05040102010807070707" pitchFamily="18" charset="2"/>
              <a:buChar char=""/>
            </a:pPr>
            <a:r>
              <a:rPr lang="en-US" sz="2000" dirty="0"/>
              <a:t>All communication activity in Internet governed by protocols.</a:t>
            </a:r>
          </a:p>
        </p:txBody>
      </p:sp>
      <p:pic>
        <p:nvPicPr>
          <p:cNvPr id="6" name="Picture 5" descr="http://www.studycampus.com/PgD/cnm/lesson1_files/whatisprotocol.gif"/>
          <p:cNvPicPr/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639033" y="2608997"/>
            <a:ext cx="2165384" cy="318177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ectangle 8"/>
          <p:cNvSpPr/>
          <p:nvPr/>
        </p:nvSpPr>
        <p:spPr>
          <a:xfrm>
            <a:off x="4264023" y="2743784"/>
            <a:ext cx="3651678" cy="2677656"/>
          </a:xfrm>
          <a:prstGeom prst="rect">
            <a:avLst/>
          </a:prstGeom>
          <a:effectLst>
            <a:outerShdw blurRad="40000" dist="20000" dir="5400000" rotWithShape="0">
              <a:srgbClr val="000000">
                <a:alpha val="38000"/>
              </a:srgbClr>
            </a:outerShdw>
            <a:softEdge rad="63500"/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38100" lvl="1" algn="ctr"/>
            <a:r>
              <a:rPr lang="en-US" sz="2400" i="1" dirty="0">
                <a:solidFill>
                  <a:srgbClr val="CC0000"/>
                </a:solidFill>
              </a:rPr>
              <a:t>Protocol</a:t>
            </a:r>
            <a:r>
              <a:rPr lang="en-US" sz="2400" i="1" dirty="0"/>
              <a:t> is define </a:t>
            </a:r>
            <a:r>
              <a:rPr lang="en-US" sz="2400" i="1" dirty="0">
                <a:solidFill>
                  <a:srgbClr val="CC0000"/>
                </a:solidFill>
              </a:rPr>
              <a:t>format</a:t>
            </a:r>
            <a:r>
              <a:rPr lang="en-US" sz="2400" i="1" dirty="0"/>
              <a:t>, </a:t>
            </a:r>
            <a:r>
              <a:rPr lang="en-US" sz="2400" i="1" dirty="0">
                <a:solidFill>
                  <a:srgbClr val="CC0000"/>
                </a:solidFill>
              </a:rPr>
              <a:t>order</a:t>
            </a:r>
            <a:r>
              <a:rPr lang="en-US" sz="2400" i="1" dirty="0"/>
              <a:t> </a:t>
            </a:r>
            <a:r>
              <a:rPr lang="en-US" sz="2400" i="1" dirty="0">
                <a:solidFill>
                  <a:srgbClr val="FF0000"/>
                </a:solidFill>
              </a:rPr>
              <a:t>of</a:t>
            </a:r>
            <a:r>
              <a:rPr lang="en-US" sz="2400" i="1" dirty="0"/>
              <a:t> </a:t>
            </a:r>
            <a:r>
              <a:rPr lang="en-US" sz="2400" i="1" dirty="0">
                <a:solidFill>
                  <a:srgbClr val="CC0000"/>
                </a:solidFill>
              </a:rPr>
              <a:t>message </a:t>
            </a:r>
            <a:r>
              <a:rPr lang="en-US" sz="2400" i="1" dirty="0">
                <a:solidFill>
                  <a:schemeClr val="tx1"/>
                </a:solidFill>
              </a:rPr>
              <a:t>that</a:t>
            </a:r>
            <a:r>
              <a:rPr lang="en-US" sz="2400" i="1" dirty="0">
                <a:solidFill>
                  <a:srgbClr val="CC0000"/>
                </a:solidFill>
              </a:rPr>
              <a:t> sent and received</a:t>
            </a:r>
            <a:r>
              <a:rPr lang="en-US" sz="2400" i="1" dirty="0"/>
              <a:t> among network entities, and </a:t>
            </a:r>
            <a:r>
              <a:rPr lang="en-US" sz="2400" i="1" dirty="0">
                <a:solidFill>
                  <a:srgbClr val="CC0000"/>
                </a:solidFill>
              </a:rPr>
              <a:t>actions taken</a:t>
            </a:r>
            <a:r>
              <a:rPr lang="en-US" sz="2400" i="1" dirty="0"/>
              <a:t> on message transmission and reception.</a:t>
            </a:r>
            <a:endParaRPr lang="en-US" sz="2400" i="1" dirty="0">
              <a:solidFill>
                <a:srgbClr val="FF0000"/>
              </a:solidFill>
            </a:endParaRPr>
          </a:p>
        </p:txBody>
      </p:sp>
      <p:pic>
        <p:nvPicPr>
          <p:cNvPr id="7" name="Picture 6" descr="http://www.studycampus.com/PgD/cnm/lesson1_files/whatisprotocol.gif"/>
          <p:cNvPicPr/>
          <p:nvPr/>
        </p:nvPicPr>
        <p:blipFill rotWithShape="1">
          <a:blip r:embed="rId5" cstate="screen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201002" y="2608997"/>
            <a:ext cx="2303637" cy="31817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70932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The Network Edge</a:t>
            </a:r>
            <a:endParaRPr lang="en-IN" dirty="0">
              <a:latin typeface="+mj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IN" sz="2200" dirty="0"/>
              <a:t>Computers and other devices are connected at the </a:t>
            </a:r>
            <a:r>
              <a:rPr lang="en-IN" sz="2200" dirty="0">
                <a:solidFill>
                  <a:schemeClr val="accent6"/>
                </a:solidFill>
              </a:rPr>
              <a:t>edge </a:t>
            </a:r>
            <a:r>
              <a:rPr lang="en-IN" sz="2200" dirty="0"/>
              <a:t>(end) of the network. </a:t>
            </a:r>
          </a:p>
          <a:p>
            <a:pPr algn="just"/>
            <a:r>
              <a:rPr lang="en-IN" sz="2200" dirty="0"/>
              <a:t>These computers are known as </a:t>
            </a:r>
            <a:r>
              <a:rPr lang="en-IN" sz="2200" dirty="0">
                <a:solidFill>
                  <a:schemeClr val="accent6"/>
                </a:solidFill>
              </a:rPr>
              <a:t>hosts </a:t>
            </a:r>
            <a:r>
              <a:rPr lang="en-IN" sz="2200" dirty="0"/>
              <a:t>or </a:t>
            </a:r>
            <a:r>
              <a:rPr lang="en-IN" sz="2200" dirty="0">
                <a:solidFill>
                  <a:schemeClr val="accent6"/>
                </a:solidFill>
              </a:rPr>
              <a:t>end systems</a:t>
            </a:r>
            <a:r>
              <a:rPr lang="en-IN" sz="2200" dirty="0"/>
              <a:t>. Router is known as </a:t>
            </a:r>
            <a:r>
              <a:rPr lang="en-IN" sz="2200" dirty="0">
                <a:solidFill>
                  <a:srgbClr val="00B050"/>
                </a:solidFill>
              </a:rPr>
              <a:t>edge router.</a:t>
            </a:r>
            <a:r>
              <a:rPr lang="en-IN" sz="2800" dirty="0">
                <a:solidFill>
                  <a:srgbClr val="00B050"/>
                </a:solidFill>
              </a:rPr>
              <a:t> </a:t>
            </a:r>
          </a:p>
          <a:p>
            <a:pPr algn="just"/>
            <a:endParaRPr lang="en-IN" sz="2800" dirty="0"/>
          </a:p>
          <a:p>
            <a:pPr algn="just"/>
            <a:endParaRPr lang="en-US" sz="2800" b="1" dirty="0"/>
          </a:p>
          <a:p>
            <a:pPr algn="just">
              <a:buFont typeface="Arial" charset="0"/>
              <a:buChar char="•"/>
            </a:pPr>
            <a:endParaRPr lang="en-IN" sz="2800" dirty="0"/>
          </a:p>
          <a:p>
            <a:pPr marL="0" indent="0" algn="just">
              <a:buNone/>
            </a:pPr>
            <a:endParaRPr lang="en-IN" dirty="0"/>
          </a:p>
        </p:txBody>
      </p:sp>
      <p:grpSp>
        <p:nvGrpSpPr>
          <p:cNvPr id="4" name="Group 3"/>
          <p:cNvGrpSpPr/>
          <p:nvPr/>
        </p:nvGrpSpPr>
        <p:grpSpPr>
          <a:xfrm>
            <a:off x="4585543" y="2209800"/>
            <a:ext cx="3719637" cy="4295260"/>
            <a:chOff x="5638800" y="2322831"/>
            <a:chExt cx="3654164" cy="4068096"/>
          </a:xfrm>
        </p:grpSpPr>
        <p:sp>
          <p:nvSpPr>
            <p:cNvPr id="5" name="Freeform 417"/>
            <p:cNvSpPr>
              <a:spLocks/>
            </p:cNvSpPr>
            <p:nvPr/>
          </p:nvSpPr>
          <p:spPr bwMode="auto">
            <a:xfrm>
              <a:off x="5638800" y="2586670"/>
              <a:ext cx="1354461" cy="868737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5698228" y="2322831"/>
              <a:ext cx="3594736" cy="4068096"/>
              <a:chOff x="5698228" y="2322831"/>
              <a:chExt cx="3594736" cy="4068096"/>
            </a:xfrm>
          </p:grpSpPr>
          <p:sp>
            <p:nvSpPr>
              <p:cNvPr id="7" name="Freeform 415"/>
              <p:cNvSpPr>
                <a:spLocks/>
              </p:cNvSpPr>
              <p:nvPr/>
            </p:nvSpPr>
            <p:spPr bwMode="auto">
              <a:xfrm>
                <a:off x="7044022" y="4060304"/>
                <a:ext cx="1025132" cy="546983"/>
              </a:xfrm>
              <a:custGeom>
                <a:avLst/>
                <a:gdLst>
                  <a:gd name="T0" fmla="*/ 2147483647 w 828"/>
                  <a:gd name="T1" fmla="*/ 2147483647 h 425"/>
                  <a:gd name="T2" fmla="*/ 2147483647 w 828"/>
                  <a:gd name="T3" fmla="*/ 2147483647 h 425"/>
                  <a:gd name="T4" fmla="*/ 2147483647 w 828"/>
                  <a:gd name="T5" fmla="*/ 2147483647 h 425"/>
                  <a:gd name="T6" fmla="*/ 2147483647 w 828"/>
                  <a:gd name="T7" fmla="*/ 2147483647 h 425"/>
                  <a:gd name="T8" fmla="*/ 2147483647 w 828"/>
                  <a:gd name="T9" fmla="*/ 2147483647 h 425"/>
                  <a:gd name="T10" fmla="*/ 2147483647 w 828"/>
                  <a:gd name="T11" fmla="*/ 2147483647 h 425"/>
                  <a:gd name="T12" fmla="*/ 2147483647 w 828"/>
                  <a:gd name="T13" fmla="*/ 2147483647 h 425"/>
                  <a:gd name="T14" fmla="*/ 2147483647 w 828"/>
                  <a:gd name="T15" fmla="*/ 2147483647 h 425"/>
                  <a:gd name="T16" fmla="*/ 2147483647 w 828"/>
                  <a:gd name="T17" fmla="*/ 2147483647 h 425"/>
                  <a:gd name="T18" fmla="*/ 2147483647 w 828"/>
                  <a:gd name="T19" fmla="*/ 2147483647 h 425"/>
                  <a:gd name="T20" fmla="*/ 2147483647 w 828"/>
                  <a:gd name="T21" fmla="*/ 2147483647 h 425"/>
                  <a:gd name="T22" fmla="*/ 2147483647 w 828"/>
                  <a:gd name="T23" fmla="*/ 2147483647 h 425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828"/>
                  <a:gd name="T37" fmla="*/ 0 h 425"/>
                  <a:gd name="T38" fmla="*/ 828 w 828"/>
                  <a:gd name="T39" fmla="*/ 425 h 425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828" h="425">
                    <a:moveTo>
                      <a:pt x="382" y="30"/>
                    </a:moveTo>
                    <a:cubicBezTo>
                      <a:pt x="350" y="29"/>
                      <a:pt x="413" y="30"/>
                      <a:pt x="370" y="30"/>
                    </a:cubicBezTo>
                    <a:cubicBezTo>
                      <a:pt x="327" y="30"/>
                      <a:pt x="187" y="16"/>
                      <a:pt x="126" y="32"/>
                    </a:cubicBezTo>
                    <a:cubicBezTo>
                      <a:pt x="65" y="48"/>
                      <a:pt x="12" y="86"/>
                      <a:pt x="6" y="126"/>
                    </a:cubicBezTo>
                    <a:cubicBezTo>
                      <a:pt x="0" y="166"/>
                      <a:pt x="44" y="231"/>
                      <a:pt x="92" y="274"/>
                    </a:cubicBezTo>
                    <a:cubicBezTo>
                      <a:pt x="140" y="317"/>
                      <a:pt x="217" y="360"/>
                      <a:pt x="292" y="384"/>
                    </a:cubicBezTo>
                    <a:cubicBezTo>
                      <a:pt x="367" y="408"/>
                      <a:pt x="472" y="425"/>
                      <a:pt x="540" y="416"/>
                    </a:cubicBezTo>
                    <a:cubicBezTo>
                      <a:pt x="608" y="407"/>
                      <a:pt x="659" y="371"/>
                      <a:pt x="698" y="330"/>
                    </a:cubicBezTo>
                    <a:cubicBezTo>
                      <a:pt x="737" y="289"/>
                      <a:pt x="760" y="221"/>
                      <a:pt x="776" y="170"/>
                    </a:cubicBezTo>
                    <a:cubicBezTo>
                      <a:pt x="792" y="119"/>
                      <a:pt x="828" y="44"/>
                      <a:pt x="792" y="22"/>
                    </a:cubicBezTo>
                    <a:cubicBezTo>
                      <a:pt x="756" y="0"/>
                      <a:pt x="630" y="37"/>
                      <a:pt x="560" y="38"/>
                    </a:cubicBezTo>
                    <a:cubicBezTo>
                      <a:pt x="490" y="39"/>
                      <a:pt x="414" y="31"/>
                      <a:pt x="382" y="30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8" name="Freeform 416"/>
              <p:cNvSpPr>
                <a:spLocks/>
              </p:cNvSpPr>
              <p:nvPr/>
            </p:nvSpPr>
            <p:spPr bwMode="auto">
              <a:xfrm>
                <a:off x="7058879" y="2823481"/>
                <a:ext cx="1349509" cy="912496"/>
              </a:xfrm>
              <a:custGeom>
                <a:avLst/>
                <a:gdLst>
                  <a:gd name="T0" fmla="*/ 2147483647 w 765"/>
                  <a:gd name="T1" fmla="*/ 2147483647 h 459"/>
                  <a:gd name="T2" fmla="*/ 2147483647 w 765"/>
                  <a:gd name="T3" fmla="*/ 2147483647 h 459"/>
                  <a:gd name="T4" fmla="*/ 2147483647 w 765"/>
                  <a:gd name="T5" fmla="*/ 2147483647 h 459"/>
                  <a:gd name="T6" fmla="*/ 2147483647 w 765"/>
                  <a:gd name="T7" fmla="*/ 2147483647 h 459"/>
                  <a:gd name="T8" fmla="*/ 2147483647 w 765"/>
                  <a:gd name="T9" fmla="*/ 2147483647 h 459"/>
                  <a:gd name="T10" fmla="*/ 2147483647 w 765"/>
                  <a:gd name="T11" fmla="*/ 2147483647 h 459"/>
                  <a:gd name="T12" fmla="*/ 2147483647 w 765"/>
                  <a:gd name="T13" fmla="*/ 2147483647 h 459"/>
                  <a:gd name="T14" fmla="*/ 2147483647 w 765"/>
                  <a:gd name="T15" fmla="*/ 2147483647 h 459"/>
                  <a:gd name="T16" fmla="*/ 2147483647 w 765"/>
                  <a:gd name="T17" fmla="*/ 2147483647 h 459"/>
                  <a:gd name="T18" fmla="*/ 2147483647 w 765"/>
                  <a:gd name="T19" fmla="*/ 2147483647 h 459"/>
                  <a:gd name="T20" fmla="*/ 2147483647 w 765"/>
                  <a:gd name="T21" fmla="*/ 2147483647 h 459"/>
                  <a:gd name="T22" fmla="*/ 2147483647 w 765"/>
                  <a:gd name="T23" fmla="*/ 2147483647 h 459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765"/>
                  <a:gd name="T37" fmla="*/ 0 h 459"/>
                  <a:gd name="T38" fmla="*/ 765 w 765"/>
                  <a:gd name="T39" fmla="*/ 459 h 459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765" h="459">
                    <a:moveTo>
                      <a:pt x="424" y="10"/>
                    </a:moveTo>
                    <a:cubicBezTo>
                      <a:pt x="362" y="16"/>
                      <a:pt x="343" y="55"/>
                      <a:pt x="288" y="70"/>
                    </a:cubicBezTo>
                    <a:cubicBezTo>
                      <a:pt x="233" y="85"/>
                      <a:pt x="142" y="56"/>
                      <a:pt x="96" y="100"/>
                    </a:cubicBezTo>
                    <a:cubicBezTo>
                      <a:pt x="50" y="144"/>
                      <a:pt x="0" y="279"/>
                      <a:pt x="14" y="336"/>
                    </a:cubicBezTo>
                    <a:cubicBezTo>
                      <a:pt x="28" y="393"/>
                      <a:pt x="125" y="429"/>
                      <a:pt x="180" y="444"/>
                    </a:cubicBezTo>
                    <a:cubicBezTo>
                      <a:pt x="235" y="459"/>
                      <a:pt x="279" y="426"/>
                      <a:pt x="346" y="426"/>
                    </a:cubicBezTo>
                    <a:cubicBezTo>
                      <a:pt x="413" y="426"/>
                      <a:pt x="525" y="443"/>
                      <a:pt x="584" y="444"/>
                    </a:cubicBezTo>
                    <a:cubicBezTo>
                      <a:pt x="643" y="445"/>
                      <a:pt x="670" y="446"/>
                      <a:pt x="698" y="434"/>
                    </a:cubicBezTo>
                    <a:cubicBezTo>
                      <a:pt x="726" y="422"/>
                      <a:pt x="743" y="418"/>
                      <a:pt x="752" y="372"/>
                    </a:cubicBezTo>
                    <a:cubicBezTo>
                      <a:pt x="761" y="326"/>
                      <a:pt x="765" y="214"/>
                      <a:pt x="750" y="158"/>
                    </a:cubicBezTo>
                    <a:cubicBezTo>
                      <a:pt x="735" y="102"/>
                      <a:pt x="716" y="58"/>
                      <a:pt x="662" y="34"/>
                    </a:cubicBezTo>
                    <a:cubicBezTo>
                      <a:pt x="608" y="10"/>
                      <a:pt x="505" y="0"/>
                      <a:pt x="424" y="1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00CCFF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grpSp>
            <p:nvGrpSpPr>
              <p:cNvPr id="9" name="Group 418"/>
              <p:cNvGrpSpPr>
                <a:grpSpLocks/>
              </p:cNvGrpSpPr>
              <p:nvPr/>
            </p:nvGrpSpPr>
            <p:grpSpPr bwMode="auto">
              <a:xfrm>
                <a:off x="5698228" y="3612422"/>
                <a:ext cx="1137797" cy="756766"/>
                <a:chOff x="2889" y="1631"/>
                <a:chExt cx="980" cy="743"/>
              </a:xfrm>
            </p:grpSpPr>
            <p:sp>
              <p:nvSpPr>
                <p:cNvPr id="359" name="Rectangle 419"/>
                <p:cNvSpPr>
                  <a:spLocks noChangeArrowheads="1"/>
                </p:cNvSpPr>
                <p:nvPr/>
              </p:nvSpPr>
              <p:spPr bwMode="auto">
                <a:xfrm>
                  <a:off x="3046" y="1841"/>
                  <a:ext cx="663" cy="533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60" name="AutoShape 420"/>
                <p:cNvSpPr>
                  <a:spLocks noChangeArrowheads="1"/>
                </p:cNvSpPr>
                <p:nvPr/>
              </p:nvSpPr>
              <p:spPr bwMode="auto">
                <a:xfrm>
                  <a:off x="2889" y="1631"/>
                  <a:ext cx="980" cy="253"/>
                </a:xfrm>
                <a:prstGeom prst="triangle">
                  <a:avLst>
                    <a:gd name="adj" fmla="val 50000"/>
                  </a:avLst>
                </a:prstGeom>
                <a:solidFill>
                  <a:srgbClr val="00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algn="ctr"/>
                  <a:endParaRPr lang="en-US">
                    <a:solidFill>
                      <a:srgbClr val="00CCFF"/>
                    </a:solidFill>
                  </a:endParaRPr>
                </a:p>
              </p:txBody>
            </p:sp>
          </p:grpSp>
          <p:sp>
            <p:nvSpPr>
              <p:cNvPr id="10" name="Line 421"/>
              <p:cNvSpPr>
                <a:spLocks noChangeShapeType="1"/>
              </p:cNvSpPr>
              <p:nvPr/>
            </p:nvSpPr>
            <p:spPr bwMode="auto">
              <a:xfrm>
                <a:off x="7349829" y="4291967"/>
                <a:ext cx="127522" cy="9781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1" name="Line 422"/>
              <p:cNvSpPr>
                <a:spLocks noChangeShapeType="1"/>
              </p:cNvSpPr>
              <p:nvPr/>
            </p:nvSpPr>
            <p:spPr bwMode="auto">
              <a:xfrm>
                <a:off x="7425351" y="4227616"/>
                <a:ext cx="21790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2" name="Line 423"/>
              <p:cNvSpPr>
                <a:spLocks noChangeShapeType="1"/>
              </p:cNvSpPr>
              <p:nvPr/>
            </p:nvSpPr>
            <p:spPr bwMode="auto">
              <a:xfrm flipV="1">
                <a:off x="7609826" y="4297115"/>
                <a:ext cx="105237" cy="8494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3" name="Line 424"/>
              <p:cNvSpPr>
                <a:spLocks noChangeShapeType="1"/>
              </p:cNvSpPr>
              <p:nvPr/>
            </p:nvSpPr>
            <p:spPr bwMode="auto">
              <a:xfrm>
                <a:off x="6594599" y="4232765"/>
                <a:ext cx="52989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4" name="Line 425"/>
              <p:cNvSpPr>
                <a:spLocks noChangeShapeType="1"/>
              </p:cNvSpPr>
              <p:nvPr/>
            </p:nvSpPr>
            <p:spPr bwMode="auto">
              <a:xfrm>
                <a:off x="6824882" y="3298390"/>
                <a:ext cx="397424" cy="257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5" name="Line 426"/>
              <p:cNvSpPr>
                <a:spLocks noChangeShapeType="1"/>
              </p:cNvSpPr>
              <p:nvPr/>
            </p:nvSpPr>
            <p:spPr bwMode="auto">
              <a:xfrm>
                <a:off x="6486885" y="3149096"/>
                <a:ext cx="118856" cy="7722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6" name="Freeform 427"/>
              <p:cNvSpPr>
                <a:spLocks/>
              </p:cNvSpPr>
              <p:nvPr/>
            </p:nvSpPr>
            <p:spPr bwMode="auto">
              <a:xfrm>
                <a:off x="5869083" y="4750145"/>
                <a:ext cx="2401878" cy="1350081"/>
              </a:xfrm>
              <a:custGeom>
                <a:avLst/>
                <a:gdLst>
                  <a:gd name="T0" fmla="*/ 2147483647 w 1940"/>
                  <a:gd name="T1" fmla="*/ 2147483647 h 1049"/>
                  <a:gd name="T2" fmla="*/ 2147483647 w 1940"/>
                  <a:gd name="T3" fmla="*/ 2147483647 h 1049"/>
                  <a:gd name="T4" fmla="*/ 2147483647 w 1940"/>
                  <a:gd name="T5" fmla="*/ 2147483647 h 1049"/>
                  <a:gd name="T6" fmla="*/ 2147483647 w 1940"/>
                  <a:gd name="T7" fmla="*/ 2147483647 h 1049"/>
                  <a:gd name="T8" fmla="*/ 2147483647 w 1940"/>
                  <a:gd name="T9" fmla="*/ 2147483647 h 1049"/>
                  <a:gd name="T10" fmla="*/ 2147483647 w 1940"/>
                  <a:gd name="T11" fmla="*/ 2147483647 h 1049"/>
                  <a:gd name="T12" fmla="*/ 2147483647 w 1940"/>
                  <a:gd name="T13" fmla="*/ 2147483647 h 1049"/>
                  <a:gd name="T14" fmla="*/ 2147483647 w 1940"/>
                  <a:gd name="T15" fmla="*/ 2147483647 h 1049"/>
                  <a:gd name="T16" fmla="*/ 2147483647 w 1940"/>
                  <a:gd name="T17" fmla="*/ 2147483647 h 1049"/>
                  <a:gd name="T18" fmla="*/ 2147483647 w 1940"/>
                  <a:gd name="T19" fmla="*/ 2147483647 h 1049"/>
                  <a:gd name="T20" fmla="*/ 2147483647 w 1940"/>
                  <a:gd name="T21" fmla="*/ 2147483647 h 1049"/>
                  <a:gd name="T22" fmla="*/ 2147483647 w 1940"/>
                  <a:gd name="T23" fmla="*/ 2147483647 h 1049"/>
                  <a:gd name="T24" fmla="*/ 2147483647 w 1940"/>
                  <a:gd name="T25" fmla="*/ 2147483647 h 1049"/>
                  <a:gd name="T26" fmla="*/ 2147483647 w 1940"/>
                  <a:gd name="T27" fmla="*/ 2147483647 h 1049"/>
                  <a:gd name="T28" fmla="*/ 2147483647 w 1940"/>
                  <a:gd name="T29" fmla="*/ 2147483647 h 1049"/>
                  <a:gd name="T30" fmla="*/ 2147483647 w 1940"/>
                  <a:gd name="T31" fmla="*/ 2147483647 h 1049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w 1940"/>
                  <a:gd name="T49" fmla="*/ 0 h 1049"/>
                  <a:gd name="T50" fmla="*/ 1940 w 1940"/>
                  <a:gd name="T51" fmla="*/ 1049 h 1049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T48" t="T49" r="T50" b="T51"/>
                <a:pathLst>
                  <a:path w="1940" h="1049">
                    <a:moveTo>
                      <a:pt x="952" y="26"/>
                    </a:moveTo>
                    <a:cubicBezTo>
                      <a:pt x="867" y="45"/>
                      <a:pt x="832" y="118"/>
                      <a:pt x="755" y="125"/>
                    </a:cubicBezTo>
                    <a:cubicBezTo>
                      <a:pt x="678" y="132"/>
                      <a:pt x="587" y="72"/>
                      <a:pt x="488" y="68"/>
                    </a:cubicBezTo>
                    <a:cubicBezTo>
                      <a:pt x="389" y="64"/>
                      <a:pt x="237" y="48"/>
                      <a:pt x="158" y="101"/>
                    </a:cubicBezTo>
                    <a:cubicBezTo>
                      <a:pt x="79" y="154"/>
                      <a:pt x="28" y="298"/>
                      <a:pt x="14" y="389"/>
                    </a:cubicBezTo>
                    <a:cubicBezTo>
                      <a:pt x="0" y="480"/>
                      <a:pt x="25" y="595"/>
                      <a:pt x="71" y="648"/>
                    </a:cubicBezTo>
                    <a:cubicBezTo>
                      <a:pt x="117" y="701"/>
                      <a:pt x="205" y="665"/>
                      <a:pt x="288" y="706"/>
                    </a:cubicBezTo>
                    <a:cubicBezTo>
                      <a:pt x="371" y="747"/>
                      <a:pt x="450" y="842"/>
                      <a:pt x="568" y="893"/>
                    </a:cubicBezTo>
                    <a:cubicBezTo>
                      <a:pt x="686" y="944"/>
                      <a:pt x="852" y="991"/>
                      <a:pt x="996" y="1014"/>
                    </a:cubicBezTo>
                    <a:cubicBezTo>
                      <a:pt x="1140" y="1036"/>
                      <a:pt x="1309" y="1049"/>
                      <a:pt x="1433" y="1031"/>
                    </a:cubicBezTo>
                    <a:cubicBezTo>
                      <a:pt x="1557" y="1012"/>
                      <a:pt x="1657" y="960"/>
                      <a:pt x="1739" y="907"/>
                    </a:cubicBezTo>
                    <a:cubicBezTo>
                      <a:pt x="1821" y="855"/>
                      <a:pt x="1906" y="824"/>
                      <a:pt x="1923" y="714"/>
                    </a:cubicBezTo>
                    <a:cubicBezTo>
                      <a:pt x="1940" y="604"/>
                      <a:pt x="1898" y="350"/>
                      <a:pt x="1839" y="251"/>
                    </a:cubicBezTo>
                    <a:cubicBezTo>
                      <a:pt x="1780" y="151"/>
                      <a:pt x="1662" y="153"/>
                      <a:pt x="1566" y="114"/>
                    </a:cubicBezTo>
                    <a:cubicBezTo>
                      <a:pt x="1470" y="76"/>
                      <a:pt x="1365" y="30"/>
                      <a:pt x="1263" y="15"/>
                    </a:cubicBezTo>
                    <a:cubicBezTo>
                      <a:pt x="1161" y="0"/>
                      <a:pt x="1037" y="8"/>
                      <a:pt x="952" y="26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7" name="Line 428"/>
              <p:cNvSpPr>
                <a:spLocks noChangeShapeType="1"/>
              </p:cNvSpPr>
              <p:nvPr/>
            </p:nvSpPr>
            <p:spPr bwMode="auto">
              <a:xfrm rot="16200000">
                <a:off x="7692131" y="5385512"/>
                <a:ext cx="424716" cy="108951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IN"/>
              </a:p>
            </p:txBody>
          </p:sp>
          <p:sp>
            <p:nvSpPr>
              <p:cNvPr id="18" name="Line 429"/>
              <p:cNvSpPr>
                <a:spLocks noChangeShapeType="1"/>
              </p:cNvSpPr>
              <p:nvPr/>
            </p:nvSpPr>
            <p:spPr bwMode="auto">
              <a:xfrm rot="5400000" flipV="1">
                <a:off x="7814060" y="5612482"/>
                <a:ext cx="2574" cy="66856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IN"/>
              </a:p>
            </p:txBody>
          </p:sp>
          <p:sp>
            <p:nvSpPr>
              <p:cNvPr id="19" name="Line 430"/>
              <p:cNvSpPr>
                <a:spLocks noChangeShapeType="1"/>
              </p:cNvSpPr>
              <p:nvPr/>
            </p:nvSpPr>
            <p:spPr bwMode="auto">
              <a:xfrm rot="16200000">
                <a:off x="7958965" y="5350371"/>
                <a:ext cx="0" cy="8914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IN"/>
              </a:p>
            </p:txBody>
          </p:sp>
          <p:sp>
            <p:nvSpPr>
              <p:cNvPr id="20" name="Line 431"/>
              <p:cNvSpPr>
                <a:spLocks noChangeShapeType="1"/>
              </p:cNvSpPr>
              <p:nvPr/>
            </p:nvSpPr>
            <p:spPr bwMode="auto">
              <a:xfrm>
                <a:off x="7320115" y="5008836"/>
                <a:ext cx="304568" cy="14929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21" name="Line 432"/>
              <p:cNvSpPr>
                <a:spLocks noChangeShapeType="1"/>
              </p:cNvSpPr>
              <p:nvPr/>
            </p:nvSpPr>
            <p:spPr bwMode="auto">
              <a:xfrm flipV="1">
                <a:off x="6836024" y="4998540"/>
                <a:ext cx="251331" cy="16087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22" name="Line 433"/>
              <p:cNvSpPr>
                <a:spLocks noChangeShapeType="1"/>
              </p:cNvSpPr>
              <p:nvPr/>
            </p:nvSpPr>
            <p:spPr bwMode="auto">
              <a:xfrm flipV="1">
                <a:off x="6869453" y="5235351"/>
                <a:ext cx="75770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23" name="Line 435"/>
              <p:cNvSpPr>
                <a:spLocks noChangeShapeType="1"/>
              </p:cNvSpPr>
              <p:nvPr/>
            </p:nvSpPr>
            <p:spPr bwMode="auto">
              <a:xfrm>
                <a:off x="6339554" y="5070613"/>
                <a:ext cx="205522" cy="6949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24" name="Line 436"/>
              <p:cNvSpPr>
                <a:spLocks noChangeShapeType="1"/>
              </p:cNvSpPr>
              <p:nvPr/>
            </p:nvSpPr>
            <p:spPr bwMode="auto">
              <a:xfrm flipV="1">
                <a:off x="6137746" y="5240499"/>
                <a:ext cx="321901" cy="10296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25" name="Line 439"/>
              <p:cNvSpPr>
                <a:spLocks noChangeShapeType="1"/>
              </p:cNvSpPr>
              <p:nvPr/>
            </p:nvSpPr>
            <p:spPr bwMode="auto">
              <a:xfrm flipH="1">
                <a:off x="6469552" y="5311285"/>
                <a:ext cx="111427" cy="16087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26" name="Line 440"/>
              <p:cNvSpPr>
                <a:spLocks noChangeShapeType="1"/>
              </p:cNvSpPr>
              <p:nvPr/>
            </p:nvSpPr>
            <p:spPr bwMode="auto">
              <a:xfrm flipH="1" flipV="1">
                <a:off x="6719645" y="5333165"/>
                <a:ext cx="58190" cy="1402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27" name="Line 441"/>
              <p:cNvSpPr>
                <a:spLocks noChangeShapeType="1"/>
              </p:cNvSpPr>
              <p:nvPr/>
            </p:nvSpPr>
            <p:spPr bwMode="auto">
              <a:xfrm>
                <a:off x="6840977" y="5297128"/>
                <a:ext cx="392472" cy="21879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28" name="Line 443"/>
              <p:cNvSpPr>
                <a:spLocks noChangeShapeType="1"/>
              </p:cNvSpPr>
              <p:nvPr/>
            </p:nvSpPr>
            <p:spPr bwMode="auto">
              <a:xfrm>
                <a:off x="6480695" y="4056444"/>
                <a:ext cx="0" cy="10682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29" name="Line 444"/>
              <p:cNvSpPr>
                <a:spLocks noChangeShapeType="1"/>
              </p:cNvSpPr>
              <p:nvPr/>
            </p:nvSpPr>
            <p:spPr bwMode="auto">
              <a:xfrm flipV="1">
                <a:off x="7490970" y="3221169"/>
                <a:ext cx="96570" cy="7078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0" name="Line 445"/>
              <p:cNvSpPr>
                <a:spLocks noChangeShapeType="1"/>
              </p:cNvSpPr>
              <p:nvPr/>
            </p:nvSpPr>
            <p:spPr bwMode="auto">
              <a:xfrm>
                <a:off x="7357257" y="3361454"/>
                <a:ext cx="0" cy="6692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1" name="Line 446"/>
              <p:cNvSpPr>
                <a:spLocks noChangeShapeType="1"/>
              </p:cNvSpPr>
              <p:nvPr/>
            </p:nvSpPr>
            <p:spPr bwMode="auto">
              <a:xfrm flipV="1">
                <a:off x="7490970" y="3277798"/>
                <a:ext cx="205522" cy="23423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2" name="Line 447"/>
              <p:cNvSpPr>
                <a:spLocks noChangeShapeType="1"/>
              </p:cNvSpPr>
              <p:nvPr/>
            </p:nvSpPr>
            <p:spPr bwMode="auto">
              <a:xfrm>
                <a:off x="7775729" y="3276511"/>
                <a:ext cx="0" cy="15959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3" name="Line 448"/>
              <p:cNvSpPr>
                <a:spLocks noChangeShapeType="1"/>
              </p:cNvSpPr>
              <p:nvPr/>
            </p:nvSpPr>
            <p:spPr bwMode="auto">
              <a:xfrm>
                <a:off x="7505827" y="3524905"/>
                <a:ext cx="147331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4" name="Line 449"/>
              <p:cNvSpPr>
                <a:spLocks noChangeShapeType="1"/>
              </p:cNvSpPr>
              <p:nvPr/>
            </p:nvSpPr>
            <p:spPr bwMode="auto">
              <a:xfrm flipV="1">
                <a:off x="6176127" y="4227616"/>
                <a:ext cx="131237" cy="257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5" name="Line 450"/>
              <p:cNvSpPr>
                <a:spLocks noChangeShapeType="1"/>
              </p:cNvSpPr>
              <p:nvPr/>
            </p:nvSpPr>
            <p:spPr bwMode="auto">
              <a:xfrm>
                <a:off x="7937917" y="3517183"/>
                <a:ext cx="138665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6" name="Line 451"/>
              <p:cNvSpPr>
                <a:spLocks noChangeShapeType="1"/>
              </p:cNvSpPr>
              <p:nvPr/>
            </p:nvSpPr>
            <p:spPr bwMode="auto">
              <a:xfrm flipH="1">
                <a:off x="7271829" y="3578960"/>
                <a:ext cx="76761" cy="5714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7" name="Line 452"/>
              <p:cNvSpPr>
                <a:spLocks noChangeShapeType="1"/>
              </p:cNvSpPr>
              <p:nvPr/>
            </p:nvSpPr>
            <p:spPr bwMode="auto">
              <a:xfrm flipH="1">
                <a:off x="7733634" y="3578960"/>
                <a:ext cx="86666" cy="58945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8" name="Line 541"/>
              <p:cNvSpPr>
                <a:spLocks noChangeShapeType="1"/>
              </p:cNvSpPr>
              <p:nvPr/>
            </p:nvSpPr>
            <p:spPr bwMode="auto">
              <a:xfrm flipV="1">
                <a:off x="7253258" y="4504326"/>
                <a:ext cx="177045" cy="35392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grpSp>
            <p:nvGrpSpPr>
              <p:cNvPr id="39" name="Group 590"/>
              <p:cNvGrpSpPr>
                <a:grpSpLocks/>
              </p:cNvGrpSpPr>
              <p:nvPr/>
            </p:nvGrpSpPr>
            <p:grpSpPr bwMode="auto">
              <a:xfrm flipH="1">
                <a:off x="6085747" y="4876273"/>
                <a:ext cx="323139" cy="302449"/>
                <a:chOff x="2839" y="3501"/>
                <a:chExt cx="755" cy="803"/>
              </a:xfrm>
            </p:grpSpPr>
            <p:pic>
              <p:nvPicPr>
                <p:cNvPr id="357" name="Picture 591" descr="desktop_computer_stylized_medium"/>
                <p:cNvPicPr>
                  <a:picLocks noChangeAspect="1" noChangeArrowheads="1"/>
                </p:cNvPicPr>
                <p:nvPr/>
              </p:nvPicPr>
              <p:blipFill>
                <a:blip r:embed="rId2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839" y="3501"/>
                  <a:ext cx="755" cy="80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358" name="Freeform 592"/>
                <p:cNvSpPr>
                  <a:spLocks/>
                </p:cNvSpPr>
                <p:nvPr/>
              </p:nvSpPr>
              <p:spPr bwMode="auto">
                <a:xfrm>
                  <a:off x="2916" y="3578"/>
                  <a:ext cx="356" cy="368"/>
                </a:xfrm>
                <a:custGeom>
                  <a:avLst/>
                  <a:gdLst>
                    <a:gd name="T0" fmla="*/ 0 w 356"/>
                    <a:gd name="T1" fmla="*/ 0 h 368"/>
                    <a:gd name="T2" fmla="*/ 300 w 356"/>
                    <a:gd name="T3" fmla="*/ 14 h 368"/>
                    <a:gd name="T4" fmla="*/ 356 w 356"/>
                    <a:gd name="T5" fmla="*/ 294 h 368"/>
                    <a:gd name="T6" fmla="*/ 78 w 356"/>
                    <a:gd name="T7" fmla="*/ 368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56"/>
                    <a:gd name="T16" fmla="*/ 0 h 368"/>
                    <a:gd name="T17" fmla="*/ 356 w 356"/>
                    <a:gd name="T18" fmla="*/ 368 h 36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chemeClr val="bg1"/>
                    </a:gs>
                  </a:gsLst>
                  <a:lin ang="27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/>
                <a:lstStyle/>
                <a:p>
                  <a:endParaRPr lang="en-IN"/>
                </a:p>
              </p:txBody>
            </p:sp>
          </p:grpSp>
          <p:grpSp>
            <p:nvGrpSpPr>
              <p:cNvPr id="40" name="Group 593"/>
              <p:cNvGrpSpPr>
                <a:grpSpLocks/>
              </p:cNvGrpSpPr>
              <p:nvPr/>
            </p:nvGrpSpPr>
            <p:grpSpPr bwMode="auto">
              <a:xfrm flipH="1">
                <a:off x="5838131" y="5217333"/>
                <a:ext cx="376377" cy="329476"/>
                <a:chOff x="2839" y="3501"/>
                <a:chExt cx="755" cy="803"/>
              </a:xfrm>
            </p:grpSpPr>
            <p:pic>
              <p:nvPicPr>
                <p:cNvPr id="355" name="Picture 594" descr="desktop_computer_stylized_medium"/>
                <p:cNvPicPr>
                  <a:picLocks noChangeAspect="1" noChangeArrowheads="1"/>
                </p:cNvPicPr>
                <p:nvPr/>
              </p:nvPicPr>
              <p:blipFill>
                <a:blip r:embed="rId3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839" y="3501"/>
                  <a:ext cx="755" cy="80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356" name="Freeform 595"/>
                <p:cNvSpPr>
                  <a:spLocks/>
                </p:cNvSpPr>
                <p:nvPr/>
              </p:nvSpPr>
              <p:spPr bwMode="auto">
                <a:xfrm>
                  <a:off x="2916" y="3578"/>
                  <a:ext cx="356" cy="368"/>
                </a:xfrm>
                <a:custGeom>
                  <a:avLst/>
                  <a:gdLst>
                    <a:gd name="T0" fmla="*/ 0 w 356"/>
                    <a:gd name="T1" fmla="*/ 0 h 368"/>
                    <a:gd name="T2" fmla="*/ 300 w 356"/>
                    <a:gd name="T3" fmla="*/ 14 h 368"/>
                    <a:gd name="T4" fmla="*/ 356 w 356"/>
                    <a:gd name="T5" fmla="*/ 294 h 368"/>
                    <a:gd name="T6" fmla="*/ 78 w 356"/>
                    <a:gd name="T7" fmla="*/ 368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56"/>
                    <a:gd name="T16" fmla="*/ 0 h 368"/>
                    <a:gd name="T17" fmla="*/ 356 w 356"/>
                    <a:gd name="T18" fmla="*/ 368 h 36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chemeClr val="bg1"/>
                    </a:gs>
                  </a:gsLst>
                  <a:lin ang="27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/>
                <a:lstStyle/>
                <a:p>
                  <a:endParaRPr lang="en-IN"/>
                </a:p>
              </p:txBody>
            </p:sp>
          </p:grpSp>
          <p:grpSp>
            <p:nvGrpSpPr>
              <p:cNvPr id="41" name="Group 596"/>
              <p:cNvGrpSpPr>
                <a:grpSpLocks/>
              </p:cNvGrpSpPr>
              <p:nvPr/>
            </p:nvGrpSpPr>
            <p:grpSpPr bwMode="auto">
              <a:xfrm flipH="1">
                <a:off x="6210794" y="5461866"/>
                <a:ext cx="333044" cy="283144"/>
                <a:chOff x="2839" y="3501"/>
                <a:chExt cx="755" cy="803"/>
              </a:xfrm>
            </p:grpSpPr>
            <p:pic>
              <p:nvPicPr>
                <p:cNvPr id="353" name="Picture 597" descr="desktop_computer_stylized_medium"/>
                <p:cNvPicPr>
                  <a:picLocks noChangeAspect="1" noChangeArrowheads="1"/>
                </p:cNvPicPr>
                <p:nvPr/>
              </p:nvPicPr>
              <p:blipFill>
                <a:blip r:embed="rId4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839" y="3501"/>
                  <a:ext cx="755" cy="80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354" name="Freeform 598"/>
                <p:cNvSpPr>
                  <a:spLocks/>
                </p:cNvSpPr>
                <p:nvPr/>
              </p:nvSpPr>
              <p:spPr bwMode="auto">
                <a:xfrm>
                  <a:off x="2916" y="3578"/>
                  <a:ext cx="356" cy="368"/>
                </a:xfrm>
                <a:custGeom>
                  <a:avLst/>
                  <a:gdLst>
                    <a:gd name="T0" fmla="*/ 0 w 356"/>
                    <a:gd name="T1" fmla="*/ 0 h 368"/>
                    <a:gd name="T2" fmla="*/ 300 w 356"/>
                    <a:gd name="T3" fmla="*/ 14 h 368"/>
                    <a:gd name="T4" fmla="*/ 356 w 356"/>
                    <a:gd name="T5" fmla="*/ 294 h 368"/>
                    <a:gd name="T6" fmla="*/ 78 w 356"/>
                    <a:gd name="T7" fmla="*/ 368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56"/>
                    <a:gd name="T16" fmla="*/ 0 h 368"/>
                    <a:gd name="T17" fmla="*/ 356 w 356"/>
                    <a:gd name="T18" fmla="*/ 368 h 36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chemeClr val="bg1"/>
                    </a:gs>
                  </a:gsLst>
                  <a:lin ang="27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/>
                <a:lstStyle/>
                <a:p>
                  <a:endParaRPr lang="en-IN"/>
                </a:p>
              </p:txBody>
            </p:sp>
          </p:grpSp>
          <p:grpSp>
            <p:nvGrpSpPr>
              <p:cNvPr id="42" name="Group 599"/>
              <p:cNvGrpSpPr>
                <a:grpSpLocks/>
              </p:cNvGrpSpPr>
              <p:nvPr/>
            </p:nvGrpSpPr>
            <p:grpSpPr bwMode="auto">
              <a:xfrm>
                <a:off x="6689931" y="5447709"/>
                <a:ext cx="333044" cy="284431"/>
                <a:chOff x="2839" y="3501"/>
                <a:chExt cx="755" cy="803"/>
              </a:xfrm>
            </p:grpSpPr>
            <p:pic>
              <p:nvPicPr>
                <p:cNvPr id="351" name="Picture 600" descr="desktop_computer_stylized_medium"/>
                <p:cNvPicPr>
                  <a:picLocks noChangeAspect="1" noChangeArrowheads="1"/>
                </p:cNvPicPr>
                <p:nvPr/>
              </p:nvPicPr>
              <p:blipFill>
                <a:blip r:embed="rId5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839" y="3501"/>
                  <a:ext cx="755" cy="80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352" name="Freeform 601"/>
                <p:cNvSpPr>
                  <a:spLocks/>
                </p:cNvSpPr>
                <p:nvPr/>
              </p:nvSpPr>
              <p:spPr bwMode="auto">
                <a:xfrm>
                  <a:off x="2916" y="3578"/>
                  <a:ext cx="356" cy="368"/>
                </a:xfrm>
                <a:custGeom>
                  <a:avLst/>
                  <a:gdLst>
                    <a:gd name="T0" fmla="*/ 0 w 356"/>
                    <a:gd name="T1" fmla="*/ 0 h 368"/>
                    <a:gd name="T2" fmla="*/ 300 w 356"/>
                    <a:gd name="T3" fmla="*/ 14 h 368"/>
                    <a:gd name="T4" fmla="*/ 356 w 356"/>
                    <a:gd name="T5" fmla="*/ 294 h 368"/>
                    <a:gd name="T6" fmla="*/ 78 w 356"/>
                    <a:gd name="T7" fmla="*/ 368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56"/>
                    <a:gd name="T16" fmla="*/ 0 h 368"/>
                    <a:gd name="T17" fmla="*/ 356 w 356"/>
                    <a:gd name="T18" fmla="*/ 368 h 36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chemeClr val="bg1"/>
                    </a:gs>
                  </a:gsLst>
                  <a:lin ang="27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/>
                <a:lstStyle/>
                <a:p>
                  <a:endParaRPr lang="en-IN"/>
                </a:p>
              </p:txBody>
            </p:sp>
          </p:grpSp>
          <p:pic>
            <p:nvPicPr>
              <p:cNvPr id="43" name="Picture 603" descr="car_icon_small"/>
              <p:cNvPicPr>
                <a:picLocks noChangeAspect="1" noChangeArrowheads="1"/>
              </p:cNvPicPr>
              <p:nvPr/>
            </p:nvPicPr>
            <p:blipFill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527743" y="2595679"/>
                <a:ext cx="662373" cy="13642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44" name="Group 652"/>
              <p:cNvGrpSpPr>
                <a:grpSpLocks/>
              </p:cNvGrpSpPr>
              <p:nvPr/>
            </p:nvGrpSpPr>
            <p:grpSpPr bwMode="auto">
              <a:xfrm>
                <a:off x="5959463" y="2454107"/>
                <a:ext cx="324377" cy="312746"/>
                <a:chOff x="2751" y="1851"/>
                <a:chExt cx="462" cy="478"/>
              </a:xfrm>
            </p:grpSpPr>
            <p:pic>
              <p:nvPicPr>
                <p:cNvPr id="349" name="Picture 653" descr="iphone_stylized_small"/>
                <p:cNvPicPr>
                  <a:picLocks noChangeAspect="1" noChangeArrowheads="1"/>
                </p:cNvPicPr>
                <p:nvPr/>
              </p:nvPicPr>
              <p:blipFill>
                <a:blip r:embed="rId7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928" y="1922"/>
                  <a:ext cx="152" cy="40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350" name="Picture 654" descr="antenna_radiation_stylized"/>
                <p:cNvPicPr>
                  <a:picLocks noChangeAspect="1" noChangeArrowheads="1"/>
                </p:cNvPicPr>
                <p:nvPr/>
              </p:nvPicPr>
              <p:blipFill>
                <a:blip r:embed="rId8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751" y="1851"/>
                  <a:ext cx="462" cy="11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grpSp>
            <p:nvGrpSpPr>
              <p:cNvPr id="45" name="Group 665"/>
              <p:cNvGrpSpPr>
                <a:grpSpLocks/>
              </p:cNvGrpSpPr>
              <p:nvPr/>
            </p:nvGrpSpPr>
            <p:grpSpPr bwMode="auto">
              <a:xfrm>
                <a:off x="7578873" y="3142661"/>
                <a:ext cx="304568" cy="137711"/>
                <a:chOff x="4650" y="1129"/>
                <a:chExt cx="246" cy="95"/>
              </a:xfrm>
            </p:grpSpPr>
            <p:sp>
              <p:nvSpPr>
                <p:cNvPr id="341" name="Oval 407"/>
                <p:cNvSpPr>
                  <a:spLocks noChangeArrowheads="1"/>
                </p:cNvSpPr>
                <p:nvPr/>
              </p:nvSpPr>
              <p:spPr bwMode="auto">
                <a:xfrm>
                  <a:off x="4651" y="1171"/>
                  <a:ext cx="244" cy="53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42" name="Rectangle 410"/>
                <p:cNvSpPr>
                  <a:spLocks noChangeArrowheads="1"/>
                </p:cNvSpPr>
                <p:nvPr/>
              </p:nvSpPr>
              <p:spPr bwMode="auto">
                <a:xfrm>
                  <a:off x="4651" y="1165"/>
                  <a:ext cx="245" cy="33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3" name="Oval 411"/>
                <p:cNvSpPr>
                  <a:spLocks noChangeArrowheads="1"/>
                </p:cNvSpPr>
                <p:nvPr/>
              </p:nvSpPr>
              <p:spPr bwMode="auto">
                <a:xfrm>
                  <a:off x="4650" y="1129"/>
                  <a:ext cx="244" cy="62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344" name="Group 659"/>
                <p:cNvGrpSpPr>
                  <a:grpSpLocks/>
                </p:cNvGrpSpPr>
                <p:nvPr/>
              </p:nvGrpSpPr>
              <p:grpSpPr bwMode="auto">
                <a:xfrm>
                  <a:off x="4699" y="1145"/>
                  <a:ext cx="138" cy="29"/>
                  <a:chOff x="2468" y="1332"/>
                  <a:chExt cx="310" cy="60"/>
                </a:xfrm>
              </p:grpSpPr>
              <p:sp>
                <p:nvSpPr>
                  <p:cNvPr id="347" name="Freeform 660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348" name="Freeform 661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</p:grpSp>
            <p:sp>
              <p:nvSpPr>
                <p:cNvPr id="345" name="Line 662"/>
                <p:cNvSpPr>
                  <a:spLocks noChangeShapeType="1"/>
                </p:cNvSpPr>
                <p:nvPr/>
              </p:nvSpPr>
              <p:spPr bwMode="auto">
                <a:xfrm>
                  <a:off x="4651" y="1158"/>
                  <a:ext cx="0" cy="4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346" name="Line 663"/>
                <p:cNvSpPr>
                  <a:spLocks noChangeShapeType="1"/>
                </p:cNvSpPr>
                <p:nvPr/>
              </p:nvSpPr>
              <p:spPr bwMode="auto">
                <a:xfrm>
                  <a:off x="4894" y="1160"/>
                  <a:ext cx="0" cy="4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</p:grpSp>
          <p:grpSp>
            <p:nvGrpSpPr>
              <p:cNvPr id="46" name="Group 666"/>
              <p:cNvGrpSpPr>
                <a:grpSpLocks/>
              </p:cNvGrpSpPr>
              <p:nvPr/>
            </p:nvGrpSpPr>
            <p:grpSpPr bwMode="auto">
              <a:xfrm>
                <a:off x="7635825" y="3436101"/>
                <a:ext cx="304568" cy="142859"/>
                <a:chOff x="4650" y="1129"/>
                <a:chExt cx="246" cy="95"/>
              </a:xfrm>
            </p:grpSpPr>
            <p:sp>
              <p:nvSpPr>
                <p:cNvPr id="333" name="Oval 407"/>
                <p:cNvSpPr>
                  <a:spLocks noChangeArrowheads="1"/>
                </p:cNvSpPr>
                <p:nvPr/>
              </p:nvSpPr>
              <p:spPr bwMode="auto">
                <a:xfrm>
                  <a:off x="4651" y="1171"/>
                  <a:ext cx="244" cy="53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34" name="Rectangle 410"/>
                <p:cNvSpPr>
                  <a:spLocks noChangeArrowheads="1"/>
                </p:cNvSpPr>
                <p:nvPr/>
              </p:nvSpPr>
              <p:spPr bwMode="auto">
                <a:xfrm>
                  <a:off x="4651" y="1165"/>
                  <a:ext cx="245" cy="33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5" name="Oval 411"/>
                <p:cNvSpPr>
                  <a:spLocks noChangeArrowheads="1"/>
                </p:cNvSpPr>
                <p:nvPr/>
              </p:nvSpPr>
              <p:spPr bwMode="auto">
                <a:xfrm>
                  <a:off x="4650" y="1129"/>
                  <a:ext cx="244" cy="62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336" name="Group 670"/>
                <p:cNvGrpSpPr>
                  <a:grpSpLocks/>
                </p:cNvGrpSpPr>
                <p:nvPr/>
              </p:nvGrpSpPr>
              <p:grpSpPr bwMode="auto">
                <a:xfrm>
                  <a:off x="4699" y="1145"/>
                  <a:ext cx="138" cy="29"/>
                  <a:chOff x="2468" y="1332"/>
                  <a:chExt cx="310" cy="60"/>
                </a:xfrm>
              </p:grpSpPr>
              <p:sp>
                <p:nvSpPr>
                  <p:cNvPr id="339" name="Freeform 671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340" name="Freeform 672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</p:grpSp>
            <p:sp>
              <p:nvSpPr>
                <p:cNvPr id="337" name="Line 673"/>
                <p:cNvSpPr>
                  <a:spLocks noChangeShapeType="1"/>
                </p:cNvSpPr>
                <p:nvPr/>
              </p:nvSpPr>
              <p:spPr bwMode="auto">
                <a:xfrm>
                  <a:off x="4651" y="1158"/>
                  <a:ext cx="0" cy="4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338" name="Line 674"/>
                <p:cNvSpPr>
                  <a:spLocks noChangeShapeType="1"/>
                </p:cNvSpPr>
                <p:nvPr/>
              </p:nvSpPr>
              <p:spPr bwMode="auto">
                <a:xfrm>
                  <a:off x="4894" y="1160"/>
                  <a:ext cx="0" cy="4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</p:grpSp>
          <p:grpSp>
            <p:nvGrpSpPr>
              <p:cNvPr id="47" name="Group 675"/>
              <p:cNvGrpSpPr>
                <a:grpSpLocks/>
              </p:cNvGrpSpPr>
              <p:nvPr/>
            </p:nvGrpSpPr>
            <p:grpSpPr bwMode="auto">
              <a:xfrm>
                <a:off x="7200020" y="3222456"/>
                <a:ext cx="304568" cy="137711"/>
                <a:chOff x="4650" y="1129"/>
                <a:chExt cx="246" cy="95"/>
              </a:xfrm>
            </p:grpSpPr>
            <p:sp>
              <p:nvSpPr>
                <p:cNvPr id="325" name="Oval 407"/>
                <p:cNvSpPr>
                  <a:spLocks noChangeArrowheads="1"/>
                </p:cNvSpPr>
                <p:nvPr/>
              </p:nvSpPr>
              <p:spPr bwMode="auto">
                <a:xfrm>
                  <a:off x="4651" y="1171"/>
                  <a:ext cx="244" cy="53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26" name="Rectangle 410"/>
                <p:cNvSpPr>
                  <a:spLocks noChangeArrowheads="1"/>
                </p:cNvSpPr>
                <p:nvPr/>
              </p:nvSpPr>
              <p:spPr bwMode="auto">
                <a:xfrm>
                  <a:off x="4651" y="1165"/>
                  <a:ext cx="245" cy="33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7" name="Oval 411"/>
                <p:cNvSpPr>
                  <a:spLocks noChangeArrowheads="1"/>
                </p:cNvSpPr>
                <p:nvPr/>
              </p:nvSpPr>
              <p:spPr bwMode="auto">
                <a:xfrm>
                  <a:off x="4650" y="1129"/>
                  <a:ext cx="244" cy="62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328" name="Group 679"/>
                <p:cNvGrpSpPr>
                  <a:grpSpLocks/>
                </p:cNvGrpSpPr>
                <p:nvPr/>
              </p:nvGrpSpPr>
              <p:grpSpPr bwMode="auto">
                <a:xfrm>
                  <a:off x="4699" y="1145"/>
                  <a:ext cx="138" cy="29"/>
                  <a:chOff x="2468" y="1332"/>
                  <a:chExt cx="310" cy="60"/>
                </a:xfrm>
              </p:grpSpPr>
              <p:sp>
                <p:nvSpPr>
                  <p:cNvPr id="331" name="Freeform 680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332" name="Freeform 681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</p:grpSp>
            <p:sp>
              <p:nvSpPr>
                <p:cNvPr id="329" name="Line 682"/>
                <p:cNvSpPr>
                  <a:spLocks noChangeShapeType="1"/>
                </p:cNvSpPr>
                <p:nvPr/>
              </p:nvSpPr>
              <p:spPr bwMode="auto">
                <a:xfrm>
                  <a:off x="4651" y="1158"/>
                  <a:ext cx="0" cy="4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330" name="Line 683"/>
                <p:cNvSpPr>
                  <a:spLocks noChangeShapeType="1"/>
                </p:cNvSpPr>
                <p:nvPr/>
              </p:nvSpPr>
              <p:spPr bwMode="auto">
                <a:xfrm>
                  <a:off x="4894" y="1160"/>
                  <a:ext cx="0" cy="4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</p:grpSp>
          <p:grpSp>
            <p:nvGrpSpPr>
              <p:cNvPr id="48" name="Group 684"/>
              <p:cNvGrpSpPr>
                <a:grpSpLocks/>
              </p:cNvGrpSpPr>
              <p:nvPr/>
            </p:nvGrpSpPr>
            <p:grpSpPr bwMode="auto">
              <a:xfrm>
                <a:off x="7208687" y="3436101"/>
                <a:ext cx="304568" cy="137711"/>
                <a:chOff x="4650" y="1129"/>
                <a:chExt cx="246" cy="95"/>
              </a:xfrm>
            </p:grpSpPr>
            <p:sp>
              <p:nvSpPr>
                <p:cNvPr id="317" name="Oval 407"/>
                <p:cNvSpPr>
                  <a:spLocks noChangeArrowheads="1"/>
                </p:cNvSpPr>
                <p:nvPr/>
              </p:nvSpPr>
              <p:spPr bwMode="auto">
                <a:xfrm>
                  <a:off x="4651" y="1171"/>
                  <a:ext cx="244" cy="53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18" name="Rectangle 410"/>
                <p:cNvSpPr>
                  <a:spLocks noChangeArrowheads="1"/>
                </p:cNvSpPr>
                <p:nvPr/>
              </p:nvSpPr>
              <p:spPr bwMode="auto">
                <a:xfrm>
                  <a:off x="4651" y="1165"/>
                  <a:ext cx="245" cy="33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9" name="Oval 411"/>
                <p:cNvSpPr>
                  <a:spLocks noChangeArrowheads="1"/>
                </p:cNvSpPr>
                <p:nvPr/>
              </p:nvSpPr>
              <p:spPr bwMode="auto">
                <a:xfrm>
                  <a:off x="4650" y="1129"/>
                  <a:ext cx="244" cy="62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320" name="Group 688"/>
                <p:cNvGrpSpPr>
                  <a:grpSpLocks/>
                </p:cNvGrpSpPr>
                <p:nvPr/>
              </p:nvGrpSpPr>
              <p:grpSpPr bwMode="auto">
                <a:xfrm>
                  <a:off x="4699" y="1145"/>
                  <a:ext cx="138" cy="29"/>
                  <a:chOff x="2468" y="1332"/>
                  <a:chExt cx="310" cy="60"/>
                </a:xfrm>
              </p:grpSpPr>
              <p:sp>
                <p:nvSpPr>
                  <p:cNvPr id="323" name="Freeform 689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324" name="Freeform 690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</p:grpSp>
            <p:sp>
              <p:nvSpPr>
                <p:cNvPr id="321" name="Line 691"/>
                <p:cNvSpPr>
                  <a:spLocks noChangeShapeType="1"/>
                </p:cNvSpPr>
                <p:nvPr/>
              </p:nvSpPr>
              <p:spPr bwMode="auto">
                <a:xfrm>
                  <a:off x="4651" y="1158"/>
                  <a:ext cx="0" cy="4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322" name="Line 692"/>
                <p:cNvSpPr>
                  <a:spLocks noChangeShapeType="1"/>
                </p:cNvSpPr>
                <p:nvPr/>
              </p:nvSpPr>
              <p:spPr bwMode="auto">
                <a:xfrm>
                  <a:off x="4894" y="1160"/>
                  <a:ext cx="0" cy="4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</p:grpSp>
          <p:sp>
            <p:nvSpPr>
              <p:cNvPr id="49" name="Line 693"/>
              <p:cNvSpPr>
                <a:spLocks noChangeShapeType="1"/>
              </p:cNvSpPr>
              <p:nvPr/>
            </p:nvSpPr>
            <p:spPr bwMode="auto">
              <a:xfrm>
                <a:off x="8090201" y="3515896"/>
                <a:ext cx="138665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grpSp>
            <p:nvGrpSpPr>
              <p:cNvPr id="50" name="Group 694"/>
              <p:cNvGrpSpPr>
                <a:grpSpLocks/>
              </p:cNvGrpSpPr>
              <p:nvPr/>
            </p:nvGrpSpPr>
            <p:grpSpPr bwMode="auto">
              <a:xfrm>
                <a:off x="7353543" y="4371762"/>
                <a:ext cx="378853" cy="164738"/>
                <a:chOff x="4650" y="1129"/>
                <a:chExt cx="246" cy="95"/>
              </a:xfrm>
            </p:grpSpPr>
            <p:sp>
              <p:nvSpPr>
                <p:cNvPr id="309" name="Oval 407"/>
                <p:cNvSpPr>
                  <a:spLocks noChangeArrowheads="1"/>
                </p:cNvSpPr>
                <p:nvPr/>
              </p:nvSpPr>
              <p:spPr bwMode="auto">
                <a:xfrm>
                  <a:off x="4651" y="1171"/>
                  <a:ext cx="244" cy="53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10" name="Rectangle 410"/>
                <p:cNvSpPr>
                  <a:spLocks noChangeArrowheads="1"/>
                </p:cNvSpPr>
                <p:nvPr/>
              </p:nvSpPr>
              <p:spPr bwMode="auto">
                <a:xfrm>
                  <a:off x="4651" y="1165"/>
                  <a:ext cx="245" cy="33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1" name="Oval 411"/>
                <p:cNvSpPr>
                  <a:spLocks noChangeArrowheads="1"/>
                </p:cNvSpPr>
                <p:nvPr/>
              </p:nvSpPr>
              <p:spPr bwMode="auto">
                <a:xfrm>
                  <a:off x="4650" y="1129"/>
                  <a:ext cx="244" cy="62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312" name="Group 698"/>
                <p:cNvGrpSpPr>
                  <a:grpSpLocks/>
                </p:cNvGrpSpPr>
                <p:nvPr/>
              </p:nvGrpSpPr>
              <p:grpSpPr bwMode="auto">
                <a:xfrm>
                  <a:off x="4699" y="1145"/>
                  <a:ext cx="138" cy="29"/>
                  <a:chOff x="2468" y="1332"/>
                  <a:chExt cx="310" cy="60"/>
                </a:xfrm>
              </p:grpSpPr>
              <p:sp>
                <p:nvSpPr>
                  <p:cNvPr id="315" name="Freeform 699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316" name="Freeform 700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</p:grpSp>
            <p:sp>
              <p:nvSpPr>
                <p:cNvPr id="313" name="Line 701"/>
                <p:cNvSpPr>
                  <a:spLocks noChangeShapeType="1"/>
                </p:cNvSpPr>
                <p:nvPr/>
              </p:nvSpPr>
              <p:spPr bwMode="auto">
                <a:xfrm>
                  <a:off x="4651" y="1158"/>
                  <a:ext cx="0" cy="4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314" name="Line 702"/>
                <p:cNvSpPr>
                  <a:spLocks noChangeShapeType="1"/>
                </p:cNvSpPr>
                <p:nvPr/>
              </p:nvSpPr>
              <p:spPr bwMode="auto">
                <a:xfrm>
                  <a:off x="4894" y="1160"/>
                  <a:ext cx="0" cy="4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</p:grpSp>
          <p:grpSp>
            <p:nvGrpSpPr>
              <p:cNvPr id="51" name="Group 712"/>
              <p:cNvGrpSpPr>
                <a:grpSpLocks/>
              </p:cNvGrpSpPr>
              <p:nvPr/>
            </p:nvGrpSpPr>
            <p:grpSpPr bwMode="auto">
              <a:xfrm>
                <a:off x="7104689" y="4143961"/>
                <a:ext cx="378853" cy="164738"/>
                <a:chOff x="4650" y="1129"/>
                <a:chExt cx="246" cy="95"/>
              </a:xfrm>
            </p:grpSpPr>
            <p:sp>
              <p:nvSpPr>
                <p:cNvPr id="301" name="Oval 407"/>
                <p:cNvSpPr>
                  <a:spLocks noChangeArrowheads="1"/>
                </p:cNvSpPr>
                <p:nvPr/>
              </p:nvSpPr>
              <p:spPr bwMode="auto">
                <a:xfrm>
                  <a:off x="4651" y="1171"/>
                  <a:ext cx="244" cy="53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02" name="Rectangle 410"/>
                <p:cNvSpPr>
                  <a:spLocks noChangeArrowheads="1"/>
                </p:cNvSpPr>
                <p:nvPr/>
              </p:nvSpPr>
              <p:spPr bwMode="auto">
                <a:xfrm>
                  <a:off x="4651" y="1165"/>
                  <a:ext cx="245" cy="33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3" name="Oval 411"/>
                <p:cNvSpPr>
                  <a:spLocks noChangeArrowheads="1"/>
                </p:cNvSpPr>
                <p:nvPr/>
              </p:nvSpPr>
              <p:spPr bwMode="auto">
                <a:xfrm>
                  <a:off x="4650" y="1129"/>
                  <a:ext cx="244" cy="62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304" name="Group 716"/>
                <p:cNvGrpSpPr>
                  <a:grpSpLocks/>
                </p:cNvGrpSpPr>
                <p:nvPr/>
              </p:nvGrpSpPr>
              <p:grpSpPr bwMode="auto">
                <a:xfrm>
                  <a:off x="4699" y="1145"/>
                  <a:ext cx="138" cy="29"/>
                  <a:chOff x="2468" y="1332"/>
                  <a:chExt cx="310" cy="60"/>
                </a:xfrm>
              </p:grpSpPr>
              <p:sp>
                <p:nvSpPr>
                  <p:cNvPr id="307" name="Freeform 717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308" name="Freeform 718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</p:grpSp>
            <p:sp>
              <p:nvSpPr>
                <p:cNvPr id="305" name="Line 719"/>
                <p:cNvSpPr>
                  <a:spLocks noChangeShapeType="1"/>
                </p:cNvSpPr>
                <p:nvPr/>
              </p:nvSpPr>
              <p:spPr bwMode="auto">
                <a:xfrm>
                  <a:off x="4651" y="1158"/>
                  <a:ext cx="0" cy="4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306" name="Line 720"/>
                <p:cNvSpPr>
                  <a:spLocks noChangeShapeType="1"/>
                </p:cNvSpPr>
                <p:nvPr/>
              </p:nvSpPr>
              <p:spPr bwMode="auto">
                <a:xfrm>
                  <a:off x="4894" y="1160"/>
                  <a:ext cx="0" cy="4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</p:grpSp>
          <p:grpSp>
            <p:nvGrpSpPr>
              <p:cNvPr id="52" name="Group 721"/>
              <p:cNvGrpSpPr>
                <a:grpSpLocks/>
              </p:cNvGrpSpPr>
              <p:nvPr/>
            </p:nvGrpSpPr>
            <p:grpSpPr bwMode="auto">
              <a:xfrm>
                <a:off x="7620968" y="4154257"/>
                <a:ext cx="378853" cy="164738"/>
                <a:chOff x="4650" y="1129"/>
                <a:chExt cx="246" cy="95"/>
              </a:xfrm>
            </p:grpSpPr>
            <p:sp>
              <p:nvSpPr>
                <p:cNvPr id="293" name="Oval 407"/>
                <p:cNvSpPr>
                  <a:spLocks noChangeArrowheads="1"/>
                </p:cNvSpPr>
                <p:nvPr/>
              </p:nvSpPr>
              <p:spPr bwMode="auto">
                <a:xfrm>
                  <a:off x="4651" y="1171"/>
                  <a:ext cx="244" cy="53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94" name="Rectangle 410"/>
                <p:cNvSpPr>
                  <a:spLocks noChangeArrowheads="1"/>
                </p:cNvSpPr>
                <p:nvPr/>
              </p:nvSpPr>
              <p:spPr bwMode="auto">
                <a:xfrm>
                  <a:off x="4651" y="1165"/>
                  <a:ext cx="245" cy="33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5" name="Oval 411"/>
                <p:cNvSpPr>
                  <a:spLocks noChangeArrowheads="1"/>
                </p:cNvSpPr>
                <p:nvPr/>
              </p:nvSpPr>
              <p:spPr bwMode="auto">
                <a:xfrm>
                  <a:off x="4650" y="1129"/>
                  <a:ext cx="244" cy="62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296" name="Group 725"/>
                <p:cNvGrpSpPr>
                  <a:grpSpLocks/>
                </p:cNvGrpSpPr>
                <p:nvPr/>
              </p:nvGrpSpPr>
              <p:grpSpPr bwMode="auto">
                <a:xfrm>
                  <a:off x="4699" y="1145"/>
                  <a:ext cx="138" cy="29"/>
                  <a:chOff x="2468" y="1332"/>
                  <a:chExt cx="310" cy="60"/>
                </a:xfrm>
              </p:grpSpPr>
              <p:sp>
                <p:nvSpPr>
                  <p:cNvPr id="299" name="Freeform 726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300" name="Freeform 727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</p:grpSp>
            <p:sp>
              <p:nvSpPr>
                <p:cNvPr id="297" name="Line 728"/>
                <p:cNvSpPr>
                  <a:spLocks noChangeShapeType="1"/>
                </p:cNvSpPr>
                <p:nvPr/>
              </p:nvSpPr>
              <p:spPr bwMode="auto">
                <a:xfrm>
                  <a:off x="4651" y="1158"/>
                  <a:ext cx="0" cy="4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298" name="Line 729"/>
                <p:cNvSpPr>
                  <a:spLocks noChangeShapeType="1"/>
                </p:cNvSpPr>
                <p:nvPr/>
              </p:nvSpPr>
              <p:spPr bwMode="auto">
                <a:xfrm>
                  <a:off x="4894" y="1160"/>
                  <a:ext cx="0" cy="4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</p:grpSp>
          <p:grpSp>
            <p:nvGrpSpPr>
              <p:cNvPr id="53" name="Group 730"/>
              <p:cNvGrpSpPr>
                <a:grpSpLocks/>
              </p:cNvGrpSpPr>
              <p:nvPr/>
            </p:nvGrpSpPr>
            <p:grpSpPr bwMode="auto">
              <a:xfrm>
                <a:off x="7011832" y="4853107"/>
                <a:ext cx="482852" cy="196914"/>
                <a:chOff x="4650" y="1129"/>
                <a:chExt cx="246" cy="95"/>
              </a:xfrm>
            </p:grpSpPr>
            <p:sp>
              <p:nvSpPr>
                <p:cNvPr id="285" name="Oval 407"/>
                <p:cNvSpPr>
                  <a:spLocks noChangeArrowheads="1"/>
                </p:cNvSpPr>
                <p:nvPr/>
              </p:nvSpPr>
              <p:spPr bwMode="auto">
                <a:xfrm>
                  <a:off x="4651" y="1171"/>
                  <a:ext cx="244" cy="53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86" name="Rectangle 410"/>
                <p:cNvSpPr>
                  <a:spLocks noChangeArrowheads="1"/>
                </p:cNvSpPr>
                <p:nvPr/>
              </p:nvSpPr>
              <p:spPr bwMode="auto">
                <a:xfrm>
                  <a:off x="4651" y="1165"/>
                  <a:ext cx="245" cy="33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7" name="Oval 411"/>
                <p:cNvSpPr>
                  <a:spLocks noChangeArrowheads="1"/>
                </p:cNvSpPr>
                <p:nvPr/>
              </p:nvSpPr>
              <p:spPr bwMode="auto">
                <a:xfrm>
                  <a:off x="4650" y="1129"/>
                  <a:ext cx="244" cy="62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288" name="Group 734"/>
                <p:cNvGrpSpPr>
                  <a:grpSpLocks/>
                </p:cNvGrpSpPr>
                <p:nvPr/>
              </p:nvGrpSpPr>
              <p:grpSpPr bwMode="auto">
                <a:xfrm>
                  <a:off x="4699" y="1145"/>
                  <a:ext cx="138" cy="29"/>
                  <a:chOff x="2468" y="1332"/>
                  <a:chExt cx="310" cy="60"/>
                </a:xfrm>
              </p:grpSpPr>
              <p:sp>
                <p:nvSpPr>
                  <p:cNvPr id="291" name="Freeform 735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292" name="Freeform 736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</p:grpSp>
            <p:sp>
              <p:nvSpPr>
                <p:cNvPr id="289" name="Line 737"/>
                <p:cNvSpPr>
                  <a:spLocks noChangeShapeType="1"/>
                </p:cNvSpPr>
                <p:nvPr/>
              </p:nvSpPr>
              <p:spPr bwMode="auto">
                <a:xfrm>
                  <a:off x="4651" y="1158"/>
                  <a:ext cx="0" cy="4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290" name="Line 738"/>
                <p:cNvSpPr>
                  <a:spLocks noChangeShapeType="1"/>
                </p:cNvSpPr>
                <p:nvPr/>
              </p:nvSpPr>
              <p:spPr bwMode="auto">
                <a:xfrm>
                  <a:off x="4894" y="1160"/>
                  <a:ext cx="0" cy="4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</p:grpSp>
          <p:grpSp>
            <p:nvGrpSpPr>
              <p:cNvPr id="54" name="Group 739"/>
              <p:cNvGrpSpPr>
                <a:grpSpLocks/>
              </p:cNvGrpSpPr>
              <p:nvPr/>
            </p:nvGrpSpPr>
            <p:grpSpPr bwMode="auto">
              <a:xfrm>
                <a:off x="7505827" y="5095066"/>
                <a:ext cx="482852" cy="196914"/>
                <a:chOff x="4650" y="1129"/>
                <a:chExt cx="246" cy="95"/>
              </a:xfrm>
            </p:grpSpPr>
            <p:sp>
              <p:nvSpPr>
                <p:cNvPr id="277" name="Oval 407"/>
                <p:cNvSpPr>
                  <a:spLocks noChangeArrowheads="1"/>
                </p:cNvSpPr>
                <p:nvPr/>
              </p:nvSpPr>
              <p:spPr bwMode="auto">
                <a:xfrm>
                  <a:off x="4651" y="1171"/>
                  <a:ext cx="244" cy="53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78" name="Rectangle 410"/>
                <p:cNvSpPr>
                  <a:spLocks noChangeArrowheads="1"/>
                </p:cNvSpPr>
                <p:nvPr/>
              </p:nvSpPr>
              <p:spPr bwMode="auto">
                <a:xfrm>
                  <a:off x="4651" y="1165"/>
                  <a:ext cx="245" cy="33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9" name="Oval 411"/>
                <p:cNvSpPr>
                  <a:spLocks noChangeArrowheads="1"/>
                </p:cNvSpPr>
                <p:nvPr/>
              </p:nvSpPr>
              <p:spPr bwMode="auto">
                <a:xfrm>
                  <a:off x="4650" y="1129"/>
                  <a:ext cx="244" cy="62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280" name="Group 743"/>
                <p:cNvGrpSpPr>
                  <a:grpSpLocks/>
                </p:cNvGrpSpPr>
                <p:nvPr/>
              </p:nvGrpSpPr>
              <p:grpSpPr bwMode="auto">
                <a:xfrm>
                  <a:off x="4699" y="1145"/>
                  <a:ext cx="138" cy="29"/>
                  <a:chOff x="2468" y="1332"/>
                  <a:chExt cx="310" cy="60"/>
                </a:xfrm>
              </p:grpSpPr>
              <p:sp>
                <p:nvSpPr>
                  <p:cNvPr id="283" name="Freeform 744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284" name="Freeform 745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</p:grpSp>
            <p:sp>
              <p:nvSpPr>
                <p:cNvPr id="281" name="Line 746"/>
                <p:cNvSpPr>
                  <a:spLocks noChangeShapeType="1"/>
                </p:cNvSpPr>
                <p:nvPr/>
              </p:nvSpPr>
              <p:spPr bwMode="auto">
                <a:xfrm>
                  <a:off x="4651" y="1158"/>
                  <a:ext cx="0" cy="4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282" name="Line 747"/>
                <p:cNvSpPr>
                  <a:spLocks noChangeShapeType="1"/>
                </p:cNvSpPr>
                <p:nvPr/>
              </p:nvSpPr>
              <p:spPr bwMode="auto">
                <a:xfrm>
                  <a:off x="4894" y="1160"/>
                  <a:ext cx="0" cy="4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</p:grpSp>
          <p:grpSp>
            <p:nvGrpSpPr>
              <p:cNvPr id="55" name="Group 748"/>
              <p:cNvGrpSpPr>
                <a:grpSpLocks/>
              </p:cNvGrpSpPr>
              <p:nvPr/>
            </p:nvGrpSpPr>
            <p:grpSpPr bwMode="auto">
              <a:xfrm>
                <a:off x="6453458" y="5131103"/>
                <a:ext cx="482852" cy="196914"/>
                <a:chOff x="4650" y="1129"/>
                <a:chExt cx="246" cy="95"/>
              </a:xfrm>
            </p:grpSpPr>
            <p:sp>
              <p:nvSpPr>
                <p:cNvPr id="269" name="Oval 407"/>
                <p:cNvSpPr>
                  <a:spLocks noChangeArrowheads="1"/>
                </p:cNvSpPr>
                <p:nvPr/>
              </p:nvSpPr>
              <p:spPr bwMode="auto">
                <a:xfrm>
                  <a:off x="4651" y="1171"/>
                  <a:ext cx="244" cy="53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70" name="Rectangle 410"/>
                <p:cNvSpPr>
                  <a:spLocks noChangeArrowheads="1"/>
                </p:cNvSpPr>
                <p:nvPr/>
              </p:nvSpPr>
              <p:spPr bwMode="auto">
                <a:xfrm>
                  <a:off x="4651" y="1165"/>
                  <a:ext cx="245" cy="33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1" name="Oval 411"/>
                <p:cNvSpPr>
                  <a:spLocks noChangeArrowheads="1"/>
                </p:cNvSpPr>
                <p:nvPr/>
              </p:nvSpPr>
              <p:spPr bwMode="auto">
                <a:xfrm>
                  <a:off x="4650" y="1129"/>
                  <a:ext cx="244" cy="62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272" name="Group 752"/>
                <p:cNvGrpSpPr>
                  <a:grpSpLocks/>
                </p:cNvGrpSpPr>
                <p:nvPr/>
              </p:nvGrpSpPr>
              <p:grpSpPr bwMode="auto">
                <a:xfrm>
                  <a:off x="4699" y="1145"/>
                  <a:ext cx="138" cy="29"/>
                  <a:chOff x="2468" y="1332"/>
                  <a:chExt cx="310" cy="60"/>
                </a:xfrm>
              </p:grpSpPr>
              <p:sp>
                <p:nvSpPr>
                  <p:cNvPr id="275" name="Freeform 753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276" name="Freeform 754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</p:grpSp>
            <p:sp>
              <p:nvSpPr>
                <p:cNvPr id="273" name="Line 755"/>
                <p:cNvSpPr>
                  <a:spLocks noChangeShapeType="1"/>
                </p:cNvSpPr>
                <p:nvPr/>
              </p:nvSpPr>
              <p:spPr bwMode="auto">
                <a:xfrm>
                  <a:off x="4651" y="1158"/>
                  <a:ext cx="0" cy="4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274" name="Line 756"/>
                <p:cNvSpPr>
                  <a:spLocks noChangeShapeType="1"/>
                </p:cNvSpPr>
                <p:nvPr/>
              </p:nvSpPr>
              <p:spPr bwMode="auto">
                <a:xfrm>
                  <a:off x="4894" y="1160"/>
                  <a:ext cx="0" cy="4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</p:grpSp>
          <p:grpSp>
            <p:nvGrpSpPr>
              <p:cNvPr id="56" name="Group 757"/>
              <p:cNvGrpSpPr>
                <a:grpSpLocks/>
              </p:cNvGrpSpPr>
              <p:nvPr/>
            </p:nvGrpSpPr>
            <p:grpSpPr bwMode="auto">
              <a:xfrm>
                <a:off x="6302412" y="4151683"/>
                <a:ext cx="304568" cy="137711"/>
                <a:chOff x="4650" y="1129"/>
                <a:chExt cx="246" cy="95"/>
              </a:xfrm>
            </p:grpSpPr>
            <p:sp>
              <p:nvSpPr>
                <p:cNvPr id="261" name="Oval 407"/>
                <p:cNvSpPr>
                  <a:spLocks noChangeArrowheads="1"/>
                </p:cNvSpPr>
                <p:nvPr/>
              </p:nvSpPr>
              <p:spPr bwMode="auto">
                <a:xfrm>
                  <a:off x="4651" y="1171"/>
                  <a:ext cx="244" cy="53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2" name="Rectangle 410"/>
                <p:cNvSpPr>
                  <a:spLocks noChangeArrowheads="1"/>
                </p:cNvSpPr>
                <p:nvPr/>
              </p:nvSpPr>
              <p:spPr bwMode="auto">
                <a:xfrm>
                  <a:off x="4651" y="1165"/>
                  <a:ext cx="245" cy="33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3" name="Oval 411"/>
                <p:cNvSpPr>
                  <a:spLocks noChangeArrowheads="1"/>
                </p:cNvSpPr>
                <p:nvPr/>
              </p:nvSpPr>
              <p:spPr bwMode="auto">
                <a:xfrm>
                  <a:off x="4650" y="1129"/>
                  <a:ext cx="244" cy="62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264" name="Group 761"/>
                <p:cNvGrpSpPr>
                  <a:grpSpLocks/>
                </p:cNvGrpSpPr>
                <p:nvPr/>
              </p:nvGrpSpPr>
              <p:grpSpPr bwMode="auto">
                <a:xfrm>
                  <a:off x="4699" y="1145"/>
                  <a:ext cx="138" cy="29"/>
                  <a:chOff x="2468" y="1332"/>
                  <a:chExt cx="310" cy="60"/>
                </a:xfrm>
              </p:grpSpPr>
              <p:sp>
                <p:nvSpPr>
                  <p:cNvPr id="267" name="Freeform 762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268" name="Freeform 763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</p:grpSp>
            <p:sp>
              <p:nvSpPr>
                <p:cNvPr id="265" name="Line 764"/>
                <p:cNvSpPr>
                  <a:spLocks noChangeShapeType="1"/>
                </p:cNvSpPr>
                <p:nvPr/>
              </p:nvSpPr>
              <p:spPr bwMode="auto">
                <a:xfrm>
                  <a:off x="4651" y="1158"/>
                  <a:ext cx="0" cy="4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266" name="Line 765"/>
                <p:cNvSpPr>
                  <a:spLocks noChangeShapeType="1"/>
                </p:cNvSpPr>
                <p:nvPr/>
              </p:nvSpPr>
              <p:spPr bwMode="auto">
                <a:xfrm>
                  <a:off x="4894" y="1160"/>
                  <a:ext cx="0" cy="4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</p:grpSp>
          <p:grpSp>
            <p:nvGrpSpPr>
              <p:cNvPr id="57" name="Group 767"/>
              <p:cNvGrpSpPr>
                <a:grpSpLocks/>
              </p:cNvGrpSpPr>
              <p:nvPr/>
            </p:nvGrpSpPr>
            <p:grpSpPr bwMode="auto">
              <a:xfrm>
                <a:off x="6536409" y="3217308"/>
                <a:ext cx="304568" cy="137711"/>
                <a:chOff x="4650" y="1129"/>
                <a:chExt cx="246" cy="95"/>
              </a:xfrm>
            </p:grpSpPr>
            <p:sp>
              <p:nvSpPr>
                <p:cNvPr id="253" name="Oval 407"/>
                <p:cNvSpPr>
                  <a:spLocks noChangeArrowheads="1"/>
                </p:cNvSpPr>
                <p:nvPr/>
              </p:nvSpPr>
              <p:spPr bwMode="auto">
                <a:xfrm>
                  <a:off x="4651" y="1171"/>
                  <a:ext cx="244" cy="53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4" name="Rectangle 410"/>
                <p:cNvSpPr>
                  <a:spLocks noChangeArrowheads="1"/>
                </p:cNvSpPr>
                <p:nvPr/>
              </p:nvSpPr>
              <p:spPr bwMode="auto">
                <a:xfrm>
                  <a:off x="4651" y="1165"/>
                  <a:ext cx="245" cy="33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5" name="Oval 411"/>
                <p:cNvSpPr>
                  <a:spLocks noChangeArrowheads="1"/>
                </p:cNvSpPr>
                <p:nvPr/>
              </p:nvSpPr>
              <p:spPr bwMode="auto">
                <a:xfrm>
                  <a:off x="4650" y="1129"/>
                  <a:ext cx="244" cy="62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256" name="Group 771"/>
                <p:cNvGrpSpPr>
                  <a:grpSpLocks/>
                </p:cNvGrpSpPr>
                <p:nvPr/>
              </p:nvGrpSpPr>
              <p:grpSpPr bwMode="auto">
                <a:xfrm>
                  <a:off x="4699" y="1145"/>
                  <a:ext cx="138" cy="29"/>
                  <a:chOff x="2468" y="1332"/>
                  <a:chExt cx="310" cy="60"/>
                </a:xfrm>
              </p:grpSpPr>
              <p:sp>
                <p:nvSpPr>
                  <p:cNvPr id="259" name="Freeform 772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260" name="Freeform 773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</p:grpSp>
            <p:sp>
              <p:nvSpPr>
                <p:cNvPr id="257" name="Line 774"/>
                <p:cNvSpPr>
                  <a:spLocks noChangeShapeType="1"/>
                </p:cNvSpPr>
                <p:nvPr/>
              </p:nvSpPr>
              <p:spPr bwMode="auto">
                <a:xfrm>
                  <a:off x="4651" y="1158"/>
                  <a:ext cx="0" cy="4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258" name="Line 775"/>
                <p:cNvSpPr>
                  <a:spLocks noChangeShapeType="1"/>
                </p:cNvSpPr>
                <p:nvPr/>
              </p:nvSpPr>
              <p:spPr bwMode="auto">
                <a:xfrm>
                  <a:off x="4894" y="1160"/>
                  <a:ext cx="0" cy="4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</p:grpSp>
          <p:grpSp>
            <p:nvGrpSpPr>
              <p:cNvPr id="58" name="Group 776"/>
              <p:cNvGrpSpPr>
                <a:grpSpLocks/>
              </p:cNvGrpSpPr>
              <p:nvPr/>
            </p:nvGrpSpPr>
            <p:grpSpPr bwMode="auto">
              <a:xfrm>
                <a:off x="5958225" y="4038425"/>
                <a:ext cx="394948" cy="285718"/>
                <a:chOff x="2967" y="478"/>
                <a:chExt cx="788" cy="625"/>
              </a:xfrm>
            </p:grpSpPr>
            <p:pic>
              <p:nvPicPr>
                <p:cNvPr id="251" name="Picture 777" descr="access_point_stylized_small"/>
                <p:cNvPicPr>
                  <a:picLocks noChangeAspect="1" noChangeArrowheads="1"/>
                </p:cNvPicPr>
                <p:nvPr/>
              </p:nvPicPr>
              <p:blipFill>
                <a:blip r:embed="rId9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012" y="559"/>
                  <a:ext cx="576" cy="54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252" name="Picture 778" descr="antenna_radiation_stylized"/>
                <p:cNvPicPr>
                  <a:picLocks noChangeAspect="1" noChangeArrowheads="1"/>
                </p:cNvPicPr>
                <p:nvPr/>
              </p:nvPicPr>
              <p:blipFill>
                <a:blip r:embed="rId10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967" y="478"/>
                  <a:ext cx="788" cy="1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grpSp>
            <p:nvGrpSpPr>
              <p:cNvPr id="59" name="Group 779"/>
              <p:cNvGrpSpPr>
                <a:grpSpLocks/>
              </p:cNvGrpSpPr>
              <p:nvPr/>
            </p:nvGrpSpPr>
            <p:grpSpPr bwMode="auto">
              <a:xfrm>
                <a:off x="7144307" y="5257230"/>
                <a:ext cx="439519" cy="341060"/>
                <a:chOff x="2967" y="478"/>
                <a:chExt cx="788" cy="625"/>
              </a:xfrm>
            </p:grpSpPr>
            <p:pic>
              <p:nvPicPr>
                <p:cNvPr id="249" name="Picture 780" descr="access_point_stylized_small"/>
                <p:cNvPicPr>
                  <a:picLocks noChangeAspect="1" noChangeArrowheads="1"/>
                </p:cNvPicPr>
                <p:nvPr/>
              </p:nvPicPr>
              <p:blipFill>
                <a:blip r:embed="rId11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012" y="559"/>
                  <a:ext cx="576" cy="54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250" name="Picture 781" descr="antenna_radiation_stylized"/>
                <p:cNvPicPr>
                  <a:picLocks noChangeAspect="1" noChangeArrowheads="1"/>
                </p:cNvPicPr>
                <p:nvPr/>
              </p:nvPicPr>
              <p:blipFill>
                <a:blip r:embed="rId12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967" y="478"/>
                  <a:ext cx="788" cy="1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grpSp>
            <p:nvGrpSpPr>
              <p:cNvPr id="60" name="Group 782"/>
              <p:cNvGrpSpPr>
                <a:grpSpLocks/>
              </p:cNvGrpSpPr>
              <p:nvPr/>
            </p:nvGrpSpPr>
            <p:grpSpPr bwMode="auto">
              <a:xfrm>
                <a:off x="6308602" y="2696066"/>
                <a:ext cx="356567" cy="512233"/>
                <a:chOff x="742" y="2409"/>
                <a:chExt cx="576" cy="881"/>
              </a:xfrm>
            </p:grpSpPr>
            <p:grpSp>
              <p:nvGrpSpPr>
                <p:cNvPr id="231" name="Group 783"/>
                <p:cNvGrpSpPr>
                  <a:grpSpLocks/>
                </p:cNvGrpSpPr>
                <p:nvPr/>
              </p:nvGrpSpPr>
              <p:grpSpPr bwMode="auto">
                <a:xfrm>
                  <a:off x="832" y="2643"/>
                  <a:ext cx="376" cy="647"/>
                  <a:chOff x="3130" y="3288"/>
                  <a:chExt cx="410" cy="742"/>
                </a:xfrm>
              </p:grpSpPr>
              <p:sp>
                <p:nvSpPr>
                  <p:cNvPr id="234" name="Line 270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130" y="3288"/>
                    <a:ext cx="205" cy="672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en-IN"/>
                  </a:p>
                </p:txBody>
              </p:sp>
              <p:sp>
                <p:nvSpPr>
                  <p:cNvPr id="235" name="Line 271"/>
                  <p:cNvSpPr>
                    <a:spLocks noChangeShapeType="1"/>
                  </p:cNvSpPr>
                  <p:nvPr/>
                </p:nvSpPr>
                <p:spPr bwMode="auto">
                  <a:xfrm>
                    <a:off x="3335" y="3288"/>
                    <a:ext cx="205" cy="669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en-IN"/>
                  </a:p>
                </p:txBody>
              </p:sp>
              <p:sp>
                <p:nvSpPr>
                  <p:cNvPr id="236" name="Line 272"/>
                  <p:cNvSpPr>
                    <a:spLocks noChangeShapeType="1"/>
                  </p:cNvSpPr>
                  <p:nvPr/>
                </p:nvSpPr>
                <p:spPr bwMode="auto">
                  <a:xfrm>
                    <a:off x="3130" y="3957"/>
                    <a:ext cx="205" cy="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en-IN"/>
                  </a:p>
                </p:txBody>
              </p:sp>
              <p:sp>
                <p:nvSpPr>
                  <p:cNvPr id="237" name="Line 273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335" y="3957"/>
                    <a:ext cx="205" cy="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en-IN"/>
                  </a:p>
                </p:txBody>
              </p:sp>
              <p:sp>
                <p:nvSpPr>
                  <p:cNvPr id="238" name="Line 274"/>
                  <p:cNvSpPr>
                    <a:spLocks noChangeShapeType="1"/>
                  </p:cNvSpPr>
                  <p:nvPr/>
                </p:nvSpPr>
                <p:spPr bwMode="auto">
                  <a:xfrm>
                    <a:off x="3335" y="3303"/>
                    <a:ext cx="0" cy="727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en-IN"/>
                  </a:p>
                </p:txBody>
              </p:sp>
              <p:sp>
                <p:nvSpPr>
                  <p:cNvPr id="239" name="Line 275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130" y="3888"/>
                    <a:ext cx="205" cy="72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en-IN"/>
                  </a:p>
                </p:txBody>
              </p:sp>
              <p:sp>
                <p:nvSpPr>
                  <p:cNvPr id="240" name="Line 276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3335" y="3888"/>
                    <a:ext cx="205" cy="69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en-IN"/>
                  </a:p>
                </p:txBody>
              </p:sp>
              <p:sp>
                <p:nvSpPr>
                  <p:cNvPr id="241" name="Line 277"/>
                  <p:cNvSpPr>
                    <a:spLocks noChangeShapeType="1"/>
                  </p:cNvSpPr>
                  <p:nvPr/>
                </p:nvSpPr>
                <p:spPr bwMode="auto">
                  <a:xfrm>
                    <a:off x="3217" y="3668"/>
                    <a:ext cx="118" cy="55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en-IN"/>
                  </a:p>
                </p:txBody>
              </p:sp>
              <p:sp>
                <p:nvSpPr>
                  <p:cNvPr id="242" name="Line 278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335" y="3668"/>
                    <a:ext cx="124" cy="55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en-IN"/>
                  </a:p>
                </p:txBody>
              </p:sp>
              <p:sp>
                <p:nvSpPr>
                  <p:cNvPr id="243" name="Line 279"/>
                  <p:cNvSpPr>
                    <a:spLocks noChangeShapeType="1"/>
                  </p:cNvSpPr>
                  <p:nvPr/>
                </p:nvSpPr>
                <p:spPr bwMode="auto">
                  <a:xfrm>
                    <a:off x="3178" y="3766"/>
                    <a:ext cx="152" cy="75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en-IN"/>
                  </a:p>
                </p:txBody>
              </p:sp>
              <p:sp>
                <p:nvSpPr>
                  <p:cNvPr id="244" name="Line 280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335" y="3781"/>
                    <a:ext cx="153" cy="66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en-IN"/>
                  </a:p>
                </p:txBody>
              </p:sp>
              <p:sp>
                <p:nvSpPr>
                  <p:cNvPr id="245" name="Line 281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335" y="3567"/>
                    <a:ext cx="78" cy="27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en-IN"/>
                  </a:p>
                </p:txBody>
              </p:sp>
              <p:sp>
                <p:nvSpPr>
                  <p:cNvPr id="246" name="Line 282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335" y="3428"/>
                    <a:ext cx="49" cy="21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en-IN"/>
                  </a:p>
                </p:txBody>
              </p:sp>
              <p:sp>
                <p:nvSpPr>
                  <p:cNvPr id="247" name="Line 283"/>
                  <p:cNvSpPr>
                    <a:spLocks noChangeShapeType="1"/>
                  </p:cNvSpPr>
                  <p:nvPr/>
                </p:nvSpPr>
                <p:spPr bwMode="auto">
                  <a:xfrm>
                    <a:off x="3247" y="3558"/>
                    <a:ext cx="95" cy="36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en-IN"/>
                  </a:p>
                </p:txBody>
              </p:sp>
              <p:sp>
                <p:nvSpPr>
                  <p:cNvPr id="248" name="Line 284"/>
                  <p:cNvSpPr>
                    <a:spLocks noChangeShapeType="1"/>
                  </p:cNvSpPr>
                  <p:nvPr/>
                </p:nvSpPr>
                <p:spPr bwMode="auto">
                  <a:xfrm>
                    <a:off x="3289" y="3422"/>
                    <a:ext cx="55" cy="36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en-IN"/>
                  </a:p>
                </p:txBody>
              </p:sp>
            </p:grpSp>
            <p:pic>
              <p:nvPicPr>
                <p:cNvPr id="232" name="Picture 799" descr="cell_tower_radiation copy"/>
                <p:cNvPicPr>
                  <a:picLocks noChangeAspect="1" noChangeArrowheads="1"/>
                </p:cNvPicPr>
                <p:nvPr/>
              </p:nvPicPr>
              <p:blipFill>
                <a:blip r:embed="rId13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2" y="2409"/>
                  <a:ext cx="576" cy="4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233" name="Oval 800"/>
                <p:cNvSpPr>
                  <a:spLocks noChangeArrowheads="1"/>
                </p:cNvSpPr>
                <p:nvPr/>
              </p:nvSpPr>
              <p:spPr bwMode="auto">
                <a:xfrm>
                  <a:off x="986" y="2597"/>
                  <a:ext cx="66" cy="69"/>
                </a:xfrm>
                <a:prstGeom prst="ellipse">
                  <a:avLst/>
                </a:prstGeom>
                <a:solidFill>
                  <a:schemeClr val="tx2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61" name="Text Box 580"/>
              <p:cNvSpPr txBox="1">
                <a:spLocks noChangeArrowheads="1"/>
              </p:cNvSpPr>
              <p:nvPr/>
            </p:nvSpPr>
            <p:spPr bwMode="auto">
              <a:xfrm>
                <a:off x="6228127" y="2322831"/>
                <a:ext cx="1535732" cy="3206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r>
                  <a:rPr lang="en-US" sz="1600" dirty="0">
                    <a:latin typeface="+mn-lt"/>
                  </a:rPr>
                  <a:t>mobile network</a:t>
                </a:r>
              </a:p>
            </p:txBody>
          </p:sp>
          <p:sp>
            <p:nvSpPr>
              <p:cNvPr id="62" name="Text Box 580"/>
              <p:cNvSpPr txBox="1">
                <a:spLocks noChangeArrowheads="1"/>
              </p:cNvSpPr>
              <p:nvPr/>
            </p:nvSpPr>
            <p:spPr bwMode="auto">
              <a:xfrm>
                <a:off x="7950088" y="2657599"/>
                <a:ext cx="1143610" cy="3206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r>
                  <a:rPr lang="en-US" sz="1600" dirty="0">
                    <a:latin typeface="+mn-lt"/>
                  </a:rPr>
                  <a:t>Global ISP</a:t>
                </a:r>
              </a:p>
            </p:txBody>
          </p:sp>
          <p:sp>
            <p:nvSpPr>
              <p:cNvPr id="63" name="Text Box 580"/>
              <p:cNvSpPr txBox="1">
                <a:spLocks noChangeArrowheads="1"/>
              </p:cNvSpPr>
              <p:nvPr/>
            </p:nvSpPr>
            <p:spPr bwMode="auto">
              <a:xfrm>
                <a:off x="7938331" y="3820107"/>
                <a:ext cx="1354633" cy="3206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r>
                  <a:rPr lang="en-US" sz="1600" dirty="0">
                    <a:latin typeface="+mn-lt"/>
                  </a:rPr>
                  <a:t>Regional ISP</a:t>
                </a:r>
              </a:p>
            </p:txBody>
          </p:sp>
          <p:sp>
            <p:nvSpPr>
              <p:cNvPr id="64" name="Text Box 580"/>
              <p:cNvSpPr txBox="1">
                <a:spLocks noChangeArrowheads="1"/>
              </p:cNvSpPr>
              <p:nvPr/>
            </p:nvSpPr>
            <p:spPr bwMode="auto">
              <a:xfrm>
                <a:off x="6693122" y="3581400"/>
                <a:ext cx="919991" cy="4605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pPr>
                  <a:lnSpc>
                    <a:spcPct val="80000"/>
                  </a:lnSpc>
                </a:pPr>
                <a:r>
                  <a:rPr lang="en-US" sz="1600" dirty="0">
                    <a:latin typeface="+mn-lt"/>
                  </a:rPr>
                  <a:t>Home </a:t>
                </a:r>
              </a:p>
              <a:p>
                <a:pPr>
                  <a:lnSpc>
                    <a:spcPct val="80000"/>
                  </a:lnSpc>
                </a:pPr>
                <a:r>
                  <a:rPr lang="en-US" sz="1600" dirty="0">
                    <a:latin typeface="+mn-lt"/>
                  </a:rPr>
                  <a:t>Network</a:t>
                </a:r>
              </a:p>
            </p:txBody>
          </p:sp>
          <p:sp>
            <p:nvSpPr>
              <p:cNvPr id="65" name="Text Box 580"/>
              <p:cNvSpPr txBox="1">
                <a:spLocks noChangeArrowheads="1"/>
              </p:cNvSpPr>
              <p:nvPr/>
            </p:nvSpPr>
            <p:spPr bwMode="auto">
              <a:xfrm>
                <a:off x="5857941" y="5930358"/>
                <a:ext cx="1316838" cy="4605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pPr>
                  <a:lnSpc>
                    <a:spcPct val="80000"/>
                  </a:lnSpc>
                </a:pPr>
                <a:r>
                  <a:rPr lang="en-US" sz="1600" dirty="0">
                    <a:latin typeface="+mn-lt"/>
                  </a:rPr>
                  <a:t>Institutional</a:t>
                </a:r>
              </a:p>
              <a:p>
                <a:pPr>
                  <a:lnSpc>
                    <a:spcPct val="80000"/>
                  </a:lnSpc>
                </a:pPr>
                <a:r>
                  <a:rPr lang="en-US" sz="1600" dirty="0">
                    <a:latin typeface="+mn-lt"/>
                  </a:rPr>
                  <a:t>       Network</a:t>
                </a:r>
              </a:p>
            </p:txBody>
          </p:sp>
          <p:grpSp>
            <p:nvGrpSpPr>
              <p:cNvPr id="66" name="Group 950"/>
              <p:cNvGrpSpPr>
                <a:grpSpLocks/>
              </p:cNvGrpSpPr>
              <p:nvPr/>
            </p:nvGrpSpPr>
            <p:grpSpPr bwMode="auto">
              <a:xfrm>
                <a:off x="8008488" y="5255944"/>
                <a:ext cx="177045" cy="389967"/>
                <a:chOff x="4140" y="429"/>
                <a:chExt cx="1425" cy="2396"/>
              </a:xfrm>
            </p:grpSpPr>
            <p:sp>
              <p:nvSpPr>
                <p:cNvPr id="199" name="Freeform 951"/>
                <p:cNvSpPr>
                  <a:spLocks/>
                </p:cNvSpPr>
                <p:nvPr/>
              </p:nvSpPr>
              <p:spPr bwMode="auto">
                <a:xfrm>
                  <a:off x="5268" y="433"/>
                  <a:ext cx="283" cy="2286"/>
                </a:xfrm>
                <a:custGeom>
                  <a:avLst/>
                  <a:gdLst>
                    <a:gd name="T0" fmla="*/ 6 w 354"/>
                    <a:gd name="T1" fmla="*/ 0 h 2742"/>
                    <a:gd name="T2" fmla="*/ 30 w 354"/>
                    <a:gd name="T3" fmla="*/ 46 h 2742"/>
                    <a:gd name="T4" fmla="*/ 30 w 354"/>
                    <a:gd name="T5" fmla="*/ 354 h 2742"/>
                    <a:gd name="T6" fmla="*/ 0 w 354"/>
                    <a:gd name="T7" fmla="*/ 371 h 2742"/>
                    <a:gd name="T8" fmla="*/ 6 w 354"/>
                    <a:gd name="T9" fmla="*/ 0 h 274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54"/>
                    <a:gd name="T16" fmla="*/ 0 h 2742"/>
                    <a:gd name="T17" fmla="*/ 354 w 354"/>
                    <a:gd name="T18" fmla="*/ 2742 h 274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54" h="2742">
                      <a:moveTo>
                        <a:pt x="63" y="0"/>
                      </a:moveTo>
                      <a:lnTo>
                        <a:pt x="354" y="339"/>
                      </a:lnTo>
                      <a:lnTo>
                        <a:pt x="346" y="2624"/>
                      </a:lnTo>
                      <a:lnTo>
                        <a:pt x="0" y="2742"/>
                      </a:lnTo>
                      <a:lnTo>
                        <a:pt x="63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DDDDDD"/>
                    </a:gs>
                    <a:gs pos="100000">
                      <a:srgbClr val="333333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200" name="Rectangle 952"/>
                <p:cNvSpPr>
                  <a:spLocks noChangeArrowheads="1"/>
                </p:cNvSpPr>
                <p:nvPr/>
              </p:nvSpPr>
              <p:spPr bwMode="auto">
                <a:xfrm>
                  <a:off x="4210" y="429"/>
                  <a:ext cx="1046" cy="2285"/>
                </a:xfrm>
                <a:prstGeom prst="rect">
                  <a:avLst/>
                </a:pr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1" name="Freeform 953"/>
                <p:cNvSpPr>
                  <a:spLocks/>
                </p:cNvSpPr>
                <p:nvPr/>
              </p:nvSpPr>
              <p:spPr bwMode="auto">
                <a:xfrm>
                  <a:off x="5321" y="570"/>
                  <a:ext cx="169" cy="2115"/>
                </a:xfrm>
                <a:custGeom>
                  <a:avLst/>
                  <a:gdLst>
                    <a:gd name="T0" fmla="*/ 2 w 211"/>
                    <a:gd name="T1" fmla="*/ 0 h 2537"/>
                    <a:gd name="T2" fmla="*/ 18 w 211"/>
                    <a:gd name="T3" fmla="*/ 30 h 2537"/>
                    <a:gd name="T4" fmla="*/ 2 w 211"/>
                    <a:gd name="T5" fmla="*/ 338 h 2537"/>
                    <a:gd name="T6" fmla="*/ 2 w 211"/>
                    <a:gd name="T7" fmla="*/ 0 h 2537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11"/>
                    <a:gd name="T13" fmla="*/ 0 h 2537"/>
                    <a:gd name="T14" fmla="*/ 211 w 211"/>
                    <a:gd name="T15" fmla="*/ 2537 h 2537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1" h="2537">
                      <a:moveTo>
                        <a:pt x="7" y="0"/>
                      </a:moveTo>
                      <a:cubicBezTo>
                        <a:pt x="7" y="0"/>
                        <a:pt x="57" y="28"/>
                        <a:pt x="211" y="218"/>
                      </a:cubicBezTo>
                      <a:cubicBezTo>
                        <a:pt x="0" y="1229"/>
                        <a:pt x="41" y="2537"/>
                        <a:pt x="7" y="2501"/>
                      </a:cubicBezTo>
                      <a:lnTo>
                        <a:pt x="7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808080"/>
                    </a:gs>
                    <a:gs pos="100000">
                      <a:srgbClr val="F8F8F8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202" name="Freeform 954"/>
                <p:cNvSpPr>
                  <a:spLocks/>
                </p:cNvSpPr>
                <p:nvPr/>
              </p:nvSpPr>
              <p:spPr bwMode="auto">
                <a:xfrm>
                  <a:off x="5284" y="1640"/>
                  <a:ext cx="263" cy="189"/>
                </a:xfrm>
                <a:custGeom>
                  <a:avLst/>
                  <a:gdLst>
                    <a:gd name="T0" fmla="*/ 2 w 328"/>
                    <a:gd name="T1" fmla="*/ 0 h 226"/>
                    <a:gd name="T2" fmla="*/ 29 w 328"/>
                    <a:gd name="T3" fmla="*/ 18 h 226"/>
                    <a:gd name="T4" fmla="*/ 29 w 328"/>
                    <a:gd name="T5" fmla="*/ 32 h 226"/>
                    <a:gd name="T6" fmla="*/ 0 w 328"/>
                    <a:gd name="T7" fmla="*/ 13 h 226"/>
                    <a:gd name="T8" fmla="*/ 2 w 328"/>
                    <a:gd name="T9" fmla="*/ 0 h 22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28"/>
                    <a:gd name="T16" fmla="*/ 0 h 226"/>
                    <a:gd name="T17" fmla="*/ 328 w 328"/>
                    <a:gd name="T18" fmla="*/ 226 h 22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28" h="226">
                      <a:moveTo>
                        <a:pt x="4" y="0"/>
                      </a:moveTo>
                      <a:cubicBezTo>
                        <a:pt x="60" y="10"/>
                        <a:pt x="182" y="74"/>
                        <a:pt x="328" y="128"/>
                      </a:cubicBezTo>
                      <a:cubicBezTo>
                        <a:pt x="326" y="162"/>
                        <a:pt x="326" y="158"/>
                        <a:pt x="326" y="226"/>
                      </a:cubicBezTo>
                      <a:cubicBezTo>
                        <a:pt x="326" y="226"/>
                        <a:pt x="169" y="155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203" name="Rectangle 955"/>
                <p:cNvSpPr>
                  <a:spLocks noChangeArrowheads="1"/>
                </p:cNvSpPr>
                <p:nvPr/>
              </p:nvSpPr>
              <p:spPr bwMode="auto">
                <a:xfrm>
                  <a:off x="4210" y="690"/>
                  <a:ext cx="598" cy="47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204" name="Group 956"/>
                <p:cNvGrpSpPr>
                  <a:grpSpLocks/>
                </p:cNvGrpSpPr>
                <p:nvPr/>
              </p:nvGrpSpPr>
              <p:grpSpPr bwMode="auto">
                <a:xfrm>
                  <a:off x="4749" y="668"/>
                  <a:ext cx="581" cy="145"/>
                  <a:chOff x="614" y="2568"/>
                  <a:chExt cx="725" cy="139"/>
                </a:xfrm>
              </p:grpSpPr>
              <p:sp>
                <p:nvSpPr>
                  <p:cNvPr id="229" name="AutoShape 957"/>
                  <p:cNvSpPr>
                    <a:spLocks noChangeArrowheads="1"/>
                  </p:cNvSpPr>
                  <p:nvPr/>
                </p:nvSpPr>
                <p:spPr bwMode="auto">
                  <a:xfrm>
                    <a:off x="613" y="2566"/>
                    <a:ext cx="721" cy="14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30" name="AutoShape 958"/>
                  <p:cNvSpPr>
                    <a:spLocks noChangeArrowheads="1"/>
                  </p:cNvSpPr>
                  <p:nvPr/>
                </p:nvSpPr>
                <p:spPr bwMode="auto">
                  <a:xfrm>
                    <a:off x="625" y="2581"/>
                    <a:ext cx="696" cy="114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205" name="Rectangle 959"/>
                <p:cNvSpPr>
                  <a:spLocks noChangeArrowheads="1"/>
                </p:cNvSpPr>
                <p:nvPr/>
              </p:nvSpPr>
              <p:spPr bwMode="auto">
                <a:xfrm>
                  <a:off x="4220" y="1022"/>
                  <a:ext cx="598" cy="47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206" name="Group 960"/>
                <p:cNvGrpSpPr>
                  <a:grpSpLocks/>
                </p:cNvGrpSpPr>
                <p:nvPr/>
              </p:nvGrpSpPr>
              <p:grpSpPr bwMode="auto">
                <a:xfrm>
                  <a:off x="4747" y="994"/>
                  <a:ext cx="581" cy="134"/>
                  <a:chOff x="614" y="2568"/>
                  <a:chExt cx="725" cy="139"/>
                </a:xfrm>
              </p:grpSpPr>
              <p:sp>
                <p:nvSpPr>
                  <p:cNvPr id="227" name="AutoShape 961"/>
                  <p:cNvSpPr>
                    <a:spLocks noChangeArrowheads="1"/>
                  </p:cNvSpPr>
                  <p:nvPr/>
                </p:nvSpPr>
                <p:spPr bwMode="auto">
                  <a:xfrm>
                    <a:off x="615" y="2564"/>
                    <a:ext cx="721" cy="139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28" name="AutoShape 962"/>
                  <p:cNvSpPr>
                    <a:spLocks noChangeArrowheads="1"/>
                  </p:cNvSpPr>
                  <p:nvPr/>
                </p:nvSpPr>
                <p:spPr bwMode="auto">
                  <a:xfrm>
                    <a:off x="628" y="2581"/>
                    <a:ext cx="696" cy="107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207" name="Rectangle 963"/>
                <p:cNvSpPr>
                  <a:spLocks noChangeArrowheads="1"/>
                </p:cNvSpPr>
                <p:nvPr/>
              </p:nvSpPr>
              <p:spPr bwMode="auto">
                <a:xfrm>
                  <a:off x="4220" y="1354"/>
                  <a:ext cx="598" cy="47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8" name="Rectangle 964"/>
                <p:cNvSpPr>
                  <a:spLocks noChangeArrowheads="1"/>
                </p:cNvSpPr>
                <p:nvPr/>
              </p:nvSpPr>
              <p:spPr bwMode="auto">
                <a:xfrm>
                  <a:off x="4230" y="1655"/>
                  <a:ext cx="598" cy="47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209" name="Group 965"/>
                <p:cNvGrpSpPr>
                  <a:grpSpLocks/>
                </p:cNvGrpSpPr>
                <p:nvPr/>
              </p:nvGrpSpPr>
              <p:grpSpPr bwMode="auto">
                <a:xfrm>
                  <a:off x="4735" y="1627"/>
                  <a:ext cx="582" cy="151"/>
                  <a:chOff x="614" y="2568"/>
                  <a:chExt cx="725" cy="139"/>
                </a:xfrm>
              </p:grpSpPr>
              <p:sp>
                <p:nvSpPr>
                  <p:cNvPr id="225" name="AutoShape 966"/>
                  <p:cNvSpPr>
                    <a:spLocks noChangeArrowheads="1"/>
                  </p:cNvSpPr>
                  <p:nvPr/>
                </p:nvSpPr>
                <p:spPr bwMode="auto">
                  <a:xfrm>
                    <a:off x="618" y="2586"/>
                    <a:ext cx="720" cy="12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26" name="AutoShape 967"/>
                  <p:cNvSpPr>
                    <a:spLocks noChangeArrowheads="1"/>
                  </p:cNvSpPr>
                  <p:nvPr/>
                </p:nvSpPr>
                <p:spPr bwMode="auto">
                  <a:xfrm>
                    <a:off x="630" y="2586"/>
                    <a:ext cx="695" cy="109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210" name="Freeform 968"/>
                <p:cNvSpPr>
                  <a:spLocks/>
                </p:cNvSpPr>
                <p:nvPr/>
              </p:nvSpPr>
              <p:spPr bwMode="auto">
                <a:xfrm>
                  <a:off x="5288" y="1354"/>
                  <a:ext cx="263" cy="188"/>
                </a:xfrm>
                <a:custGeom>
                  <a:avLst/>
                  <a:gdLst>
                    <a:gd name="T0" fmla="*/ 2 w 328"/>
                    <a:gd name="T1" fmla="*/ 0 h 226"/>
                    <a:gd name="T2" fmla="*/ 29 w 328"/>
                    <a:gd name="T3" fmla="*/ 17 h 226"/>
                    <a:gd name="T4" fmla="*/ 29 w 328"/>
                    <a:gd name="T5" fmla="*/ 30 h 226"/>
                    <a:gd name="T6" fmla="*/ 0 w 328"/>
                    <a:gd name="T7" fmla="*/ 12 h 226"/>
                    <a:gd name="T8" fmla="*/ 2 w 328"/>
                    <a:gd name="T9" fmla="*/ 0 h 22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28"/>
                    <a:gd name="T16" fmla="*/ 0 h 226"/>
                    <a:gd name="T17" fmla="*/ 328 w 328"/>
                    <a:gd name="T18" fmla="*/ 226 h 22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28" h="226">
                      <a:moveTo>
                        <a:pt x="4" y="0"/>
                      </a:moveTo>
                      <a:cubicBezTo>
                        <a:pt x="60" y="10"/>
                        <a:pt x="182" y="74"/>
                        <a:pt x="328" y="128"/>
                      </a:cubicBezTo>
                      <a:cubicBezTo>
                        <a:pt x="326" y="162"/>
                        <a:pt x="326" y="158"/>
                        <a:pt x="326" y="226"/>
                      </a:cubicBezTo>
                      <a:cubicBezTo>
                        <a:pt x="326" y="226"/>
                        <a:pt x="169" y="155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grpSp>
              <p:nvGrpSpPr>
                <p:cNvPr id="211" name="Group 969"/>
                <p:cNvGrpSpPr>
                  <a:grpSpLocks/>
                </p:cNvGrpSpPr>
                <p:nvPr/>
              </p:nvGrpSpPr>
              <p:grpSpPr bwMode="auto">
                <a:xfrm>
                  <a:off x="4739" y="1327"/>
                  <a:ext cx="582" cy="139"/>
                  <a:chOff x="614" y="2568"/>
                  <a:chExt cx="725" cy="139"/>
                </a:xfrm>
              </p:grpSpPr>
              <p:sp>
                <p:nvSpPr>
                  <p:cNvPr id="223" name="AutoShape 970"/>
                  <p:cNvSpPr>
                    <a:spLocks noChangeArrowheads="1"/>
                  </p:cNvSpPr>
                  <p:nvPr/>
                </p:nvSpPr>
                <p:spPr bwMode="auto">
                  <a:xfrm>
                    <a:off x="613" y="2571"/>
                    <a:ext cx="732" cy="13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24" name="AutoShape 971"/>
                  <p:cNvSpPr>
                    <a:spLocks noChangeArrowheads="1"/>
                  </p:cNvSpPr>
                  <p:nvPr/>
                </p:nvSpPr>
                <p:spPr bwMode="auto">
                  <a:xfrm>
                    <a:off x="625" y="2587"/>
                    <a:ext cx="720" cy="103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212" name="Rectangle 972"/>
                <p:cNvSpPr>
                  <a:spLocks noChangeArrowheads="1"/>
                </p:cNvSpPr>
                <p:nvPr/>
              </p:nvSpPr>
              <p:spPr bwMode="auto">
                <a:xfrm>
                  <a:off x="5246" y="429"/>
                  <a:ext cx="70" cy="2285"/>
                </a:xfrm>
                <a:prstGeom prst="rect">
                  <a:avLst/>
                </a:prstGeom>
                <a:gradFill rotWithShape="1">
                  <a:gsLst>
                    <a:gs pos="0">
                      <a:srgbClr val="333333"/>
                    </a:gs>
                    <a:gs pos="50000">
                      <a:srgbClr val="DDDDDD"/>
                    </a:gs>
                    <a:gs pos="100000">
                      <a:srgbClr val="333333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13" name="Freeform 973"/>
                <p:cNvSpPr>
                  <a:spLocks/>
                </p:cNvSpPr>
                <p:nvPr/>
              </p:nvSpPr>
              <p:spPr bwMode="auto">
                <a:xfrm>
                  <a:off x="5312" y="1007"/>
                  <a:ext cx="237" cy="213"/>
                </a:xfrm>
                <a:custGeom>
                  <a:avLst/>
                  <a:gdLst>
                    <a:gd name="T0" fmla="*/ 2 w 296"/>
                    <a:gd name="T1" fmla="*/ 0 h 256"/>
                    <a:gd name="T2" fmla="*/ 26 w 296"/>
                    <a:gd name="T3" fmla="*/ 18 h 256"/>
                    <a:gd name="T4" fmla="*/ 26 w 296"/>
                    <a:gd name="T5" fmla="*/ 34 h 256"/>
                    <a:gd name="T6" fmla="*/ 0 w 296"/>
                    <a:gd name="T7" fmla="*/ 12 h 256"/>
                    <a:gd name="T8" fmla="*/ 2 w 296"/>
                    <a:gd name="T9" fmla="*/ 0 h 25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96"/>
                    <a:gd name="T16" fmla="*/ 0 h 256"/>
                    <a:gd name="T17" fmla="*/ 296 w 296"/>
                    <a:gd name="T18" fmla="*/ 256 h 25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96" h="256">
                      <a:moveTo>
                        <a:pt x="4" y="0"/>
                      </a:moveTo>
                      <a:cubicBezTo>
                        <a:pt x="55" y="10"/>
                        <a:pt x="144" y="68"/>
                        <a:pt x="292" y="144"/>
                      </a:cubicBezTo>
                      <a:cubicBezTo>
                        <a:pt x="290" y="178"/>
                        <a:pt x="296" y="188"/>
                        <a:pt x="296" y="256"/>
                      </a:cubicBezTo>
                      <a:cubicBezTo>
                        <a:pt x="296" y="256"/>
                        <a:pt x="160" y="176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214" name="Freeform 974"/>
                <p:cNvSpPr>
                  <a:spLocks/>
                </p:cNvSpPr>
                <p:nvPr/>
              </p:nvSpPr>
              <p:spPr bwMode="auto">
                <a:xfrm>
                  <a:off x="5315" y="680"/>
                  <a:ext cx="244" cy="240"/>
                </a:xfrm>
                <a:custGeom>
                  <a:avLst/>
                  <a:gdLst>
                    <a:gd name="T0" fmla="*/ 0 w 304"/>
                    <a:gd name="T1" fmla="*/ 0 h 288"/>
                    <a:gd name="T2" fmla="*/ 27 w 304"/>
                    <a:gd name="T3" fmla="*/ 23 h 288"/>
                    <a:gd name="T4" fmla="*/ 25 w 304"/>
                    <a:gd name="T5" fmla="*/ 39 h 288"/>
                    <a:gd name="T6" fmla="*/ 2 w 304"/>
                    <a:gd name="T7" fmla="*/ 17 h 288"/>
                    <a:gd name="T8" fmla="*/ 0 w 304"/>
                    <a:gd name="T9" fmla="*/ 0 h 28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04"/>
                    <a:gd name="T16" fmla="*/ 0 h 288"/>
                    <a:gd name="T17" fmla="*/ 304 w 304"/>
                    <a:gd name="T18" fmla="*/ 288 h 28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04" h="288">
                      <a:moveTo>
                        <a:pt x="0" y="0"/>
                      </a:moveTo>
                      <a:cubicBezTo>
                        <a:pt x="51" y="10"/>
                        <a:pt x="148" y="76"/>
                        <a:pt x="304" y="164"/>
                      </a:cubicBezTo>
                      <a:cubicBezTo>
                        <a:pt x="302" y="198"/>
                        <a:pt x="284" y="220"/>
                        <a:pt x="284" y="288"/>
                      </a:cubicBezTo>
                      <a:cubicBezTo>
                        <a:pt x="284" y="288"/>
                        <a:pt x="163" y="179"/>
                        <a:pt x="8" y="124"/>
                      </a:cubicBezTo>
                      <a:cubicBezTo>
                        <a:pt x="8" y="72"/>
                        <a:pt x="0" y="17"/>
                        <a:pt x="0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215" name="Oval 975"/>
                <p:cNvSpPr>
                  <a:spLocks noChangeArrowheads="1"/>
                </p:cNvSpPr>
                <p:nvPr/>
              </p:nvSpPr>
              <p:spPr bwMode="auto">
                <a:xfrm>
                  <a:off x="5515" y="2611"/>
                  <a:ext cx="50" cy="95"/>
                </a:xfrm>
                <a:prstGeom prst="ellipse">
                  <a:avLst/>
                </a:pr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16" name="Freeform 976"/>
                <p:cNvSpPr>
                  <a:spLocks/>
                </p:cNvSpPr>
                <p:nvPr/>
              </p:nvSpPr>
              <p:spPr bwMode="auto">
                <a:xfrm>
                  <a:off x="5302" y="2614"/>
                  <a:ext cx="245" cy="200"/>
                </a:xfrm>
                <a:custGeom>
                  <a:avLst/>
                  <a:gdLst>
                    <a:gd name="T0" fmla="*/ 0 w 306"/>
                    <a:gd name="T1" fmla="*/ 15 h 240"/>
                    <a:gd name="T2" fmla="*/ 2 w 306"/>
                    <a:gd name="T3" fmla="*/ 33 h 240"/>
                    <a:gd name="T4" fmla="*/ 27 w 306"/>
                    <a:gd name="T5" fmla="*/ 15 h 240"/>
                    <a:gd name="T6" fmla="*/ 26 w 306"/>
                    <a:gd name="T7" fmla="*/ 0 h 240"/>
                    <a:gd name="T8" fmla="*/ 0 w 306"/>
                    <a:gd name="T9" fmla="*/ 15 h 24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06"/>
                    <a:gd name="T16" fmla="*/ 0 h 240"/>
                    <a:gd name="T17" fmla="*/ 306 w 306"/>
                    <a:gd name="T18" fmla="*/ 240 h 24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06" h="240">
                      <a:moveTo>
                        <a:pt x="0" y="106"/>
                      </a:moveTo>
                      <a:lnTo>
                        <a:pt x="2" y="240"/>
                      </a:lnTo>
                      <a:lnTo>
                        <a:pt x="306" y="110"/>
                      </a:lnTo>
                      <a:lnTo>
                        <a:pt x="300" y="0"/>
                      </a:lnTo>
                      <a:lnTo>
                        <a:pt x="0" y="106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217" name="AutoShape 977"/>
                <p:cNvSpPr>
                  <a:spLocks noChangeArrowheads="1"/>
                </p:cNvSpPr>
                <p:nvPr/>
              </p:nvSpPr>
              <p:spPr bwMode="auto">
                <a:xfrm>
                  <a:off x="4140" y="2675"/>
                  <a:ext cx="1196" cy="15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DDDDDD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18" name="AutoShape 978"/>
                <p:cNvSpPr>
                  <a:spLocks noChangeArrowheads="1"/>
                </p:cNvSpPr>
                <p:nvPr/>
              </p:nvSpPr>
              <p:spPr bwMode="auto">
                <a:xfrm>
                  <a:off x="4210" y="2714"/>
                  <a:ext cx="1066" cy="7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chemeClr val="tx2"/>
                    </a:gs>
                    <a:gs pos="100000">
                      <a:schemeClr val="bg2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19" name="Oval 979"/>
                <p:cNvSpPr>
                  <a:spLocks noChangeArrowheads="1"/>
                </p:cNvSpPr>
                <p:nvPr/>
              </p:nvSpPr>
              <p:spPr bwMode="auto">
                <a:xfrm>
                  <a:off x="4309" y="2382"/>
                  <a:ext cx="159" cy="142"/>
                </a:xfrm>
                <a:prstGeom prst="ellipse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20" name="Oval 980"/>
                <p:cNvSpPr>
                  <a:spLocks noChangeArrowheads="1"/>
                </p:cNvSpPr>
                <p:nvPr/>
              </p:nvSpPr>
              <p:spPr bwMode="auto">
                <a:xfrm>
                  <a:off x="4489" y="2382"/>
                  <a:ext cx="159" cy="142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algn="ctr" eaLnBrk="1" hangingPunct="1"/>
                  <a:endParaRPr lang="en-US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221" name="Oval 981"/>
                <p:cNvSpPr>
                  <a:spLocks noChangeArrowheads="1"/>
                </p:cNvSpPr>
                <p:nvPr/>
              </p:nvSpPr>
              <p:spPr bwMode="auto">
                <a:xfrm>
                  <a:off x="4658" y="2382"/>
                  <a:ext cx="159" cy="142"/>
                </a:xfrm>
                <a:prstGeom prst="ellipse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22" name="Rectangle 982"/>
                <p:cNvSpPr>
                  <a:spLocks noChangeArrowheads="1"/>
                </p:cNvSpPr>
                <p:nvPr/>
              </p:nvSpPr>
              <p:spPr bwMode="auto">
                <a:xfrm>
                  <a:off x="5067" y="1837"/>
                  <a:ext cx="80" cy="759"/>
                </a:xfrm>
                <a:prstGeom prst="rect">
                  <a:avLst/>
                </a:prstGeom>
                <a:solidFill>
                  <a:srgbClr val="29292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67" name="Group 983"/>
              <p:cNvGrpSpPr>
                <a:grpSpLocks/>
              </p:cNvGrpSpPr>
              <p:nvPr/>
            </p:nvGrpSpPr>
            <p:grpSpPr bwMode="auto">
              <a:xfrm>
                <a:off x="7762109" y="5500477"/>
                <a:ext cx="177045" cy="389967"/>
                <a:chOff x="4140" y="429"/>
                <a:chExt cx="1425" cy="2396"/>
              </a:xfrm>
            </p:grpSpPr>
            <p:sp>
              <p:nvSpPr>
                <p:cNvPr id="167" name="Freeform 984"/>
                <p:cNvSpPr>
                  <a:spLocks/>
                </p:cNvSpPr>
                <p:nvPr/>
              </p:nvSpPr>
              <p:spPr bwMode="auto">
                <a:xfrm>
                  <a:off x="5268" y="433"/>
                  <a:ext cx="283" cy="2286"/>
                </a:xfrm>
                <a:custGeom>
                  <a:avLst/>
                  <a:gdLst>
                    <a:gd name="T0" fmla="*/ 6 w 354"/>
                    <a:gd name="T1" fmla="*/ 0 h 2742"/>
                    <a:gd name="T2" fmla="*/ 30 w 354"/>
                    <a:gd name="T3" fmla="*/ 46 h 2742"/>
                    <a:gd name="T4" fmla="*/ 30 w 354"/>
                    <a:gd name="T5" fmla="*/ 354 h 2742"/>
                    <a:gd name="T6" fmla="*/ 0 w 354"/>
                    <a:gd name="T7" fmla="*/ 371 h 2742"/>
                    <a:gd name="T8" fmla="*/ 6 w 354"/>
                    <a:gd name="T9" fmla="*/ 0 h 274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54"/>
                    <a:gd name="T16" fmla="*/ 0 h 2742"/>
                    <a:gd name="T17" fmla="*/ 354 w 354"/>
                    <a:gd name="T18" fmla="*/ 2742 h 274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54" h="2742">
                      <a:moveTo>
                        <a:pt x="63" y="0"/>
                      </a:moveTo>
                      <a:lnTo>
                        <a:pt x="354" y="339"/>
                      </a:lnTo>
                      <a:lnTo>
                        <a:pt x="346" y="2624"/>
                      </a:lnTo>
                      <a:lnTo>
                        <a:pt x="0" y="2742"/>
                      </a:lnTo>
                      <a:lnTo>
                        <a:pt x="63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DDDDDD"/>
                    </a:gs>
                    <a:gs pos="100000">
                      <a:srgbClr val="333333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168" name="Rectangle 985"/>
                <p:cNvSpPr>
                  <a:spLocks noChangeArrowheads="1"/>
                </p:cNvSpPr>
                <p:nvPr/>
              </p:nvSpPr>
              <p:spPr bwMode="auto">
                <a:xfrm>
                  <a:off x="4210" y="429"/>
                  <a:ext cx="1046" cy="2285"/>
                </a:xfrm>
                <a:prstGeom prst="rect">
                  <a:avLst/>
                </a:pr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9" name="Freeform 986"/>
                <p:cNvSpPr>
                  <a:spLocks/>
                </p:cNvSpPr>
                <p:nvPr/>
              </p:nvSpPr>
              <p:spPr bwMode="auto">
                <a:xfrm>
                  <a:off x="5321" y="570"/>
                  <a:ext cx="169" cy="2115"/>
                </a:xfrm>
                <a:custGeom>
                  <a:avLst/>
                  <a:gdLst>
                    <a:gd name="T0" fmla="*/ 2 w 211"/>
                    <a:gd name="T1" fmla="*/ 0 h 2537"/>
                    <a:gd name="T2" fmla="*/ 18 w 211"/>
                    <a:gd name="T3" fmla="*/ 30 h 2537"/>
                    <a:gd name="T4" fmla="*/ 2 w 211"/>
                    <a:gd name="T5" fmla="*/ 338 h 2537"/>
                    <a:gd name="T6" fmla="*/ 2 w 211"/>
                    <a:gd name="T7" fmla="*/ 0 h 2537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11"/>
                    <a:gd name="T13" fmla="*/ 0 h 2537"/>
                    <a:gd name="T14" fmla="*/ 211 w 211"/>
                    <a:gd name="T15" fmla="*/ 2537 h 2537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1" h="2537">
                      <a:moveTo>
                        <a:pt x="7" y="0"/>
                      </a:moveTo>
                      <a:cubicBezTo>
                        <a:pt x="7" y="0"/>
                        <a:pt x="57" y="28"/>
                        <a:pt x="211" y="218"/>
                      </a:cubicBezTo>
                      <a:cubicBezTo>
                        <a:pt x="0" y="1229"/>
                        <a:pt x="41" y="2537"/>
                        <a:pt x="7" y="2501"/>
                      </a:cubicBezTo>
                      <a:lnTo>
                        <a:pt x="7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808080"/>
                    </a:gs>
                    <a:gs pos="100000">
                      <a:srgbClr val="F8F8F8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170" name="Freeform 987"/>
                <p:cNvSpPr>
                  <a:spLocks/>
                </p:cNvSpPr>
                <p:nvPr/>
              </p:nvSpPr>
              <p:spPr bwMode="auto">
                <a:xfrm>
                  <a:off x="5284" y="1640"/>
                  <a:ext cx="263" cy="189"/>
                </a:xfrm>
                <a:custGeom>
                  <a:avLst/>
                  <a:gdLst>
                    <a:gd name="T0" fmla="*/ 2 w 328"/>
                    <a:gd name="T1" fmla="*/ 0 h 226"/>
                    <a:gd name="T2" fmla="*/ 29 w 328"/>
                    <a:gd name="T3" fmla="*/ 18 h 226"/>
                    <a:gd name="T4" fmla="*/ 29 w 328"/>
                    <a:gd name="T5" fmla="*/ 32 h 226"/>
                    <a:gd name="T6" fmla="*/ 0 w 328"/>
                    <a:gd name="T7" fmla="*/ 13 h 226"/>
                    <a:gd name="T8" fmla="*/ 2 w 328"/>
                    <a:gd name="T9" fmla="*/ 0 h 22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28"/>
                    <a:gd name="T16" fmla="*/ 0 h 226"/>
                    <a:gd name="T17" fmla="*/ 328 w 328"/>
                    <a:gd name="T18" fmla="*/ 226 h 22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28" h="226">
                      <a:moveTo>
                        <a:pt x="4" y="0"/>
                      </a:moveTo>
                      <a:cubicBezTo>
                        <a:pt x="60" y="10"/>
                        <a:pt x="182" y="74"/>
                        <a:pt x="328" y="128"/>
                      </a:cubicBezTo>
                      <a:cubicBezTo>
                        <a:pt x="326" y="162"/>
                        <a:pt x="326" y="158"/>
                        <a:pt x="326" y="226"/>
                      </a:cubicBezTo>
                      <a:cubicBezTo>
                        <a:pt x="326" y="226"/>
                        <a:pt x="169" y="155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171" name="Rectangle 988"/>
                <p:cNvSpPr>
                  <a:spLocks noChangeArrowheads="1"/>
                </p:cNvSpPr>
                <p:nvPr/>
              </p:nvSpPr>
              <p:spPr bwMode="auto">
                <a:xfrm>
                  <a:off x="4210" y="690"/>
                  <a:ext cx="598" cy="47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172" name="Group 989"/>
                <p:cNvGrpSpPr>
                  <a:grpSpLocks/>
                </p:cNvGrpSpPr>
                <p:nvPr/>
              </p:nvGrpSpPr>
              <p:grpSpPr bwMode="auto">
                <a:xfrm>
                  <a:off x="4749" y="668"/>
                  <a:ext cx="581" cy="145"/>
                  <a:chOff x="614" y="2568"/>
                  <a:chExt cx="725" cy="139"/>
                </a:xfrm>
              </p:grpSpPr>
              <p:sp>
                <p:nvSpPr>
                  <p:cNvPr id="197" name="AutoShape 990"/>
                  <p:cNvSpPr>
                    <a:spLocks noChangeArrowheads="1"/>
                  </p:cNvSpPr>
                  <p:nvPr/>
                </p:nvSpPr>
                <p:spPr bwMode="auto">
                  <a:xfrm>
                    <a:off x="613" y="2566"/>
                    <a:ext cx="721" cy="14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98" name="AutoShape 991"/>
                  <p:cNvSpPr>
                    <a:spLocks noChangeArrowheads="1"/>
                  </p:cNvSpPr>
                  <p:nvPr/>
                </p:nvSpPr>
                <p:spPr bwMode="auto">
                  <a:xfrm>
                    <a:off x="625" y="2581"/>
                    <a:ext cx="696" cy="114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173" name="Rectangle 992"/>
                <p:cNvSpPr>
                  <a:spLocks noChangeArrowheads="1"/>
                </p:cNvSpPr>
                <p:nvPr/>
              </p:nvSpPr>
              <p:spPr bwMode="auto">
                <a:xfrm>
                  <a:off x="4220" y="1022"/>
                  <a:ext cx="598" cy="47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174" name="Group 993"/>
                <p:cNvGrpSpPr>
                  <a:grpSpLocks/>
                </p:cNvGrpSpPr>
                <p:nvPr/>
              </p:nvGrpSpPr>
              <p:grpSpPr bwMode="auto">
                <a:xfrm>
                  <a:off x="4747" y="994"/>
                  <a:ext cx="581" cy="134"/>
                  <a:chOff x="614" y="2568"/>
                  <a:chExt cx="725" cy="139"/>
                </a:xfrm>
              </p:grpSpPr>
              <p:sp>
                <p:nvSpPr>
                  <p:cNvPr id="195" name="AutoShape 994"/>
                  <p:cNvSpPr>
                    <a:spLocks noChangeArrowheads="1"/>
                  </p:cNvSpPr>
                  <p:nvPr/>
                </p:nvSpPr>
                <p:spPr bwMode="auto">
                  <a:xfrm>
                    <a:off x="615" y="2564"/>
                    <a:ext cx="721" cy="139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96" name="AutoShape 995"/>
                  <p:cNvSpPr>
                    <a:spLocks noChangeArrowheads="1"/>
                  </p:cNvSpPr>
                  <p:nvPr/>
                </p:nvSpPr>
                <p:spPr bwMode="auto">
                  <a:xfrm>
                    <a:off x="628" y="2581"/>
                    <a:ext cx="696" cy="107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175" name="Rectangle 996"/>
                <p:cNvSpPr>
                  <a:spLocks noChangeArrowheads="1"/>
                </p:cNvSpPr>
                <p:nvPr/>
              </p:nvSpPr>
              <p:spPr bwMode="auto">
                <a:xfrm>
                  <a:off x="4220" y="1354"/>
                  <a:ext cx="598" cy="47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76" name="Rectangle 997"/>
                <p:cNvSpPr>
                  <a:spLocks noChangeArrowheads="1"/>
                </p:cNvSpPr>
                <p:nvPr/>
              </p:nvSpPr>
              <p:spPr bwMode="auto">
                <a:xfrm>
                  <a:off x="4230" y="1655"/>
                  <a:ext cx="598" cy="47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177" name="Group 998"/>
                <p:cNvGrpSpPr>
                  <a:grpSpLocks/>
                </p:cNvGrpSpPr>
                <p:nvPr/>
              </p:nvGrpSpPr>
              <p:grpSpPr bwMode="auto">
                <a:xfrm>
                  <a:off x="4735" y="1627"/>
                  <a:ext cx="582" cy="151"/>
                  <a:chOff x="614" y="2568"/>
                  <a:chExt cx="725" cy="139"/>
                </a:xfrm>
              </p:grpSpPr>
              <p:sp>
                <p:nvSpPr>
                  <p:cNvPr id="193" name="AutoShape 999"/>
                  <p:cNvSpPr>
                    <a:spLocks noChangeArrowheads="1"/>
                  </p:cNvSpPr>
                  <p:nvPr/>
                </p:nvSpPr>
                <p:spPr bwMode="auto">
                  <a:xfrm>
                    <a:off x="618" y="2586"/>
                    <a:ext cx="720" cy="12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94" name="AutoShape 1000"/>
                  <p:cNvSpPr>
                    <a:spLocks noChangeArrowheads="1"/>
                  </p:cNvSpPr>
                  <p:nvPr/>
                </p:nvSpPr>
                <p:spPr bwMode="auto">
                  <a:xfrm>
                    <a:off x="630" y="2586"/>
                    <a:ext cx="695" cy="109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178" name="Freeform 1001"/>
                <p:cNvSpPr>
                  <a:spLocks/>
                </p:cNvSpPr>
                <p:nvPr/>
              </p:nvSpPr>
              <p:spPr bwMode="auto">
                <a:xfrm>
                  <a:off x="5288" y="1354"/>
                  <a:ext cx="263" cy="188"/>
                </a:xfrm>
                <a:custGeom>
                  <a:avLst/>
                  <a:gdLst>
                    <a:gd name="T0" fmla="*/ 2 w 328"/>
                    <a:gd name="T1" fmla="*/ 0 h 226"/>
                    <a:gd name="T2" fmla="*/ 29 w 328"/>
                    <a:gd name="T3" fmla="*/ 17 h 226"/>
                    <a:gd name="T4" fmla="*/ 29 w 328"/>
                    <a:gd name="T5" fmla="*/ 30 h 226"/>
                    <a:gd name="T6" fmla="*/ 0 w 328"/>
                    <a:gd name="T7" fmla="*/ 12 h 226"/>
                    <a:gd name="T8" fmla="*/ 2 w 328"/>
                    <a:gd name="T9" fmla="*/ 0 h 22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28"/>
                    <a:gd name="T16" fmla="*/ 0 h 226"/>
                    <a:gd name="T17" fmla="*/ 328 w 328"/>
                    <a:gd name="T18" fmla="*/ 226 h 22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28" h="226">
                      <a:moveTo>
                        <a:pt x="4" y="0"/>
                      </a:moveTo>
                      <a:cubicBezTo>
                        <a:pt x="60" y="10"/>
                        <a:pt x="182" y="74"/>
                        <a:pt x="328" y="128"/>
                      </a:cubicBezTo>
                      <a:cubicBezTo>
                        <a:pt x="326" y="162"/>
                        <a:pt x="326" y="158"/>
                        <a:pt x="326" y="226"/>
                      </a:cubicBezTo>
                      <a:cubicBezTo>
                        <a:pt x="326" y="226"/>
                        <a:pt x="169" y="155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grpSp>
              <p:nvGrpSpPr>
                <p:cNvPr id="179" name="Group 1002"/>
                <p:cNvGrpSpPr>
                  <a:grpSpLocks/>
                </p:cNvGrpSpPr>
                <p:nvPr/>
              </p:nvGrpSpPr>
              <p:grpSpPr bwMode="auto">
                <a:xfrm>
                  <a:off x="4739" y="1327"/>
                  <a:ext cx="582" cy="139"/>
                  <a:chOff x="614" y="2568"/>
                  <a:chExt cx="725" cy="139"/>
                </a:xfrm>
              </p:grpSpPr>
              <p:sp>
                <p:nvSpPr>
                  <p:cNvPr id="191" name="AutoShape 1003"/>
                  <p:cNvSpPr>
                    <a:spLocks noChangeArrowheads="1"/>
                  </p:cNvSpPr>
                  <p:nvPr/>
                </p:nvSpPr>
                <p:spPr bwMode="auto">
                  <a:xfrm>
                    <a:off x="613" y="2571"/>
                    <a:ext cx="732" cy="13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92" name="AutoShape 1004"/>
                  <p:cNvSpPr>
                    <a:spLocks noChangeArrowheads="1"/>
                  </p:cNvSpPr>
                  <p:nvPr/>
                </p:nvSpPr>
                <p:spPr bwMode="auto">
                  <a:xfrm>
                    <a:off x="625" y="2587"/>
                    <a:ext cx="720" cy="103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180" name="Rectangle 1005"/>
                <p:cNvSpPr>
                  <a:spLocks noChangeArrowheads="1"/>
                </p:cNvSpPr>
                <p:nvPr/>
              </p:nvSpPr>
              <p:spPr bwMode="auto">
                <a:xfrm>
                  <a:off x="5246" y="429"/>
                  <a:ext cx="70" cy="2285"/>
                </a:xfrm>
                <a:prstGeom prst="rect">
                  <a:avLst/>
                </a:prstGeom>
                <a:gradFill rotWithShape="1">
                  <a:gsLst>
                    <a:gs pos="0">
                      <a:srgbClr val="333333"/>
                    </a:gs>
                    <a:gs pos="50000">
                      <a:srgbClr val="DDDDDD"/>
                    </a:gs>
                    <a:gs pos="100000">
                      <a:srgbClr val="333333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1" name="Freeform 1006"/>
                <p:cNvSpPr>
                  <a:spLocks/>
                </p:cNvSpPr>
                <p:nvPr/>
              </p:nvSpPr>
              <p:spPr bwMode="auto">
                <a:xfrm>
                  <a:off x="5312" y="1007"/>
                  <a:ext cx="237" cy="213"/>
                </a:xfrm>
                <a:custGeom>
                  <a:avLst/>
                  <a:gdLst>
                    <a:gd name="T0" fmla="*/ 2 w 296"/>
                    <a:gd name="T1" fmla="*/ 0 h 256"/>
                    <a:gd name="T2" fmla="*/ 26 w 296"/>
                    <a:gd name="T3" fmla="*/ 18 h 256"/>
                    <a:gd name="T4" fmla="*/ 26 w 296"/>
                    <a:gd name="T5" fmla="*/ 34 h 256"/>
                    <a:gd name="T6" fmla="*/ 0 w 296"/>
                    <a:gd name="T7" fmla="*/ 12 h 256"/>
                    <a:gd name="T8" fmla="*/ 2 w 296"/>
                    <a:gd name="T9" fmla="*/ 0 h 25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96"/>
                    <a:gd name="T16" fmla="*/ 0 h 256"/>
                    <a:gd name="T17" fmla="*/ 296 w 296"/>
                    <a:gd name="T18" fmla="*/ 256 h 25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96" h="256">
                      <a:moveTo>
                        <a:pt x="4" y="0"/>
                      </a:moveTo>
                      <a:cubicBezTo>
                        <a:pt x="55" y="10"/>
                        <a:pt x="144" y="68"/>
                        <a:pt x="292" y="144"/>
                      </a:cubicBezTo>
                      <a:cubicBezTo>
                        <a:pt x="290" y="178"/>
                        <a:pt x="296" y="188"/>
                        <a:pt x="296" y="256"/>
                      </a:cubicBezTo>
                      <a:cubicBezTo>
                        <a:pt x="296" y="256"/>
                        <a:pt x="160" y="176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182" name="Freeform 1007"/>
                <p:cNvSpPr>
                  <a:spLocks/>
                </p:cNvSpPr>
                <p:nvPr/>
              </p:nvSpPr>
              <p:spPr bwMode="auto">
                <a:xfrm>
                  <a:off x="5315" y="680"/>
                  <a:ext cx="244" cy="240"/>
                </a:xfrm>
                <a:custGeom>
                  <a:avLst/>
                  <a:gdLst>
                    <a:gd name="T0" fmla="*/ 0 w 304"/>
                    <a:gd name="T1" fmla="*/ 0 h 288"/>
                    <a:gd name="T2" fmla="*/ 27 w 304"/>
                    <a:gd name="T3" fmla="*/ 23 h 288"/>
                    <a:gd name="T4" fmla="*/ 25 w 304"/>
                    <a:gd name="T5" fmla="*/ 39 h 288"/>
                    <a:gd name="T6" fmla="*/ 2 w 304"/>
                    <a:gd name="T7" fmla="*/ 17 h 288"/>
                    <a:gd name="T8" fmla="*/ 0 w 304"/>
                    <a:gd name="T9" fmla="*/ 0 h 28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04"/>
                    <a:gd name="T16" fmla="*/ 0 h 288"/>
                    <a:gd name="T17" fmla="*/ 304 w 304"/>
                    <a:gd name="T18" fmla="*/ 288 h 28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04" h="288">
                      <a:moveTo>
                        <a:pt x="0" y="0"/>
                      </a:moveTo>
                      <a:cubicBezTo>
                        <a:pt x="51" y="10"/>
                        <a:pt x="148" y="76"/>
                        <a:pt x="304" y="164"/>
                      </a:cubicBezTo>
                      <a:cubicBezTo>
                        <a:pt x="302" y="198"/>
                        <a:pt x="284" y="220"/>
                        <a:pt x="284" y="288"/>
                      </a:cubicBezTo>
                      <a:cubicBezTo>
                        <a:pt x="284" y="288"/>
                        <a:pt x="163" y="179"/>
                        <a:pt x="8" y="124"/>
                      </a:cubicBezTo>
                      <a:cubicBezTo>
                        <a:pt x="8" y="72"/>
                        <a:pt x="0" y="17"/>
                        <a:pt x="0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183" name="Oval 1008"/>
                <p:cNvSpPr>
                  <a:spLocks noChangeArrowheads="1"/>
                </p:cNvSpPr>
                <p:nvPr/>
              </p:nvSpPr>
              <p:spPr bwMode="auto">
                <a:xfrm>
                  <a:off x="5515" y="2611"/>
                  <a:ext cx="50" cy="95"/>
                </a:xfrm>
                <a:prstGeom prst="ellipse">
                  <a:avLst/>
                </a:pr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4" name="Freeform 1009"/>
                <p:cNvSpPr>
                  <a:spLocks/>
                </p:cNvSpPr>
                <p:nvPr/>
              </p:nvSpPr>
              <p:spPr bwMode="auto">
                <a:xfrm>
                  <a:off x="5302" y="2614"/>
                  <a:ext cx="245" cy="200"/>
                </a:xfrm>
                <a:custGeom>
                  <a:avLst/>
                  <a:gdLst>
                    <a:gd name="T0" fmla="*/ 0 w 306"/>
                    <a:gd name="T1" fmla="*/ 15 h 240"/>
                    <a:gd name="T2" fmla="*/ 2 w 306"/>
                    <a:gd name="T3" fmla="*/ 33 h 240"/>
                    <a:gd name="T4" fmla="*/ 27 w 306"/>
                    <a:gd name="T5" fmla="*/ 15 h 240"/>
                    <a:gd name="T6" fmla="*/ 26 w 306"/>
                    <a:gd name="T7" fmla="*/ 0 h 240"/>
                    <a:gd name="T8" fmla="*/ 0 w 306"/>
                    <a:gd name="T9" fmla="*/ 15 h 24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06"/>
                    <a:gd name="T16" fmla="*/ 0 h 240"/>
                    <a:gd name="T17" fmla="*/ 306 w 306"/>
                    <a:gd name="T18" fmla="*/ 240 h 24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06" h="240">
                      <a:moveTo>
                        <a:pt x="0" y="106"/>
                      </a:moveTo>
                      <a:lnTo>
                        <a:pt x="2" y="240"/>
                      </a:lnTo>
                      <a:lnTo>
                        <a:pt x="306" y="110"/>
                      </a:lnTo>
                      <a:lnTo>
                        <a:pt x="300" y="0"/>
                      </a:lnTo>
                      <a:lnTo>
                        <a:pt x="0" y="106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185" name="AutoShape 1010"/>
                <p:cNvSpPr>
                  <a:spLocks noChangeArrowheads="1"/>
                </p:cNvSpPr>
                <p:nvPr/>
              </p:nvSpPr>
              <p:spPr bwMode="auto">
                <a:xfrm>
                  <a:off x="4140" y="2675"/>
                  <a:ext cx="1196" cy="15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DDDDDD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6" name="AutoShape 1011"/>
                <p:cNvSpPr>
                  <a:spLocks noChangeArrowheads="1"/>
                </p:cNvSpPr>
                <p:nvPr/>
              </p:nvSpPr>
              <p:spPr bwMode="auto">
                <a:xfrm>
                  <a:off x="4210" y="2714"/>
                  <a:ext cx="1066" cy="7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chemeClr val="tx2"/>
                    </a:gs>
                    <a:gs pos="100000">
                      <a:schemeClr val="bg2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7" name="Oval 1012"/>
                <p:cNvSpPr>
                  <a:spLocks noChangeArrowheads="1"/>
                </p:cNvSpPr>
                <p:nvPr/>
              </p:nvSpPr>
              <p:spPr bwMode="auto">
                <a:xfrm>
                  <a:off x="4309" y="2382"/>
                  <a:ext cx="159" cy="142"/>
                </a:xfrm>
                <a:prstGeom prst="ellipse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8" name="Oval 1013"/>
                <p:cNvSpPr>
                  <a:spLocks noChangeArrowheads="1"/>
                </p:cNvSpPr>
                <p:nvPr/>
              </p:nvSpPr>
              <p:spPr bwMode="auto">
                <a:xfrm>
                  <a:off x="4489" y="2382"/>
                  <a:ext cx="159" cy="142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algn="ctr" eaLnBrk="1" hangingPunct="1"/>
                  <a:endParaRPr lang="en-US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189" name="Oval 1014"/>
                <p:cNvSpPr>
                  <a:spLocks noChangeArrowheads="1"/>
                </p:cNvSpPr>
                <p:nvPr/>
              </p:nvSpPr>
              <p:spPr bwMode="auto">
                <a:xfrm>
                  <a:off x="4658" y="2382"/>
                  <a:ext cx="159" cy="142"/>
                </a:xfrm>
                <a:prstGeom prst="ellipse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0" name="Rectangle 1015"/>
                <p:cNvSpPr>
                  <a:spLocks noChangeArrowheads="1"/>
                </p:cNvSpPr>
                <p:nvPr/>
              </p:nvSpPr>
              <p:spPr bwMode="auto">
                <a:xfrm>
                  <a:off x="5067" y="1837"/>
                  <a:ext cx="80" cy="759"/>
                </a:xfrm>
                <a:prstGeom prst="rect">
                  <a:avLst/>
                </a:prstGeom>
                <a:solidFill>
                  <a:srgbClr val="29292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68" name="Group 1016"/>
              <p:cNvGrpSpPr>
                <a:grpSpLocks/>
              </p:cNvGrpSpPr>
              <p:nvPr/>
            </p:nvGrpSpPr>
            <p:grpSpPr bwMode="auto">
              <a:xfrm>
                <a:off x="5716799" y="2856944"/>
                <a:ext cx="417233" cy="330764"/>
                <a:chOff x="877" y="1008"/>
                <a:chExt cx="2747" cy="2591"/>
              </a:xfrm>
            </p:grpSpPr>
            <p:pic>
              <p:nvPicPr>
                <p:cNvPr id="144" name="Picture 1017" descr="antenna_stylized"/>
                <p:cNvPicPr>
                  <a:picLocks noChangeAspect="1" noChangeArrowheads="1"/>
                </p:cNvPicPr>
                <p:nvPr/>
              </p:nvPicPr>
              <p:blipFill>
                <a:blip r:embed="rId14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77" y="1008"/>
                  <a:ext cx="2725" cy="142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145" name="Picture 1018" descr="laptop_keyboard"/>
                <p:cNvPicPr>
                  <a:picLocks noChangeAspect="1" noChangeArrowheads="1"/>
                </p:cNvPicPr>
                <p:nvPr/>
              </p:nvPicPr>
              <p:blipFill>
                <a:blip r:embed="rId15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09064" flipH="1">
                  <a:off x="1009" y="2586"/>
                  <a:ext cx="2245" cy="101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46" name="Freeform 1019"/>
                <p:cNvSpPr>
                  <a:spLocks/>
                </p:cNvSpPr>
                <p:nvPr/>
              </p:nvSpPr>
              <p:spPr bwMode="auto">
                <a:xfrm>
                  <a:off x="1753" y="1603"/>
                  <a:ext cx="1807" cy="1322"/>
                </a:xfrm>
                <a:custGeom>
                  <a:avLst/>
                  <a:gdLst>
                    <a:gd name="T0" fmla="*/ 2 w 2982"/>
                    <a:gd name="T1" fmla="*/ 0 h 2442"/>
                    <a:gd name="T2" fmla="*/ 0 w 2982"/>
                    <a:gd name="T3" fmla="*/ 2 h 2442"/>
                    <a:gd name="T4" fmla="*/ 10 w 2982"/>
                    <a:gd name="T5" fmla="*/ 3 h 2442"/>
                    <a:gd name="T6" fmla="*/ 12 w 2982"/>
                    <a:gd name="T7" fmla="*/ 1 h 2442"/>
                    <a:gd name="T8" fmla="*/ 2 w 2982"/>
                    <a:gd name="T9" fmla="*/ 0 h 244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982"/>
                    <a:gd name="T16" fmla="*/ 0 h 2442"/>
                    <a:gd name="T17" fmla="*/ 2982 w 2982"/>
                    <a:gd name="T18" fmla="*/ 2442 h 244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982" h="2442">
                      <a:moveTo>
                        <a:pt x="540" y="0"/>
                      </a:moveTo>
                      <a:lnTo>
                        <a:pt x="0" y="1734"/>
                      </a:lnTo>
                      <a:lnTo>
                        <a:pt x="2394" y="2442"/>
                      </a:lnTo>
                      <a:lnTo>
                        <a:pt x="2982" y="318"/>
                      </a:lnTo>
                      <a:lnTo>
                        <a:pt x="540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N"/>
                </a:p>
              </p:txBody>
            </p:sp>
            <p:pic>
              <p:nvPicPr>
                <p:cNvPr id="147" name="Picture 1020" descr="screen"/>
                <p:cNvPicPr>
                  <a:picLocks noChangeAspect="1" noChangeArrowheads="1"/>
                </p:cNvPicPr>
                <p:nvPr/>
              </p:nvPicPr>
              <p:blipFill>
                <a:blip r:embed="rId16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42" y="1637"/>
                  <a:ext cx="1642" cy="120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48" name="Freeform 1021"/>
                <p:cNvSpPr>
                  <a:spLocks/>
                </p:cNvSpPr>
                <p:nvPr/>
              </p:nvSpPr>
              <p:spPr bwMode="auto">
                <a:xfrm>
                  <a:off x="2082" y="1564"/>
                  <a:ext cx="1531" cy="246"/>
                </a:xfrm>
                <a:custGeom>
                  <a:avLst/>
                  <a:gdLst>
                    <a:gd name="T0" fmla="*/ 1 w 2528"/>
                    <a:gd name="T1" fmla="*/ 0 h 455"/>
                    <a:gd name="T2" fmla="*/ 10 w 2528"/>
                    <a:gd name="T3" fmla="*/ 1 h 455"/>
                    <a:gd name="T4" fmla="*/ 10 w 2528"/>
                    <a:gd name="T5" fmla="*/ 1 h 455"/>
                    <a:gd name="T6" fmla="*/ 0 w 2528"/>
                    <a:gd name="T7" fmla="*/ 1 h 455"/>
                    <a:gd name="T8" fmla="*/ 1 w 2528"/>
                    <a:gd name="T9" fmla="*/ 0 h 455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28"/>
                    <a:gd name="T16" fmla="*/ 0 h 455"/>
                    <a:gd name="T17" fmla="*/ 2528 w 2528"/>
                    <a:gd name="T18" fmla="*/ 455 h 455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28" h="455">
                      <a:moveTo>
                        <a:pt x="14" y="0"/>
                      </a:moveTo>
                      <a:lnTo>
                        <a:pt x="2528" y="341"/>
                      </a:lnTo>
                      <a:lnTo>
                        <a:pt x="2480" y="455"/>
                      </a:lnTo>
                      <a:lnTo>
                        <a:pt x="0" y="86"/>
                      </a:lnTo>
                      <a:lnTo>
                        <a:pt x="14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rgbClr val="EAEAEA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149" name="Freeform 1022"/>
                <p:cNvSpPr>
                  <a:spLocks/>
                </p:cNvSpPr>
                <p:nvPr/>
              </p:nvSpPr>
              <p:spPr bwMode="auto">
                <a:xfrm>
                  <a:off x="1737" y="1562"/>
                  <a:ext cx="425" cy="1024"/>
                </a:xfrm>
                <a:custGeom>
                  <a:avLst/>
                  <a:gdLst>
                    <a:gd name="T0" fmla="*/ 2 w 702"/>
                    <a:gd name="T1" fmla="*/ 0 h 1893"/>
                    <a:gd name="T2" fmla="*/ 0 w 702"/>
                    <a:gd name="T3" fmla="*/ 2 h 1893"/>
                    <a:gd name="T4" fmla="*/ 1 w 702"/>
                    <a:gd name="T5" fmla="*/ 2 h 1893"/>
                    <a:gd name="T6" fmla="*/ 3 w 702"/>
                    <a:gd name="T7" fmla="*/ 1 h 1893"/>
                    <a:gd name="T8" fmla="*/ 2 w 702"/>
                    <a:gd name="T9" fmla="*/ 0 h 189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02"/>
                    <a:gd name="T16" fmla="*/ 0 h 1893"/>
                    <a:gd name="T17" fmla="*/ 702 w 702"/>
                    <a:gd name="T18" fmla="*/ 1893 h 189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02" h="1893">
                      <a:moveTo>
                        <a:pt x="579" y="0"/>
                      </a:moveTo>
                      <a:lnTo>
                        <a:pt x="0" y="1869"/>
                      </a:lnTo>
                      <a:lnTo>
                        <a:pt x="114" y="1893"/>
                      </a:lnTo>
                      <a:lnTo>
                        <a:pt x="702" y="51"/>
                      </a:lnTo>
                      <a:lnTo>
                        <a:pt x="579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150" name="Freeform 1023"/>
                <p:cNvSpPr>
                  <a:spLocks/>
                </p:cNvSpPr>
                <p:nvPr/>
              </p:nvSpPr>
              <p:spPr bwMode="auto">
                <a:xfrm>
                  <a:off x="3144" y="1745"/>
                  <a:ext cx="458" cy="1182"/>
                </a:xfrm>
                <a:custGeom>
                  <a:avLst/>
                  <a:gdLst>
                    <a:gd name="T0" fmla="*/ 3 w 756"/>
                    <a:gd name="T1" fmla="*/ 0 h 2184"/>
                    <a:gd name="T2" fmla="*/ 1 w 756"/>
                    <a:gd name="T3" fmla="*/ 3 h 2184"/>
                    <a:gd name="T4" fmla="*/ 0 w 756"/>
                    <a:gd name="T5" fmla="*/ 3 h 2184"/>
                    <a:gd name="T6" fmla="*/ 2 w 756"/>
                    <a:gd name="T7" fmla="*/ 1 h 2184"/>
                    <a:gd name="T8" fmla="*/ 3 w 756"/>
                    <a:gd name="T9" fmla="*/ 0 h 218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6"/>
                    <a:gd name="T16" fmla="*/ 0 h 2184"/>
                    <a:gd name="T17" fmla="*/ 756 w 756"/>
                    <a:gd name="T18" fmla="*/ 2184 h 2184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6" h="2184">
                      <a:moveTo>
                        <a:pt x="756" y="0"/>
                      </a:moveTo>
                      <a:lnTo>
                        <a:pt x="138" y="2184"/>
                      </a:lnTo>
                      <a:lnTo>
                        <a:pt x="0" y="2148"/>
                      </a:lnTo>
                      <a:lnTo>
                        <a:pt x="606" y="78"/>
                      </a:lnTo>
                      <a:lnTo>
                        <a:pt x="756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DDDDDD"/>
                    </a:gs>
                    <a:gs pos="100000">
                      <a:schemeClr val="bg1"/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151" name="Freeform 1024"/>
                <p:cNvSpPr>
                  <a:spLocks/>
                </p:cNvSpPr>
                <p:nvPr/>
              </p:nvSpPr>
              <p:spPr bwMode="auto">
                <a:xfrm>
                  <a:off x="1732" y="2534"/>
                  <a:ext cx="1680" cy="399"/>
                </a:xfrm>
                <a:custGeom>
                  <a:avLst/>
                  <a:gdLst>
                    <a:gd name="T0" fmla="*/ 1 w 2773"/>
                    <a:gd name="T1" fmla="*/ 0 h 738"/>
                    <a:gd name="T2" fmla="*/ 0 w 2773"/>
                    <a:gd name="T3" fmla="*/ 1 h 738"/>
                    <a:gd name="T4" fmla="*/ 10 w 2773"/>
                    <a:gd name="T5" fmla="*/ 1 h 738"/>
                    <a:gd name="T6" fmla="*/ 10 w 2773"/>
                    <a:gd name="T7" fmla="*/ 1 h 738"/>
                    <a:gd name="T8" fmla="*/ 1 w 2773"/>
                    <a:gd name="T9" fmla="*/ 0 h 73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773"/>
                    <a:gd name="T16" fmla="*/ 0 h 738"/>
                    <a:gd name="T17" fmla="*/ 2773 w 2773"/>
                    <a:gd name="T18" fmla="*/ 738 h 73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773" h="738">
                      <a:moveTo>
                        <a:pt x="33" y="0"/>
                      </a:moveTo>
                      <a:lnTo>
                        <a:pt x="0" y="99"/>
                      </a:lnTo>
                      <a:lnTo>
                        <a:pt x="2436" y="738"/>
                      </a:lnTo>
                      <a:cubicBezTo>
                        <a:pt x="2499" y="501"/>
                        <a:pt x="2773" y="727"/>
                        <a:pt x="2373" y="603"/>
                      </a:cubicBezTo>
                      <a:lnTo>
                        <a:pt x="33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CC"/>
                    </a:gs>
                    <a:gs pos="100000">
                      <a:schemeClr val="bg1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152" name="Freeform 1025"/>
                <p:cNvSpPr>
                  <a:spLocks/>
                </p:cNvSpPr>
                <p:nvPr/>
              </p:nvSpPr>
              <p:spPr bwMode="auto">
                <a:xfrm>
                  <a:off x="3195" y="1755"/>
                  <a:ext cx="429" cy="1187"/>
                </a:xfrm>
                <a:custGeom>
                  <a:avLst/>
                  <a:gdLst>
                    <a:gd name="T0" fmla="*/ 8 w 637"/>
                    <a:gd name="T1" fmla="*/ 0 h 1659"/>
                    <a:gd name="T2" fmla="*/ 8 w 637"/>
                    <a:gd name="T3" fmla="*/ 0 h 1659"/>
                    <a:gd name="T4" fmla="*/ 1 w 637"/>
                    <a:gd name="T5" fmla="*/ 42 h 1659"/>
                    <a:gd name="T6" fmla="*/ 0 w 637"/>
                    <a:gd name="T7" fmla="*/ 41 h 1659"/>
                    <a:gd name="T8" fmla="*/ 8 w 637"/>
                    <a:gd name="T9" fmla="*/ 0 h 165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637"/>
                    <a:gd name="T16" fmla="*/ 0 h 1659"/>
                    <a:gd name="T17" fmla="*/ 637 w 637"/>
                    <a:gd name="T18" fmla="*/ 1659 h 165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637" h="1659">
                      <a:moveTo>
                        <a:pt x="615" y="0"/>
                      </a:moveTo>
                      <a:lnTo>
                        <a:pt x="637" y="0"/>
                      </a:lnTo>
                      <a:lnTo>
                        <a:pt x="68" y="1659"/>
                      </a:lnTo>
                      <a:lnTo>
                        <a:pt x="0" y="1647"/>
                      </a:lnTo>
                      <a:lnTo>
                        <a:pt x="615" y="0"/>
                      </a:lnTo>
                      <a:close/>
                    </a:path>
                  </a:pathLst>
                </a:custGeom>
                <a:solidFill>
                  <a:srgbClr val="4D4D4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153" name="Freeform 1026"/>
                <p:cNvSpPr>
                  <a:spLocks/>
                </p:cNvSpPr>
                <p:nvPr/>
              </p:nvSpPr>
              <p:spPr bwMode="auto">
                <a:xfrm>
                  <a:off x="1734" y="2587"/>
                  <a:ext cx="1494" cy="394"/>
                </a:xfrm>
                <a:custGeom>
                  <a:avLst/>
                  <a:gdLst>
                    <a:gd name="T0" fmla="*/ 0 w 2216"/>
                    <a:gd name="T1" fmla="*/ 0 h 550"/>
                    <a:gd name="T2" fmla="*/ 1 w 2216"/>
                    <a:gd name="T3" fmla="*/ 1 h 550"/>
                    <a:gd name="T4" fmla="*/ 28 w 2216"/>
                    <a:gd name="T5" fmla="*/ 14 h 550"/>
                    <a:gd name="T6" fmla="*/ 28 w 2216"/>
                    <a:gd name="T7" fmla="*/ 12 h 550"/>
                    <a:gd name="T8" fmla="*/ 0 w 2216"/>
                    <a:gd name="T9" fmla="*/ 0 h 55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216"/>
                    <a:gd name="T16" fmla="*/ 0 h 550"/>
                    <a:gd name="T17" fmla="*/ 2216 w 2216"/>
                    <a:gd name="T18" fmla="*/ 550 h 55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216" h="550">
                      <a:moveTo>
                        <a:pt x="0" y="0"/>
                      </a:moveTo>
                      <a:lnTo>
                        <a:pt x="9" y="57"/>
                      </a:lnTo>
                      <a:lnTo>
                        <a:pt x="2164" y="550"/>
                      </a:lnTo>
                      <a:lnTo>
                        <a:pt x="2216" y="49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grpSp>
              <p:nvGrpSpPr>
                <p:cNvPr id="154" name="Group 1027"/>
                <p:cNvGrpSpPr>
                  <a:grpSpLocks/>
                </p:cNvGrpSpPr>
                <p:nvPr/>
              </p:nvGrpSpPr>
              <p:grpSpPr bwMode="auto">
                <a:xfrm>
                  <a:off x="1709" y="3008"/>
                  <a:ext cx="507" cy="234"/>
                  <a:chOff x="1740" y="2642"/>
                  <a:chExt cx="752" cy="327"/>
                </a:xfrm>
              </p:grpSpPr>
              <p:sp>
                <p:nvSpPr>
                  <p:cNvPr id="161" name="Freeform 1028"/>
                  <p:cNvSpPr>
                    <a:spLocks/>
                  </p:cNvSpPr>
                  <p:nvPr/>
                </p:nvSpPr>
                <p:spPr bwMode="auto">
                  <a:xfrm>
                    <a:off x="1740" y="2642"/>
                    <a:ext cx="752" cy="327"/>
                  </a:xfrm>
                  <a:custGeom>
                    <a:avLst/>
                    <a:gdLst>
                      <a:gd name="T0" fmla="*/ 293 w 752"/>
                      <a:gd name="T1" fmla="*/ 0 h 327"/>
                      <a:gd name="T2" fmla="*/ 752 w 752"/>
                      <a:gd name="T3" fmla="*/ 124 h 327"/>
                      <a:gd name="T4" fmla="*/ 470 w 752"/>
                      <a:gd name="T5" fmla="*/ 327 h 327"/>
                      <a:gd name="T6" fmla="*/ 0 w 752"/>
                      <a:gd name="T7" fmla="*/ 183 h 327"/>
                      <a:gd name="T8" fmla="*/ 293 w 752"/>
                      <a:gd name="T9" fmla="*/ 0 h 327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752"/>
                      <a:gd name="T16" fmla="*/ 0 h 327"/>
                      <a:gd name="T17" fmla="*/ 752 w 752"/>
                      <a:gd name="T18" fmla="*/ 327 h 327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752" h="327">
                        <a:moveTo>
                          <a:pt x="293" y="0"/>
                        </a:moveTo>
                        <a:lnTo>
                          <a:pt x="752" y="124"/>
                        </a:lnTo>
                        <a:lnTo>
                          <a:pt x="470" y="327"/>
                        </a:lnTo>
                        <a:lnTo>
                          <a:pt x="0" y="183"/>
                        </a:lnTo>
                        <a:lnTo>
                          <a:pt x="293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162" name="Freeform 1029"/>
                  <p:cNvSpPr>
                    <a:spLocks/>
                  </p:cNvSpPr>
                  <p:nvPr/>
                </p:nvSpPr>
                <p:spPr bwMode="auto">
                  <a:xfrm>
                    <a:off x="1754" y="2649"/>
                    <a:ext cx="726" cy="311"/>
                  </a:xfrm>
                  <a:custGeom>
                    <a:avLst/>
                    <a:gdLst>
                      <a:gd name="T0" fmla="*/ 282 w 726"/>
                      <a:gd name="T1" fmla="*/ 0 h 311"/>
                      <a:gd name="T2" fmla="*/ 726 w 726"/>
                      <a:gd name="T3" fmla="*/ 119 h 311"/>
                      <a:gd name="T4" fmla="*/ 457 w 726"/>
                      <a:gd name="T5" fmla="*/ 311 h 311"/>
                      <a:gd name="T6" fmla="*/ 0 w 726"/>
                      <a:gd name="T7" fmla="*/ 173 h 311"/>
                      <a:gd name="T8" fmla="*/ 282 w 726"/>
                      <a:gd name="T9" fmla="*/ 0 h 311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726"/>
                      <a:gd name="T16" fmla="*/ 0 h 311"/>
                      <a:gd name="T17" fmla="*/ 726 w 726"/>
                      <a:gd name="T18" fmla="*/ 311 h 311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726" h="311">
                        <a:moveTo>
                          <a:pt x="282" y="0"/>
                        </a:moveTo>
                        <a:lnTo>
                          <a:pt x="726" y="119"/>
                        </a:lnTo>
                        <a:lnTo>
                          <a:pt x="457" y="311"/>
                        </a:lnTo>
                        <a:lnTo>
                          <a:pt x="0" y="173"/>
                        </a:lnTo>
                        <a:lnTo>
                          <a:pt x="282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4D4D4D"/>
                      </a:gs>
                      <a:gs pos="100000">
                        <a:srgbClr val="DDDDDD"/>
                      </a:gs>
                    </a:gsLst>
                    <a:lin ang="1890000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163" name="Freeform 1030"/>
                  <p:cNvSpPr>
                    <a:spLocks/>
                  </p:cNvSpPr>
                  <p:nvPr/>
                </p:nvSpPr>
                <p:spPr bwMode="auto">
                  <a:xfrm>
                    <a:off x="1808" y="2770"/>
                    <a:ext cx="258" cy="100"/>
                  </a:xfrm>
                  <a:custGeom>
                    <a:avLst/>
                    <a:gdLst>
                      <a:gd name="T0" fmla="*/ 0 w 258"/>
                      <a:gd name="T1" fmla="*/ 44 h 100"/>
                      <a:gd name="T2" fmla="*/ 75 w 258"/>
                      <a:gd name="T3" fmla="*/ 0 h 100"/>
                      <a:gd name="T4" fmla="*/ 258 w 258"/>
                      <a:gd name="T5" fmla="*/ 50 h 100"/>
                      <a:gd name="T6" fmla="*/ 183 w 258"/>
                      <a:gd name="T7" fmla="*/ 100 h 100"/>
                      <a:gd name="T8" fmla="*/ 0 w 258"/>
                      <a:gd name="T9" fmla="*/ 44 h 100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58"/>
                      <a:gd name="T16" fmla="*/ 0 h 100"/>
                      <a:gd name="T17" fmla="*/ 258 w 258"/>
                      <a:gd name="T18" fmla="*/ 100 h 100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58" h="100">
                        <a:moveTo>
                          <a:pt x="0" y="44"/>
                        </a:moveTo>
                        <a:lnTo>
                          <a:pt x="75" y="0"/>
                        </a:lnTo>
                        <a:lnTo>
                          <a:pt x="258" y="50"/>
                        </a:lnTo>
                        <a:lnTo>
                          <a:pt x="183" y="100"/>
                        </a:lnTo>
                        <a:lnTo>
                          <a:pt x="0" y="44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164" name="Freeform 1031"/>
                  <p:cNvSpPr>
                    <a:spLocks/>
                  </p:cNvSpPr>
                  <p:nvPr/>
                </p:nvSpPr>
                <p:spPr bwMode="auto">
                  <a:xfrm>
                    <a:off x="1799" y="2816"/>
                    <a:ext cx="194" cy="63"/>
                  </a:xfrm>
                  <a:custGeom>
                    <a:avLst/>
                    <a:gdLst>
                      <a:gd name="T0" fmla="*/ 12 w 194"/>
                      <a:gd name="T1" fmla="*/ 0 h 63"/>
                      <a:gd name="T2" fmla="*/ 194 w 194"/>
                      <a:gd name="T3" fmla="*/ 53 h 63"/>
                      <a:gd name="T4" fmla="*/ 180 w 194"/>
                      <a:gd name="T5" fmla="*/ 63 h 63"/>
                      <a:gd name="T6" fmla="*/ 0 w 194"/>
                      <a:gd name="T7" fmla="*/ 9 h 63"/>
                      <a:gd name="T8" fmla="*/ 12 w 194"/>
                      <a:gd name="T9" fmla="*/ 0 h 6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94"/>
                      <a:gd name="T16" fmla="*/ 0 h 63"/>
                      <a:gd name="T17" fmla="*/ 194 w 194"/>
                      <a:gd name="T18" fmla="*/ 63 h 63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94" h="63">
                        <a:moveTo>
                          <a:pt x="12" y="0"/>
                        </a:moveTo>
                        <a:lnTo>
                          <a:pt x="194" y="53"/>
                        </a:lnTo>
                        <a:lnTo>
                          <a:pt x="180" y="63"/>
                        </a:lnTo>
                        <a:lnTo>
                          <a:pt x="0" y="9"/>
                        </a:lnTo>
                        <a:lnTo>
                          <a:pt x="12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165" name="Freeform 1032"/>
                  <p:cNvSpPr>
                    <a:spLocks/>
                  </p:cNvSpPr>
                  <p:nvPr/>
                </p:nvSpPr>
                <p:spPr bwMode="auto">
                  <a:xfrm>
                    <a:off x="2020" y="2834"/>
                    <a:ext cx="258" cy="102"/>
                  </a:xfrm>
                  <a:custGeom>
                    <a:avLst/>
                    <a:gdLst>
                      <a:gd name="T0" fmla="*/ 0 w 258"/>
                      <a:gd name="T1" fmla="*/ 46 h 102"/>
                      <a:gd name="T2" fmla="*/ 71 w 258"/>
                      <a:gd name="T3" fmla="*/ 0 h 102"/>
                      <a:gd name="T4" fmla="*/ 258 w 258"/>
                      <a:gd name="T5" fmla="*/ 52 h 102"/>
                      <a:gd name="T6" fmla="*/ 183 w 258"/>
                      <a:gd name="T7" fmla="*/ 102 h 102"/>
                      <a:gd name="T8" fmla="*/ 0 w 258"/>
                      <a:gd name="T9" fmla="*/ 46 h 10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58"/>
                      <a:gd name="T16" fmla="*/ 0 h 102"/>
                      <a:gd name="T17" fmla="*/ 258 w 258"/>
                      <a:gd name="T18" fmla="*/ 102 h 102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58" h="102">
                        <a:moveTo>
                          <a:pt x="0" y="46"/>
                        </a:moveTo>
                        <a:lnTo>
                          <a:pt x="71" y="0"/>
                        </a:lnTo>
                        <a:lnTo>
                          <a:pt x="258" y="52"/>
                        </a:lnTo>
                        <a:lnTo>
                          <a:pt x="183" y="102"/>
                        </a:lnTo>
                        <a:lnTo>
                          <a:pt x="0" y="46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166" name="Freeform 1033"/>
                  <p:cNvSpPr>
                    <a:spLocks/>
                  </p:cNvSpPr>
                  <p:nvPr/>
                </p:nvSpPr>
                <p:spPr bwMode="auto">
                  <a:xfrm>
                    <a:off x="2011" y="2882"/>
                    <a:ext cx="194" cy="63"/>
                  </a:xfrm>
                  <a:custGeom>
                    <a:avLst/>
                    <a:gdLst>
                      <a:gd name="T0" fmla="*/ 12 w 194"/>
                      <a:gd name="T1" fmla="*/ 0 h 63"/>
                      <a:gd name="T2" fmla="*/ 194 w 194"/>
                      <a:gd name="T3" fmla="*/ 53 h 63"/>
                      <a:gd name="T4" fmla="*/ 180 w 194"/>
                      <a:gd name="T5" fmla="*/ 63 h 63"/>
                      <a:gd name="T6" fmla="*/ 0 w 194"/>
                      <a:gd name="T7" fmla="*/ 9 h 63"/>
                      <a:gd name="T8" fmla="*/ 12 w 194"/>
                      <a:gd name="T9" fmla="*/ 0 h 6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94"/>
                      <a:gd name="T16" fmla="*/ 0 h 63"/>
                      <a:gd name="T17" fmla="*/ 194 w 194"/>
                      <a:gd name="T18" fmla="*/ 63 h 63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94" h="63">
                        <a:moveTo>
                          <a:pt x="12" y="0"/>
                        </a:moveTo>
                        <a:lnTo>
                          <a:pt x="194" y="53"/>
                        </a:lnTo>
                        <a:lnTo>
                          <a:pt x="180" y="63"/>
                        </a:lnTo>
                        <a:lnTo>
                          <a:pt x="0" y="9"/>
                        </a:lnTo>
                        <a:lnTo>
                          <a:pt x="12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</p:grpSp>
            <p:sp>
              <p:nvSpPr>
                <p:cNvPr id="155" name="Freeform 1034"/>
                <p:cNvSpPr>
                  <a:spLocks/>
                </p:cNvSpPr>
                <p:nvPr/>
              </p:nvSpPr>
              <p:spPr bwMode="auto">
                <a:xfrm>
                  <a:off x="2577" y="3043"/>
                  <a:ext cx="614" cy="514"/>
                </a:xfrm>
                <a:custGeom>
                  <a:avLst/>
                  <a:gdLst>
                    <a:gd name="T0" fmla="*/ 1 w 990"/>
                    <a:gd name="T1" fmla="*/ 6 h 792"/>
                    <a:gd name="T2" fmla="*/ 6 w 990"/>
                    <a:gd name="T3" fmla="*/ 0 h 792"/>
                    <a:gd name="T4" fmla="*/ 6 w 990"/>
                    <a:gd name="T5" fmla="*/ 1 h 792"/>
                    <a:gd name="T6" fmla="*/ 0 w 990"/>
                    <a:gd name="T7" fmla="*/ 6 h 792"/>
                    <a:gd name="T8" fmla="*/ 1 w 990"/>
                    <a:gd name="T9" fmla="*/ 6 h 79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990"/>
                    <a:gd name="T16" fmla="*/ 0 h 792"/>
                    <a:gd name="T17" fmla="*/ 990 w 990"/>
                    <a:gd name="T18" fmla="*/ 792 h 79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990" h="792">
                      <a:moveTo>
                        <a:pt x="3" y="738"/>
                      </a:moveTo>
                      <a:lnTo>
                        <a:pt x="990" y="0"/>
                      </a:lnTo>
                      <a:lnTo>
                        <a:pt x="987" y="60"/>
                      </a:lnTo>
                      <a:lnTo>
                        <a:pt x="0" y="792"/>
                      </a:lnTo>
                      <a:lnTo>
                        <a:pt x="3" y="738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156" name="Freeform 1035"/>
                <p:cNvSpPr>
                  <a:spLocks/>
                </p:cNvSpPr>
                <p:nvPr/>
              </p:nvSpPr>
              <p:spPr bwMode="auto">
                <a:xfrm>
                  <a:off x="1010" y="3084"/>
                  <a:ext cx="1571" cy="469"/>
                </a:xfrm>
                <a:custGeom>
                  <a:avLst/>
                  <a:gdLst>
                    <a:gd name="T0" fmla="*/ 1 w 2532"/>
                    <a:gd name="T1" fmla="*/ 0 h 723"/>
                    <a:gd name="T2" fmla="*/ 1 w 2532"/>
                    <a:gd name="T3" fmla="*/ 0 h 723"/>
                    <a:gd name="T4" fmla="*/ 14 w 2532"/>
                    <a:gd name="T5" fmla="*/ 6 h 723"/>
                    <a:gd name="T6" fmla="*/ 14 w 2532"/>
                    <a:gd name="T7" fmla="*/ 6 h 723"/>
                    <a:gd name="T8" fmla="*/ 0 w 2532"/>
                    <a:gd name="T9" fmla="*/ 1 h 723"/>
                    <a:gd name="T10" fmla="*/ 1 w 2532"/>
                    <a:gd name="T11" fmla="*/ 0 h 7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532"/>
                    <a:gd name="T19" fmla="*/ 0 h 723"/>
                    <a:gd name="T20" fmla="*/ 2532 w 2532"/>
                    <a:gd name="T21" fmla="*/ 723 h 7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532" h="723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157" name="Freeform 1036"/>
                <p:cNvSpPr>
                  <a:spLocks/>
                </p:cNvSpPr>
                <p:nvPr/>
              </p:nvSpPr>
              <p:spPr bwMode="auto">
                <a:xfrm>
                  <a:off x="1011" y="2998"/>
                  <a:ext cx="17" cy="95"/>
                </a:xfrm>
                <a:custGeom>
                  <a:avLst/>
                  <a:gdLst>
                    <a:gd name="T0" fmla="*/ 1 w 26"/>
                    <a:gd name="T1" fmla="*/ 1 h 147"/>
                    <a:gd name="T2" fmla="*/ 1 w 26"/>
                    <a:gd name="T3" fmla="*/ 1 h 147"/>
                    <a:gd name="T4" fmla="*/ 0 w 26"/>
                    <a:gd name="T5" fmla="*/ 1 h 147"/>
                    <a:gd name="T6" fmla="*/ 1 w 26"/>
                    <a:gd name="T7" fmla="*/ 0 h 147"/>
                    <a:gd name="T8" fmla="*/ 1 w 26"/>
                    <a:gd name="T9" fmla="*/ 1 h 14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6"/>
                    <a:gd name="T16" fmla="*/ 0 h 147"/>
                    <a:gd name="T17" fmla="*/ 26 w 26"/>
                    <a:gd name="T18" fmla="*/ 147 h 14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6" h="147">
                      <a:moveTo>
                        <a:pt x="26" y="10"/>
                      </a:moveTo>
                      <a:lnTo>
                        <a:pt x="23" y="147"/>
                      </a:lnTo>
                      <a:lnTo>
                        <a:pt x="0" y="144"/>
                      </a:lnTo>
                      <a:lnTo>
                        <a:pt x="3" y="0"/>
                      </a:lnTo>
                      <a:lnTo>
                        <a:pt x="26" y="1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158" name="Freeform 1037"/>
                <p:cNvSpPr>
                  <a:spLocks/>
                </p:cNvSpPr>
                <p:nvPr/>
              </p:nvSpPr>
              <p:spPr bwMode="auto">
                <a:xfrm>
                  <a:off x="1012" y="2611"/>
                  <a:ext cx="730" cy="393"/>
                </a:xfrm>
                <a:custGeom>
                  <a:avLst/>
                  <a:gdLst>
                    <a:gd name="T0" fmla="*/ 6 w 1176"/>
                    <a:gd name="T1" fmla="*/ 0 h 606"/>
                    <a:gd name="T2" fmla="*/ 0 w 1176"/>
                    <a:gd name="T3" fmla="*/ 5 h 606"/>
                    <a:gd name="T4" fmla="*/ 1 w 1176"/>
                    <a:gd name="T5" fmla="*/ 5 h 606"/>
                    <a:gd name="T6" fmla="*/ 6 w 1176"/>
                    <a:gd name="T7" fmla="*/ 1 h 606"/>
                    <a:gd name="T8" fmla="*/ 6 w 1176"/>
                    <a:gd name="T9" fmla="*/ 0 h 60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76"/>
                    <a:gd name="T16" fmla="*/ 0 h 606"/>
                    <a:gd name="T17" fmla="*/ 1176 w 1176"/>
                    <a:gd name="T18" fmla="*/ 606 h 60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76" h="606">
                      <a:moveTo>
                        <a:pt x="1170" y="0"/>
                      </a:moveTo>
                      <a:lnTo>
                        <a:pt x="0" y="597"/>
                      </a:lnTo>
                      <a:lnTo>
                        <a:pt x="30" y="606"/>
                      </a:lnTo>
                      <a:lnTo>
                        <a:pt x="1176" y="18"/>
                      </a:lnTo>
                      <a:lnTo>
                        <a:pt x="1170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159" name="Freeform 1038"/>
                <p:cNvSpPr>
                  <a:spLocks/>
                </p:cNvSpPr>
                <p:nvPr/>
              </p:nvSpPr>
              <p:spPr bwMode="auto">
                <a:xfrm>
                  <a:off x="1061" y="3018"/>
                  <a:ext cx="1490" cy="451"/>
                </a:xfrm>
                <a:custGeom>
                  <a:avLst/>
                  <a:gdLst>
                    <a:gd name="T0" fmla="*/ 1 w 2532"/>
                    <a:gd name="T1" fmla="*/ 0 h 723"/>
                    <a:gd name="T2" fmla="*/ 1 w 2532"/>
                    <a:gd name="T3" fmla="*/ 0 h 723"/>
                    <a:gd name="T4" fmla="*/ 7 w 2532"/>
                    <a:gd name="T5" fmla="*/ 4 h 723"/>
                    <a:gd name="T6" fmla="*/ 7 w 2532"/>
                    <a:gd name="T7" fmla="*/ 4 h 723"/>
                    <a:gd name="T8" fmla="*/ 0 w 2532"/>
                    <a:gd name="T9" fmla="*/ 1 h 723"/>
                    <a:gd name="T10" fmla="*/ 1 w 2532"/>
                    <a:gd name="T11" fmla="*/ 0 h 7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532"/>
                    <a:gd name="T19" fmla="*/ 0 h 723"/>
                    <a:gd name="T20" fmla="*/ 2532 w 2532"/>
                    <a:gd name="T21" fmla="*/ 723 h 7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532" h="723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160" name="Freeform 1039"/>
                <p:cNvSpPr>
                  <a:spLocks/>
                </p:cNvSpPr>
                <p:nvPr/>
              </p:nvSpPr>
              <p:spPr bwMode="auto">
                <a:xfrm flipV="1">
                  <a:off x="2549" y="2986"/>
                  <a:ext cx="608" cy="467"/>
                </a:xfrm>
                <a:custGeom>
                  <a:avLst/>
                  <a:gdLst>
                    <a:gd name="T0" fmla="*/ 0 w 2532"/>
                    <a:gd name="T1" fmla="*/ 0 h 723"/>
                    <a:gd name="T2" fmla="*/ 0 w 2532"/>
                    <a:gd name="T3" fmla="*/ 0 h 723"/>
                    <a:gd name="T4" fmla="*/ 0 w 2532"/>
                    <a:gd name="T5" fmla="*/ 6 h 723"/>
                    <a:gd name="T6" fmla="*/ 0 w 2532"/>
                    <a:gd name="T7" fmla="*/ 6 h 723"/>
                    <a:gd name="T8" fmla="*/ 0 w 2532"/>
                    <a:gd name="T9" fmla="*/ 1 h 723"/>
                    <a:gd name="T10" fmla="*/ 0 w 2532"/>
                    <a:gd name="T11" fmla="*/ 0 h 7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532"/>
                    <a:gd name="T19" fmla="*/ 0 h 723"/>
                    <a:gd name="T20" fmla="*/ 2532 w 2532"/>
                    <a:gd name="T21" fmla="*/ 723 h 7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532" h="723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</p:grpSp>
          <p:grpSp>
            <p:nvGrpSpPr>
              <p:cNvPr id="69" name="Group 1064"/>
              <p:cNvGrpSpPr>
                <a:grpSpLocks/>
              </p:cNvGrpSpPr>
              <p:nvPr/>
            </p:nvGrpSpPr>
            <p:grpSpPr bwMode="auto">
              <a:xfrm>
                <a:off x="6941262" y="5648483"/>
                <a:ext cx="370186" cy="330764"/>
                <a:chOff x="877" y="1008"/>
                <a:chExt cx="2747" cy="2591"/>
              </a:xfrm>
            </p:grpSpPr>
            <p:pic>
              <p:nvPicPr>
                <p:cNvPr id="121" name="Picture 1065" descr="antenna_stylized"/>
                <p:cNvPicPr>
                  <a:picLocks noChangeAspect="1" noChangeArrowheads="1"/>
                </p:cNvPicPr>
                <p:nvPr/>
              </p:nvPicPr>
              <p:blipFill>
                <a:blip r:embed="rId17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77" y="1008"/>
                  <a:ext cx="2725" cy="142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122" name="Picture 1066" descr="laptop_keyboard"/>
                <p:cNvPicPr>
                  <a:picLocks noChangeAspect="1" noChangeArrowheads="1"/>
                </p:cNvPicPr>
                <p:nvPr/>
              </p:nvPicPr>
              <p:blipFill>
                <a:blip r:embed="rId18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09064" flipH="1">
                  <a:off x="1009" y="2586"/>
                  <a:ext cx="2245" cy="101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23" name="Freeform 1067"/>
                <p:cNvSpPr>
                  <a:spLocks/>
                </p:cNvSpPr>
                <p:nvPr/>
              </p:nvSpPr>
              <p:spPr bwMode="auto">
                <a:xfrm>
                  <a:off x="1753" y="1603"/>
                  <a:ext cx="1807" cy="1322"/>
                </a:xfrm>
                <a:custGeom>
                  <a:avLst/>
                  <a:gdLst>
                    <a:gd name="T0" fmla="*/ 2 w 2982"/>
                    <a:gd name="T1" fmla="*/ 0 h 2442"/>
                    <a:gd name="T2" fmla="*/ 0 w 2982"/>
                    <a:gd name="T3" fmla="*/ 2 h 2442"/>
                    <a:gd name="T4" fmla="*/ 10 w 2982"/>
                    <a:gd name="T5" fmla="*/ 3 h 2442"/>
                    <a:gd name="T6" fmla="*/ 12 w 2982"/>
                    <a:gd name="T7" fmla="*/ 1 h 2442"/>
                    <a:gd name="T8" fmla="*/ 2 w 2982"/>
                    <a:gd name="T9" fmla="*/ 0 h 244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982"/>
                    <a:gd name="T16" fmla="*/ 0 h 2442"/>
                    <a:gd name="T17" fmla="*/ 2982 w 2982"/>
                    <a:gd name="T18" fmla="*/ 2442 h 244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982" h="2442">
                      <a:moveTo>
                        <a:pt x="540" y="0"/>
                      </a:moveTo>
                      <a:lnTo>
                        <a:pt x="0" y="1734"/>
                      </a:lnTo>
                      <a:lnTo>
                        <a:pt x="2394" y="2442"/>
                      </a:lnTo>
                      <a:lnTo>
                        <a:pt x="2982" y="318"/>
                      </a:lnTo>
                      <a:lnTo>
                        <a:pt x="540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N"/>
                </a:p>
              </p:txBody>
            </p:sp>
            <p:pic>
              <p:nvPicPr>
                <p:cNvPr id="124" name="Picture 1068" descr="screen"/>
                <p:cNvPicPr>
                  <a:picLocks noChangeAspect="1" noChangeArrowheads="1"/>
                </p:cNvPicPr>
                <p:nvPr/>
              </p:nvPicPr>
              <p:blipFill>
                <a:blip r:embed="rId19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42" y="1637"/>
                  <a:ext cx="1642" cy="120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25" name="Freeform 1069"/>
                <p:cNvSpPr>
                  <a:spLocks/>
                </p:cNvSpPr>
                <p:nvPr/>
              </p:nvSpPr>
              <p:spPr bwMode="auto">
                <a:xfrm>
                  <a:off x="2082" y="1564"/>
                  <a:ext cx="1531" cy="246"/>
                </a:xfrm>
                <a:custGeom>
                  <a:avLst/>
                  <a:gdLst>
                    <a:gd name="T0" fmla="*/ 1 w 2528"/>
                    <a:gd name="T1" fmla="*/ 0 h 455"/>
                    <a:gd name="T2" fmla="*/ 10 w 2528"/>
                    <a:gd name="T3" fmla="*/ 1 h 455"/>
                    <a:gd name="T4" fmla="*/ 10 w 2528"/>
                    <a:gd name="T5" fmla="*/ 1 h 455"/>
                    <a:gd name="T6" fmla="*/ 0 w 2528"/>
                    <a:gd name="T7" fmla="*/ 1 h 455"/>
                    <a:gd name="T8" fmla="*/ 1 w 2528"/>
                    <a:gd name="T9" fmla="*/ 0 h 455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28"/>
                    <a:gd name="T16" fmla="*/ 0 h 455"/>
                    <a:gd name="T17" fmla="*/ 2528 w 2528"/>
                    <a:gd name="T18" fmla="*/ 455 h 455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28" h="455">
                      <a:moveTo>
                        <a:pt x="14" y="0"/>
                      </a:moveTo>
                      <a:lnTo>
                        <a:pt x="2528" y="341"/>
                      </a:lnTo>
                      <a:lnTo>
                        <a:pt x="2480" y="455"/>
                      </a:lnTo>
                      <a:lnTo>
                        <a:pt x="0" y="86"/>
                      </a:lnTo>
                      <a:lnTo>
                        <a:pt x="14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rgbClr val="EAEAEA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126" name="Freeform 1070"/>
                <p:cNvSpPr>
                  <a:spLocks/>
                </p:cNvSpPr>
                <p:nvPr/>
              </p:nvSpPr>
              <p:spPr bwMode="auto">
                <a:xfrm>
                  <a:off x="1737" y="1562"/>
                  <a:ext cx="425" cy="1024"/>
                </a:xfrm>
                <a:custGeom>
                  <a:avLst/>
                  <a:gdLst>
                    <a:gd name="T0" fmla="*/ 2 w 702"/>
                    <a:gd name="T1" fmla="*/ 0 h 1893"/>
                    <a:gd name="T2" fmla="*/ 0 w 702"/>
                    <a:gd name="T3" fmla="*/ 2 h 1893"/>
                    <a:gd name="T4" fmla="*/ 1 w 702"/>
                    <a:gd name="T5" fmla="*/ 2 h 1893"/>
                    <a:gd name="T6" fmla="*/ 3 w 702"/>
                    <a:gd name="T7" fmla="*/ 1 h 1893"/>
                    <a:gd name="T8" fmla="*/ 2 w 702"/>
                    <a:gd name="T9" fmla="*/ 0 h 189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02"/>
                    <a:gd name="T16" fmla="*/ 0 h 1893"/>
                    <a:gd name="T17" fmla="*/ 702 w 702"/>
                    <a:gd name="T18" fmla="*/ 1893 h 189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02" h="1893">
                      <a:moveTo>
                        <a:pt x="579" y="0"/>
                      </a:moveTo>
                      <a:lnTo>
                        <a:pt x="0" y="1869"/>
                      </a:lnTo>
                      <a:lnTo>
                        <a:pt x="114" y="1893"/>
                      </a:lnTo>
                      <a:lnTo>
                        <a:pt x="702" y="51"/>
                      </a:lnTo>
                      <a:lnTo>
                        <a:pt x="579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127" name="Freeform 1071"/>
                <p:cNvSpPr>
                  <a:spLocks/>
                </p:cNvSpPr>
                <p:nvPr/>
              </p:nvSpPr>
              <p:spPr bwMode="auto">
                <a:xfrm>
                  <a:off x="3144" y="1745"/>
                  <a:ext cx="458" cy="1182"/>
                </a:xfrm>
                <a:custGeom>
                  <a:avLst/>
                  <a:gdLst>
                    <a:gd name="T0" fmla="*/ 3 w 756"/>
                    <a:gd name="T1" fmla="*/ 0 h 2184"/>
                    <a:gd name="T2" fmla="*/ 1 w 756"/>
                    <a:gd name="T3" fmla="*/ 3 h 2184"/>
                    <a:gd name="T4" fmla="*/ 0 w 756"/>
                    <a:gd name="T5" fmla="*/ 3 h 2184"/>
                    <a:gd name="T6" fmla="*/ 2 w 756"/>
                    <a:gd name="T7" fmla="*/ 1 h 2184"/>
                    <a:gd name="T8" fmla="*/ 3 w 756"/>
                    <a:gd name="T9" fmla="*/ 0 h 218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6"/>
                    <a:gd name="T16" fmla="*/ 0 h 2184"/>
                    <a:gd name="T17" fmla="*/ 756 w 756"/>
                    <a:gd name="T18" fmla="*/ 2184 h 2184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6" h="2184">
                      <a:moveTo>
                        <a:pt x="756" y="0"/>
                      </a:moveTo>
                      <a:lnTo>
                        <a:pt x="138" y="2184"/>
                      </a:lnTo>
                      <a:lnTo>
                        <a:pt x="0" y="2148"/>
                      </a:lnTo>
                      <a:lnTo>
                        <a:pt x="606" y="78"/>
                      </a:lnTo>
                      <a:lnTo>
                        <a:pt x="756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DDDDDD"/>
                    </a:gs>
                    <a:gs pos="100000">
                      <a:schemeClr val="bg1"/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128" name="Freeform 1072"/>
                <p:cNvSpPr>
                  <a:spLocks/>
                </p:cNvSpPr>
                <p:nvPr/>
              </p:nvSpPr>
              <p:spPr bwMode="auto">
                <a:xfrm>
                  <a:off x="1732" y="2534"/>
                  <a:ext cx="1680" cy="399"/>
                </a:xfrm>
                <a:custGeom>
                  <a:avLst/>
                  <a:gdLst>
                    <a:gd name="T0" fmla="*/ 1 w 2773"/>
                    <a:gd name="T1" fmla="*/ 0 h 738"/>
                    <a:gd name="T2" fmla="*/ 0 w 2773"/>
                    <a:gd name="T3" fmla="*/ 1 h 738"/>
                    <a:gd name="T4" fmla="*/ 10 w 2773"/>
                    <a:gd name="T5" fmla="*/ 1 h 738"/>
                    <a:gd name="T6" fmla="*/ 10 w 2773"/>
                    <a:gd name="T7" fmla="*/ 1 h 738"/>
                    <a:gd name="T8" fmla="*/ 1 w 2773"/>
                    <a:gd name="T9" fmla="*/ 0 h 73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773"/>
                    <a:gd name="T16" fmla="*/ 0 h 738"/>
                    <a:gd name="T17" fmla="*/ 2773 w 2773"/>
                    <a:gd name="T18" fmla="*/ 738 h 73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773" h="738">
                      <a:moveTo>
                        <a:pt x="33" y="0"/>
                      </a:moveTo>
                      <a:lnTo>
                        <a:pt x="0" y="99"/>
                      </a:lnTo>
                      <a:lnTo>
                        <a:pt x="2436" y="738"/>
                      </a:lnTo>
                      <a:cubicBezTo>
                        <a:pt x="2499" y="501"/>
                        <a:pt x="2773" y="727"/>
                        <a:pt x="2373" y="603"/>
                      </a:cubicBezTo>
                      <a:lnTo>
                        <a:pt x="33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CC"/>
                    </a:gs>
                    <a:gs pos="100000">
                      <a:schemeClr val="bg1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129" name="Freeform 1073"/>
                <p:cNvSpPr>
                  <a:spLocks/>
                </p:cNvSpPr>
                <p:nvPr/>
              </p:nvSpPr>
              <p:spPr bwMode="auto">
                <a:xfrm>
                  <a:off x="3195" y="1755"/>
                  <a:ext cx="429" cy="1187"/>
                </a:xfrm>
                <a:custGeom>
                  <a:avLst/>
                  <a:gdLst>
                    <a:gd name="T0" fmla="*/ 8 w 637"/>
                    <a:gd name="T1" fmla="*/ 0 h 1659"/>
                    <a:gd name="T2" fmla="*/ 8 w 637"/>
                    <a:gd name="T3" fmla="*/ 0 h 1659"/>
                    <a:gd name="T4" fmla="*/ 1 w 637"/>
                    <a:gd name="T5" fmla="*/ 42 h 1659"/>
                    <a:gd name="T6" fmla="*/ 0 w 637"/>
                    <a:gd name="T7" fmla="*/ 41 h 1659"/>
                    <a:gd name="T8" fmla="*/ 8 w 637"/>
                    <a:gd name="T9" fmla="*/ 0 h 165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637"/>
                    <a:gd name="T16" fmla="*/ 0 h 1659"/>
                    <a:gd name="T17" fmla="*/ 637 w 637"/>
                    <a:gd name="T18" fmla="*/ 1659 h 165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637" h="1659">
                      <a:moveTo>
                        <a:pt x="615" y="0"/>
                      </a:moveTo>
                      <a:lnTo>
                        <a:pt x="637" y="0"/>
                      </a:lnTo>
                      <a:lnTo>
                        <a:pt x="68" y="1659"/>
                      </a:lnTo>
                      <a:lnTo>
                        <a:pt x="0" y="1647"/>
                      </a:lnTo>
                      <a:lnTo>
                        <a:pt x="615" y="0"/>
                      </a:lnTo>
                      <a:close/>
                    </a:path>
                  </a:pathLst>
                </a:custGeom>
                <a:solidFill>
                  <a:srgbClr val="4D4D4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130" name="Freeform 1074"/>
                <p:cNvSpPr>
                  <a:spLocks/>
                </p:cNvSpPr>
                <p:nvPr/>
              </p:nvSpPr>
              <p:spPr bwMode="auto">
                <a:xfrm>
                  <a:off x="1734" y="2587"/>
                  <a:ext cx="1494" cy="394"/>
                </a:xfrm>
                <a:custGeom>
                  <a:avLst/>
                  <a:gdLst>
                    <a:gd name="T0" fmla="*/ 0 w 2216"/>
                    <a:gd name="T1" fmla="*/ 0 h 550"/>
                    <a:gd name="T2" fmla="*/ 1 w 2216"/>
                    <a:gd name="T3" fmla="*/ 1 h 550"/>
                    <a:gd name="T4" fmla="*/ 28 w 2216"/>
                    <a:gd name="T5" fmla="*/ 14 h 550"/>
                    <a:gd name="T6" fmla="*/ 28 w 2216"/>
                    <a:gd name="T7" fmla="*/ 12 h 550"/>
                    <a:gd name="T8" fmla="*/ 0 w 2216"/>
                    <a:gd name="T9" fmla="*/ 0 h 55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216"/>
                    <a:gd name="T16" fmla="*/ 0 h 550"/>
                    <a:gd name="T17" fmla="*/ 2216 w 2216"/>
                    <a:gd name="T18" fmla="*/ 550 h 55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216" h="550">
                      <a:moveTo>
                        <a:pt x="0" y="0"/>
                      </a:moveTo>
                      <a:lnTo>
                        <a:pt x="9" y="57"/>
                      </a:lnTo>
                      <a:lnTo>
                        <a:pt x="2164" y="550"/>
                      </a:lnTo>
                      <a:lnTo>
                        <a:pt x="2216" y="49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grpSp>
              <p:nvGrpSpPr>
                <p:cNvPr id="131" name="Group 1075"/>
                <p:cNvGrpSpPr>
                  <a:grpSpLocks/>
                </p:cNvGrpSpPr>
                <p:nvPr/>
              </p:nvGrpSpPr>
              <p:grpSpPr bwMode="auto">
                <a:xfrm>
                  <a:off x="1709" y="3008"/>
                  <a:ext cx="507" cy="234"/>
                  <a:chOff x="1740" y="2642"/>
                  <a:chExt cx="752" cy="327"/>
                </a:xfrm>
              </p:grpSpPr>
              <p:sp>
                <p:nvSpPr>
                  <p:cNvPr id="138" name="Freeform 1076"/>
                  <p:cNvSpPr>
                    <a:spLocks/>
                  </p:cNvSpPr>
                  <p:nvPr/>
                </p:nvSpPr>
                <p:spPr bwMode="auto">
                  <a:xfrm>
                    <a:off x="1740" y="2642"/>
                    <a:ext cx="752" cy="327"/>
                  </a:xfrm>
                  <a:custGeom>
                    <a:avLst/>
                    <a:gdLst>
                      <a:gd name="T0" fmla="*/ 293 w 752"/>
                      <a:gd name="T1" fmla="*/ 0 h 327"/>
                      <a:gd name="T2" fmla="*/ 752 w 752"/>
                      <a:gd name="T3" fmla="*/ 124 h 327"/>
                      <a:gd name="T4" fmla="*/ 470 w 752"/>
                      <a:gd name="T5" fmla="*/ 327 h 327"/>
                      <a:gd name="T6" fmla="*/ 0 w 752"/>
                      <a:gd name="T7" fmla="*/ 183 h 327"/>
                      <a:gd name="T8" fmla="*/ 293 w 752"/>
                      <a:gd name="T9" fmla="*/ 0 h 327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752"/>
                      <a:gd name="T16" fmla="*/ 0 h 327"/>
                      <a:gd name="T17" fmla="*/ 752 w 752"/>
                      <a:gd name="T18" fmla="*/ 327 h 327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752" h="327">
                        <a:moveTo>
                          <a:pt x="293" y="0"/>
                        </a:moveTo>
                        <a:lnTo>
                          <a:pt x="752" y="124"/>
                        </a:lnTo>
                        <a:lnTo>
                          <a:pt x="470" y="327"/>
                        </a:lnTo>
                        <a:lnTo>
                          <a:pt x="0" y="183"/>
                        </a:lnTo>
                        <a:lnTo>
                          <a:pt x="293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139" name="Freeform 1077"/>
                  <p:cNvSpPr>
                    <a:spLocks/>
                  </p:cNvSpPr>
                  <p:nvPr/>
                </p:nvSpPr>
                <p:spPr bwMode="auto">
                  <a:xfrm>
                    <a:off x="1754" y="2649"/>
                    <a:ext cx="726" cy="311"/>
                  </a:xfrm>
                  <a:custGeom>
                    <a:avLst/>
                    <a:gdLst>
                      <a:gd name="T0" fmla="*/ 282 w 726"/>
                      <a:gd name="T1" fmla="*/ 0 h 311"/>
                      <a:gd name="T2" fmla="*/ 726 w 726"/>
                      <a:gd name="T3" fmla="*/ 119 h 311"/>
                      <a:gd name="T4" fmla="*/ 457 w 726"/>
                      <a:gd name="T5" fmla="*/ 311 h 311"/>
                      <a:gd name="T6" fmla="*/ 0 w 726"/>
                      <a:gd name="T7" fmla="*/ 173 h 311"/>
                      <a:gd name="T8" fmla="*/ 282 w 726"/>
                      <a:gd name="T9" fmla="*/ 0 h 311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726"/>
                      <a:gd name="T16" fmla="*/ 0 h 311"/>
                      <a:gd name="T17" fmla="*/ 726 w 726"/>
                      <a:gd name="T18" fmla="*/ 311 h 311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726" h="311">
                        <a:moveTo>
                          <a:pt x="282" y="0"/>
                        </a:moveTo>
                        <a:lnTo>
                          <a:pt x="726" y="119"/>
                        </a:lnTo>
                        <a:lnTo>
                          <a:pt x="457" y="311"/>
                        </a:lnTo>
                        <a:lnTo>
                          <a:pt x="0" y="173"/>
                        </a:lnTo>
                        <a:lnTo>
                          <a:pt x="282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4D4D4D"/>
                      </a:gs>
                      <a:gs pos="100000">
                        <a:srgbClr val="DDDDDD"/>
                      </a:gs>
                    </a:gsLst>
                    <a:lin ang="1890000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140" name="Freeform 1078"/>
                  <p:cNvSpPr>
                    <a:spLocks/>
                  </p:cNvSpPr>
                  <p:nvPr/>
                </p:nvSpPr>
                <p:spPr bwMode="auto">
                  <a:xfrm>
                    <a:off x="1808" y="2770"/>
                    <a:ext cx="258" cy="100"/>
                  </a:xfrm>
                  <a:custGeom>
                    <a:avLst/>
                    <a:gdLst>
                      <a:gd name="T0" fmla="*/ 0 w 258"/>
                      <a:gd name="T1" fmla="*/ 44 h 100"/>
                      <a:gd name="T2" fmla="*/ 75 w 258"/>
                      <a:gd name="T3" fmla="*/ 0 h 100"/>
                      <a:gd name="T4" fmla="*/ 258 w 258"/>
                      <a:gd name="T5" fmla="*/ 50 h 100"/>
                      <a:gd name="T6" fmla="*/ 183 w 258"/>
                      <a:gd name="T7" fmla="*/ 100 h 100"/>
                      <a:gd name="T8" fmla="*/ 0 w 258"/>
                      <a:gd name="T9" fmla="*/ 44 h 100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58"/>
                      <a:gd name="T16" fmla="*/ 0 h 100"/>
                      <a:gd name="T17" fmla="*/ 258 w 258"/>
                      <a:gd name="T18" fmla="*/ 100 h 100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58" h="100">
                        <a:moveTo>
                          <a:pt x="0" y="44"/>
                        </a:moveTo>
                        <a:lnTo>
                          <a:pt x="75" y="0"/>
                        </a:lnTo>
                        <a:lnTo>
                          <a:pt x="258" y="50"/>
                        </a:lnTo>
                        <a:lnTo>
                          <a:pt x="183" y="100"/>
                        </a:lnTo>
                        <a:lnTo>
                          <a:pt x="0" y="44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141" name="Freeform 1079"/>
                  <p:cNvSpPr>
                    <a:spLocks/>
                  </p:cNvSpPr>
                  <p:nvPr/>
                </p:nvSpPr>
                <p:spPr bwMode="auto">
                  <a:xfrm>
                    <a:off x="1799" y="2816"/>
                    <a:ext cx="194" cy="63"/>
                  </a:xfrm>
                  <a:custGeom>
                    <a:avLst/>
                    <a:gdLst>
                      <a:gd name="T0" fmla="*/ 12 w 194"/>
                      <a:gd name="T1" fmla="*/ 0 h 63"/>
                      <a:gd name="T2" fmla="*/ 194 w 194"/>
                      <a:gd name="T3" fmla="*/ 53 h 63"/>
                      <a:gd name="T4" fmla="*/ 180 w 194"/>
                      <a:gd name="T5" fmla="*/ 63 h 63"/>
                      <a:gd name="T6" fmla="*/ 0 w 194"/>
                      <a:gd name="T7" fmla="*/ 9 h 63"/>
                      <a:gd name="T8" fmla="*/ 12 w 194"/>
                      <a:gd name="T9" fmla="*/ 0 h 6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94"/>
                      <a:gd name="T16" fmla="*/ 0 h 63"/>
                      <a:gd name="T17" fmla="*/ 194 w 194"/>
                      <a:gd name="T18" fmla="*/ 63 h 63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94" h="63">
                        <a:moveTo>
                          <a:pt x="12" y="0"/>
                        </a:moveTo>
                        <a:lnTo>
                          <a:pt x="194" y="53"/>
                        </a:lnTo>
                        <a:lnTo>
                          <a:pt x="180" y="63"/>
                        </a:lnTo>
                        <a:lnTo>
                          <a:pt x="0" y="9"/>
                        </a:lnTo>
                        <a:lnTo>
                          <a:pt x="12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142" name="Freeform 1080"/>
                  <p:cNvSpPr>
                    <a:spLocks/>
                  </p:cNvSpPr>
                  <p:nvPr/>
                </p:nvSpPr>
                <p:spPr bwMode="auto">
                  <a:xfrm>
                    <a:off x="2020" y="2834"/>
                    <a:ext cx="258" cy="102"/>
                  </a:xfrm>
                  <a:custGeom>
                    <a:avLst/>
                    <a:gdLst>
                      <a:gd name="T0" fmla="*/ 0 w 258"/>
                      <a:gd name="T1" fmla="*/ 46 h 102"/>
                      <a:gd name="T2" fmla="*/ 71 w 258"/>
                      <a:gd name="T3" fmla="*/ 0 h 102"/>
                      <a:gd name="T4" fmla="*/ 258 w 258"/>
                      <a:gd name="T5" fmla="*/ 52 h 102"/>
                      <a:gd name="T6" fmla="*/ 183 w 258"/>
                      <a:gd name="T7" fmla="*/ 102 h 102"/>
                      <a:gd name="T8" fmla="*/ 0 w 258"/>
                      <a:gd name="T9" fmla="*/ 46 h 10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58"/>
                      <a:gd name="T16" fmla="*/ 0 h 102"/>
                      <a:gd name="T17" fmla="*/ 258 w 258"/>
                      <a:gd name="T18" fmla="*/ 102 h 102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58" h="102">
                        <a:moveTo>
                          <a:pt x="0" y="46"/>
                        </a:moveTo>
                        <a:lnTo>
                          <a:pt x="71" y="0"/>
                        </a:lnTo>
                        <a:lnTo>
                          <a:pt x="258" y="52"/>
                        </a:lnTo>
                        <a:lnTo>
                          <a:pt x="183" y="102"/>
                        </a:lnTo>
                        <a:lnTo>
                          <a:pt x="0" y="46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143" name="Freeform 1081"/>
                  <p:cNvSpPr>
                    <a:spLocks/>
                  </p:cNvSpPr>
                  <p:nvPr/>
                </p:nvSpPr>
                <p:spPr bwMode="auto">
                  <a:xfrm>
                    <a:off x="2011" y="2882"/>
                    <a:ext cx="194" cy="63"/>
                  </a:xfrm>
                  <a:custGeom>
                    <a:avLst/>
                    <a:gdLst>
                      <a:gd name="T0" fmla="*/ 12 w 194"/>
                      <a:gd name="T1" fmla="*/ 0 h 63"/>
                      <a:gd name="T2" fmla="*/ 194 w 194"/>
                      <a:gd name="T3" fmla="*/ 53 h 63"/>
                      <a:gd name="T4" fmla="*/ 180 w 194"/>
                      <a:gd name="T5" fmla="*/ 63 h 63"/>
                      <a:gd name="T6" fmla="*/ 0 w 194"/>
                      <a:gd name="T7" fmla="*/ 9 h 63"/>
                      <a:gd name="T8" fmla="*/ 12 w 194"/>
                      <a:gd name="T9" fmla="*/ 0 h 6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94"/>
                      <a:gd name="T16" fmla="*/ 0 h 63"/>
                      <a:gd name="T17" fmla="*/ 194 w 194"/>
                      <a:gd name="T18" fmla="*/ 63 h 63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94" h="63">
                        <a:moveTo>
                          <a:pt x="12" y="0"/>
                        </a:moveTo>
                        <a:lnTo>
                          <a:pt x="194" y="53"/>
                        </a:lnTo>
                        <a:lnTo>
                          <a:pt x="180" y="63"/>
                        </a:lnTo>
                        <a:lnTo>
                          <a:pt x="0" y="9"/>
                        </a:lnTo>
                        <a:lnTo>
                          <a:pt x="12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</p:grpSp>
            <p:sp>
              <p:nvSpPr>
                <p:cNvPr id="132" name="Freeform 1082"/>
                <p:cNvSpPr>
                  <a:spLocks/>
                </p:cNvSpPr>
                <p:nvPr/>
              </p:nvSpPr>
              <p:spPr bwMode="auto">
                <a:xfrm>
                  <a:off x="2577" y="3043"/>
                  <a:ext cx="614" cy="514"/>
                </a:xfrm>
                <a:custGeom>
                  <a:avLst/>
                  <a:gdLst>
                    <a:gd name="T0" fmla="*/ 1 w 990"/>
                    <a:gd name="T1" fmla="*/ 6 h 792"/>
                    <a:gd name="T2" fmla="*/ 6 w 990"/>
                    <a:gd name="T3" fmla="*/ 0 h 792"/>
                    <a:gd name="T4" fmla="*/ 6 w 990"/>
                    <a:gd name="T5" fmla="*/ 1 h 792"/>
                    <a:gd name="T6" fmla="*/ 0 w 990"/>
                    <a:gd name="T7" fmla="*/ 6 h 792"/>
                    <a:gd name="T8" fmla="*/ 1 w 990"/>
                    <a:gd name="T9" fmla="*/ 6 h 79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990"/>
                    <a:gd name="T16" fmla="*/ 0 h 792"/>
                    <a:gd name="T17" fmla="*/ 990 w 990"/>
                    <a:gd name="T18" fmla="*/ 792 h 79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990" h="792">
                      <a:moveTo>
                        <a:pt x="3" y="738"/>
                      </a:moveTo>
                      <a:lnTo>
                        <a:pt x="990" y="0"/>
                      </a:lnTo>
                      <a:lnTo>
                        <a:pt x="987" y="60"/>
                      </a:lnTo>
                      <a:lnTo>
                        <a:pt x="0" y="792"/>
                      </a:lnTo>
                      <a:lnTo>
                        <a:pt x="3" y="738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133" name="Freeform 1083"/>
                <p:cNvSpPr>
                  <a:spLocks/>
                </p:cNvSpPr>
                <p:nvPr/>
              </p:nvSpPr>
              <p:spPr bwMode="auto">
                <a:xfrm>
                  <a:off x="1010" y="3084"/>
                  <a:ext cx="1571" cy="469"/>
                </a:xfrm>
                <a:custGeom>
                  <a:avLst/>
                  <a:gdLst>
                    <a:gd name="T0" fmla="*/ 1 w 2532"/>
                    <a:gd name="T1" fmla="*/ 0 h 723"/>
                    <a:gd name="T2" fmla="*/ 1 w 2532"/>
                    <a:gd name="T3" fmla="*/ 0 h 723"/>
                    <a:gd name="T4" fmla="*/ 14 w 2532"/>
                    <a:gd name="T5" fmla="*/ 6 h 723"/>
                    <a:gd name="T6" fmla="*/ 14 w 2532"/>
                    <a:gd name="T7" fmla="*/ 6 h 723"/>
                    <a:gd name="T8" fmla="*/ 0 w 2532"/>
                    <a:gd name="T9" fmla="*/ 1 h 723"/>
                    <a:gd name="T10" fmla="*/ 1 w 2532"/>
                    <a:gd name="T11" fmla="*/ 0 h 7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532"/>
                    <a:gd name="T19" fmla="*/ 0 h 723"/>
                    <a:gd name="T20" fmla="*/ 2532 w 2532"/>
                    <a:gd name="T21" fmla="*/ 723 h 7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532" h="723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134" name="Freeform 1084"/>
                <p:cNvSpPr>
                  <a:spLocks/>
                </p:cNvSpPr>
                <p:nvPr/>
              </p:nvSpPr>
              <p:spPr bwMode="auto">
                <a:xfrm>
                  <a:off x="1011" y="2998"/>
                  <a:ext cx="17" cy="95"/>
                </a:xfrm>
                <a:custGeom>
                  <a:avLst/>
                  <a:gdLst>
                    <a:gd name="T0" fmla="*/ 1 w 26"/>
                    <a:gd name="T1" fmla="*/ 1 h 147"/>
                    <a:gd name="T2" fmla="*/ 1 w 26"/>
                    <a:gd name="T3" fmla="*/ 1 h 147"/>
                    <a:gd name="T4" fmla="*/ 0 w 26"/>
                    <a:gd name="T5" fmla="*/ 1 h 147"/>
                    <a:gd name="T6" fmla="*/ 1 w 26"/>
                    <a:gd name="T7" fmla="*/ 0 h 147"/>
                    <a:gd name="T8" fmla="*/ 1 w 26"/>
                    <a:gd name="T9" fmla="*/ 1 h 14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6"/>
                    <a:gd name="T16" fmla="*/ 0 h 147"/>
                    <a:gd name="T17" fmla="*/ 26 w 26"/>
                    <a:gd name="T18" fmla="*/ 147 h 14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6" h="147">
                      <a:moveTo>
                        <a:pt x="26" y="10"/>
                      </a:moveTo>
                      <a:lnTo>
                        <a:pt x="23" y="147"/>
                      </a:lnTo>
                      <a:lnTo>
                        <a:pt x="0" y="144"/>
                      </a:lnTo>
                      <a:lnTo>
                        <a:pt x="3" y="0"/>
                      </a:lnTo>
                      <a:lnTo>
                        <a:pt x="26" y="1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135" name="Freeform 1085"/>
                <p:cNvSpPr>
                  <a:spLocks/>
                </p:cNvSpPr>
                <p:nvPr/>
              </p:nvSpPr>
              <p:spPr bwMode="auto">
                <a:xfrm>
                  <a:off x="1012" y="2611"/>
                  <a:ext cx="730" cy="393"/>
                </a:xfrm>
                <a:custGeom>
                  <a:avLst/>
                  <a:gdLst>
                    <a:gd name="T0" fmla="*/ 6 w 1176"/>
                    <a:gd name="T1" fmla="*/ 0 h 606"/>
                    <a:gd name="T2" fmla="*/ 0 w 1176"/>
                    <a:gd name="T3" fmla="*/ 5 h 606"/>
                    <a:gd name="T4" fmla="*/ 1 w 1176"/>
                    <a:gd name="T5" fmla="*/ 5 h 606"/>
                    <a:gd name="T6" fmla="*/ 6 w 1176"/>
                    <a:gd name="T7" fmla="*/ 1 h 606"/>
                    <a:gd name="T8" fmla="*/ 6 w 1176"/>
                    <a:gd name="T9" fmla="*/ 0 h 60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76"/>
                    <a:gd name="T16" fmla="*/ 0 h 606"/>
                    <a:gd name="T17" fmla="*/ 1176 w 1176"/>
                    <a:gd name="T18" fmla="*/ 606 h 60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76" h="606">
                      <a:moveTo>
                        <a:pt x="1170" y="0"/>
                      </a:moveTo>
                      <a:lnTo>
                        <a:pt x="0" y="597"/>
                      </a:lnTo>
                      <a:lnTo>
                        <a:pt x="30" y="606"/>
                      </a:lnTo>
                      <a:lnTo>
                        <a:pt x="1176" y="18"/>
                      </a:lnTo>
                      <a:lnTo>
                        <a:pt x="1170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136" name="Freeform 1086"/>
                <p:cNvSpPr>
                  <a:spLocks/>
                </p:cNvSpPr>
                <p:nvPr/>
              </p:nvSpPr>
              <p:spPr bwMode="auto">
                <a:xfrm>
                  <a:off x="1061" y="3018"/>
                  <a:ext cx="1490" cy="451"/>
                </a:xfrm>
                <a:custGeom>
                  <a:avLst/>
                  <a:gdLst>
                    <a:gd name="T0" fmla="*/ 1 w 2532"/>
                    <a:gd name="T1" fmla="*/ 0 h 723"/>
                    <a:gd name="T2" fmla="*/ 1 w 2532"/>
                    <a:gd name="T3" fmla="*/ 0 h 723"/>
                    <a:gd name="T4" fmla="*/ 7 w 2532"/>
                    <a:gd name="T5" fmla="*/ 4 h 723"/>
                    <a:gd name="T6" fmla="*/ 7 w 2532"/>
                    <a:gd name="T7" fmla="*/ 4 h 723"/>
                    <a:gd name="T8" fmla="*/ 0 w 2532"/>
                    <a:gd name="T9" fmla="*/ 1 h 723"/>
                    <a:gd name="T10" fmla="*/ 1 w 2532"/>
                    <a:gd name="T11" fmla="*/ 0 h 7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532"/>
                    <a:gd name="T19" fmla="*/ 0 h 723"/>
                    <a:gd name="T20" fmla="*/ 2532 w 2532"/>
                    <a:gd name="T21" fmla="*/ 723 h 7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532" h="723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137" name="Freeform 1087"/>
                <p:cNvSpPr>
                  <a:spLocks/>
                </p:cNvSpPr>
                <p:nvPr/>
              </p:nvSpPr>
              <p:spPr bwMode="auto">
                <a:xfrm flipV="1">
                  <a:off x="2549" y="2986"/>
                  <a:ext cx="608" cy="467"/>
                </a:xfrm>
                <a:custGeom>
                  <a:avLst/>
                  <a:gdLst>
                    <a:gd name="T0" fmla="*/ 0 w 2532"/>
                    <a:gd name="T1" fmla="*/ 0 h 723"/>
                    <a:gd name="T2" fmla="*/ 0 w 2532"/>
                    <a:gd name="T3" fmla="*/ 0 h 723"/>
                    <a:gd name="T4" fmla="*/ 0 w 2532"/>
                    <a:gd name="T5" fmla="*/ 6 h 723"/>
                    <a:gd name="T6" fmla="*/ 0 w 2532"/>
                    <a:gd name="T7" fmla="*/ 6 h 723"/>
                    <a:gd name="T8" fmla="*/ 0 w 2532"/>
                    <a:gd name="T9" fmla="*/ 1 h 723"/>
                    <a:gd name="T10" fmla="*/ 0 w 2532"/>
                    <a:gd name="T11" fmla="*/ 0 h 7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532"/>
                    <a:gd name="T19" fmla="*/ 0 h 723"/>
                    <a:gd name="T20" fmla="*/ 2532 w 2532"/>
                    <a:gd name="T21" fmla="*/ 723 h 7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532" h="723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</p:grpSp>
          <p:grpSp>
            <p:nvGrpSpPr>
              <p:cNvPr id="70" name="Group 1114"/>
              <p:cNvGrpSpPr>
                <a:grpSpLocks/>
              </p:cNvGrpSpPr>
              <p:nvPr/>
            </p:nvGrpSpPr>
            <p:grpSpPr bwMode="auto">
              <a:xfrm>
                <a:off x="5918606" y="3666477"/>
                <a:ext cx="346663" cy="330764"/>
                <a:chOff x="877" y="1008"/>
                <a:chExt cx="2747" cy="2591"/>
              </a:xfrm>
            </p:grpSpPr>
            <p:pic>
              <p:nvPicPr>
                <p:cNvPr id="98" name="Picture 1115" descr="antenna_stylized"/>
                <p:cNvPicPr>
                  <a:picLocks noChangeAspect="1" noChangeArrowheads="1"/>
                </p:cNvPicPr>
                <p:nvPr/>
              </p:nvPicPr>
              <p:blipFill>
                <a:blip r:embed="rId20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77" y="1008"/>
                  <a:ext cx="2725" cy="142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99" name="Picture 1116" descr="laptop_keyboard"/>
                <p:cNvPicPr>
                  <a:picLocks noChangeAspect="1" noChangeArrowheads="1"/>
                </p:cNvPicPr>
                <p:nvPr/>
              </p:nvPicPr>
              <p:blipFill>
                <a:blip r:embed="rId21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09064" flipH="1">
                  <a:off x="1009" y="2586"/>
                  <a:ext cx="2245" cy="101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00" name="Freeform 1117"/>
                <p:cNvSpPr>
                  <a:spLocks/>
                </p:cNvSpPr>
                <p:nvPr/>
              </p:nvSpPr>
              <p:spPr bwMode="auto">
                <a:xfrm>
                  <a:off x="1753" y="1603"/>
                  <a:ext cx="1807" cy="1322"/>
                </a:xfrm>
                <a:custGeom>
                  <a:avLst/>
                  <a:gdLst>
                    <a:gd name="T0" fmla="*/ 2 w 2982"/>
                    <a:gd name="T1" fmla="*/ 0 h 2442"/>
                    <a:gd name="T2" fmla="*/ 0 w 2982"/>
                    <a:gd name="T3" fmla="*/ 2 h 2442"/>
                    <a:gd name="T4" fmla="*/ 10 w 2982"/>
                    <a:gd name="T5" fmla="*/ 3 h 2442"/>
                    <a:gd name="T6" fmla="*/ 12 w 2982"/>
                    <a:gd name="T7" fmla="*/ 1 h 2442"/>
                    <a:gd name="T8" fmla="*/ 2 w 2982"/>
                    <a:gd name="T9" fmla="*/ 0 h 244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982"/>
                    <a:gd name="T16" fmla="*/ 0 h 2442"/>
                    <a:gd name="T17" fmla="*/ 2982 w 2982"/>
                    <a:gd name="T18" fmla="*/ 2442 h 244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982" h="2442">
                      <a:moveTo>
                        <a:pt x="540" y="0"/>
                      </a:moveTo>
                      <a:lnTo>
                        <a:pt x="0" y="1734"/>
                      </a:lnTo>
                      <a:lnTo>
                        <a:pt x="2394" y="2442"/>
                      </a:lnTo>
                      <a:lnTo>
                        <a:pt x="2982" y="318"/>
                      </a:lnTo>
                      <a:lnTo>
                        <a:pt x="540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N"/>
                </a:p>
              </p:txBody>
            </p:sp>
            <p:pic>
              <p:nvPicPr>
                <p:cNvPr id="101" name="Picture 1118" descr="screen"/>
                <p:cNvPicPr>
                  <a:picLocks noChangeAspect="1" noChangeArrowheads="1"/>
                </p:cNvPicPr>
                <p:nvPr/>
              </p:nvPicPr>
              <p:blipFill>
                <a:blip r:embed="rId22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42" y="1637"/>
                  <a:ext cx="1642" cy="120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02" name="Freeform 1119"/>
                <p:cNvSpPr>
                  <a:spLocks/>
                </p:cNvSpPr>
                <p:nvPr/>
              </p:nvSpPr>
              <p:spPr bwMode="auto">
                <a:xfrm>
                  <a:off x="2082" y="1564"/>
                  <a:ext cx="1531" cy="246"/>
                </a:xfrm>
                <a:custGeom>
                  <a:avLst/>
                  <a:gdLst>
                    <a:gd name="T0" fmla="*/ 1 w 2528"/>
                    <a:gd name="T1" fmla="*/ 0 h 455"/>
                    <a:gd name="T2" fmla="*/ 10 w 2528"/>
                    <a:gd name="T3" fmla="*/ 1 h 455"/>
                    <a:gd name="T4" fmla="*/ 10 w 2528"/>
                    <a:gd name="T5" fmla="*/ 1 h 455"/>
                    <a:gd name="T6" fmla="*/ 0 w 2528"/>
                    <a:gd name="T7" fmla="*/ 1 h 455"/>
                    <a:gd name="T8" fmla="*/ 1 w 2528"/>
                    <a:gd name="T9" fmla="*/ 0 h 455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28"/>
                    <a:gd name="T16" fmla="*/ 0 h 455"/>
                    <a:gd name="T17" fmla="*/ 2528 w 2528"/>
                    <a:gd name="T18" fmla="*/ 455 h 455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28" h="455">
                      <a:moveTo>
                        <a:pt x="14" y="0"/>
                      </a:moveTo>
                      <a:lnTo>
                        <a:pt x="2528" y="341"/>
                      </a:lnTo>
                      <a:lnTo>
                        <a:pt x="2480" y="455"/>
                      </a:lnTo>
                      <a:lnTo>
                        <a:pt x="0" y="86"/>
                      </a:lnTo>
                      <a:lnTo>
                        <a:pt x="14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rgbClr val="EAEAEA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103" name="Freeform 1120"/>
                <p:cNvSpPr>
                  <a:spLocks/>
                </p:cNvSpPr>
                <p:nvPr/>
              </p:nvSpPr>
              <p:spPr bwMode="auto">
                <a:xfrm>
                  <a:off x="1737" y="1562"/>
                  <a:ext cx="425" cy="1024"/>
                </a:xfrm>
                <a:custGeom>
                  <a:avLst/>
                  <a:gdLst>
                    <a:gd name="T0" fmla="*/ 2 w 702"/>
                    <a:gd name="T1" fmla="*/ 0 h 1893"/>
                    <a:gd name="T2" fmla="*/ 0 w 702"/>
                    <a:gd name="T3" fmla="*/ 2 h 1893"/>
                    <a:gd name="T4" fmla="*/ 1 w 702"/>
                    <a:gd name="T5" fmla="*/ 2 h 1893"/>
                    <a:gd name="T6" fmla="*/ 3 w 702"/>
                    <a:gd name="T7" fmla="*/ 1 h 1893"/>
                    <a:gd name="T8" fmla="*/ 2 w 702"/>
                    <a:gd name="T9" fmla="*/ 0 h 189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02"/>
                    <a:gd name="T16" fmla="*/ 0 h 1893"/>
                    <a:gd name="T17" fmla="*/ 702 w 702"/>
                    <a:gd name="T18" fmla="*/ 1893 h 189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02" h="1893">
                      <a:moveTo>
                        <a:pt x="579" y="0"/>
                      </a:moveTo>
                      <a:lnTo>
                        <a:pt x="0" y="1869"/>
                      </a:lnTo>
                      <a:lnTo>
                        <a:pt x="114" y="1893"/>
                      </a:lnTo>
                      <a:lnTo>
                        <a:pt x="702" y="51"/>
                      </a:lnTo>
                      <a:lnTo>
                        <a:pt x="579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104" name="Freeform 1121"/>
                <p:cNvSpPr>
                  <a:spLocks/>
                </p:cNvSpPr>
                <p:nvPr/>
              </p:nvSpPr>
              <p:spPr bwMode="auto">
                <a:xfrm>
                  <a:off x="3144" y="1745"/>
                  <a:ext cx="458" cy="1182"/>
                </a:xfrm>
                <a:custGeom>
                  <a:avLst/>
                  <a:gdLst>
                    <a:gd name="T0" fmla="*/ 3 w 756"/>
                    <a:gd name="T1" fmla="*/ 0 h 2184"/>
                    <a:gd name="T2" fmla="*/ 1 w 756"/>
                    <a:gd name="T3" fmla="*/ 3 h 2184"/>
                    <a:gd name="T4" fmla="*/ 0 w 756"/>
                    <a:gd name="T5" fmla="*/ 3 h 2184"/>
                    <a:gd name="T6" fmla="*/ 2 w 756"/>
                    <a:gd name="T7" fmla="*/ 1 h 2184"/>
                    <a:gd name="T8" fmla="*/ 3 w 756"/>
                    <a:gd name="T9" fmla="*/ 0 h 218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6"/>
                    <a:gd name="T16" fmla="*/ 0 h 2184"/>
                    <a:gd name="T17" fmla="*/ 756 w 756"/>
                    <a:gd name="T18" fmla="*/ 2184 h 2184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6" h="2184">
                      <a:moveTo>
                        <a:pt x="756" y="0"/>
                      </a:moveTo>
                      <a:lnTo>
                        <a:pt x="138" y="2184"/>
                      </a:lnTo>
                      <a:lnTo>
                        <a:pt x="0" y="2148"/>
                      </a:lnTo>
                      <a:lnTo>
                        <a:pt x="606" y="78"/>
                      </a:lnTo>
                      <a:lnTo>
                        <a:pt x="756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DDDDDD"/>
                    </a:gs>
                    <a:gs pos="100000">
                      <a:schemeClr val="bg1"/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105" name="Freeform 1122"/>
                <p:cNvSpPr>
                  <a:spLocks/>
                </p:cNvSpPr>
                <p:nvPr/>
              </p:nvSpPr>
              <p:spPr bwMode="auto">
                <a:xfrm>
                  <a:off x="1732" y="2534"/>
                  <a:ext cx="1680" cy="399"/>
                </a:xfrm>
                <a:custGeom>
                  <a:avLst/>
                  <a:gdLst>
                    <a:gd name="T0" fmla="*/ 1 w 2773"/>
                    <a:gd name="T1" fmla="*/ 0 h 738"/>
                    <a:gd name="T2" fmla="*/ 0 w 2773"/>
                    <a:gd name="T3" fmla="*/ 1 h 738"/>
                    <a:gd name="T4" fmla="*/ 10 w 2773"/>
                    <a:gd name="T5" fmla="*/ 1 h 738"/>
                    <a:gd name="T6" fmla="*/ 10 w 2773"/>
                    <a:gd name="T7" fmla="*/ 1 h 738"/>
                    <a:gd name="T8" fmla="*/ 1 w 2773"/>
                    <a:gd name="T9" fmla="*/ 0 h 73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773"/>
                    <a:gd name="T16" fmla="*/ 0 h 738"/>
                    <a:gd name="T17" fmla="*/ 2773 w 2773"/>
                    <a:gd name="T18" fmla="*/ 738 h 73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773" h="738">
                      <a:moveTo>
                        <a:pt x="33" y="0"/>
                      </a:moveTo>
                      <a:lnTo>
                        <a:pt x="0" y="99"/>
                      </a:lnTo>
                      <a:lnTo>
                        <a:pt x="2436" y="738"/>
                      </a:lnTo>
                      <a:cubicBezTo>
                        <a:pt x="2499" y="501"/>
                        <a:pt x="2773" y="727"/>
                        <a:pt x="2373" y="603"/>
                      </a:cubicBezTo>
                      <a:lnTo>
                        <a:pt x="33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CC"/>
                    </a:gs>
                    <a:gs pos="100000">
                      <a:schemeClr val="bg1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106" name="Freeform 1123"/>
                <p:cNvSpPr>
                  <a:spLocks/>
                </p:cNvSpPr>
                <p:nvPr/>
              </p:nvSpPr>
              <p:spPr bwMode="auto">
                <a:xfrm>
                  <a:off x="3195" y="1755"/>
                  <a:ext cx="429" cy="1187"/>
                </a:xfrm>
                <a:custGeom>
                  <a:avLst/>
                  <a:gdLst>
                    <a:gd name="T0" fmla="*/ 8 w 637"/>
                    <a:gd name="T1" fmla="*/ 0 h 1659"/>
                    <a:gd name="T2" fmla="*/ 8 w 637"/>
                    <a:gd name="T3" fmla="*/ 0 h 1659"/>
                    <a:gd name="T4" fmla="*/ 1 w 637"/>
                    <a:gd name="T5" fmla="*/ 42 h 1659"/>
                    <a:gd name="T6" fmla="*/ 0 w 637"/>
                    <a:gd name="T7" fmla="*/ 41 h 1659"/>
                    <a:gd name="T8" fmla="*/ 8 w 637"/>
                    <a:gd name="T9" fmla="*/ 0 h 165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637"/>
                    <a:gd name="T16" fmla="*/ 0 h 1659"/>
                    <a:gd name="T17" fmla="*/ 637 w 637"/>
                    <a:gd name="T18" fmla="*/ 1659 h 165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637" h="1659">
                      <a:moveTo>
                        <a:pt x="615" y="0"/>
                      </a:moveTo>
                      <a:lnTo>
                        <a:pt x="637" y="0"/>
                      </a:lnTo>
                      <a:lnTo>
                        <a:pt x="68" y="1659"/>
                      </a:lnTo>
                      <a:lnTo>
                        <a:pt x="0" y="1647"/>
                      </a:lnTo>
                      <a:lnTo>
                        <a:pt x="615" y="0"/>
                      </a:lnTo>
                      <a:close/>
                    </a:path>
                  </a:pathLst>
                </a:custGeom>
                <a:solidFill>
                  <a:srgbClr val="4D4D4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107" name="Freeform 1124"/>
                <p:cNvSpPr>
                  <a:spLocks/>
                </p:cNvSpPr>
                <p:nvPr/>
              </p:nvSpPr>
              <p:spPr bwMode="auto">
                <a:xfrm>
                  <a:off x="1734" y="2587"/>
                  <a:ext cx="1494" cy="394"/>
                </a:xfrm>
                <a:custGeom>
                  <a:avLst/>
                  <a:gdLst>
                    <a:gd name="T0" fmla="*/ 0 w 2216"/>
                    <a:gd name="T1" fmla="*/ 0 h 550"/>
                    <a:gd name="T2" fmla="*/ 1 w 2216"/>
                    <a:gd name="T3" fmla="*/ 1 h 550"/>
                    <a:gd name="T4" fmla="*/ 28 w 2216"/>
                    <a:gd name="T5" fmla="*/ 14 h 550"/>
                    <a:gd name="T6" fmla="*/ 28 w 2216"/>
                    <a:gd name="T7" fmla="*/ 12 h 550"/>
                    <a:gd name="T8" fmla="*/ 0 w 2216"/>
                    <a:gd name="T9" fmla="*/ 0 h 55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216"/>
                    <a:gd name="T16" fmla="*/ 0 h 550"/>
                    <a:gd name="T17" fmla="*/ 2216 w 2216"/>
                    <a:gd name="T18" fmla="*/ 550 h 55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216" h="550">
                      <a:moveTo>
                        <a:pt x="0" y="0"/>
                      </a:moveTo>
                      <a:lnTo>
                        <a:pt x="9" y="57"/>
                      </a:lnTo>
                      <a:lnTo>
                        <a:pt x="2164" y="550"/>
                      </a:lnTo>
                      <a:lnTo>
                        <a:pt x="2216" y="49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grpSp>
              <p:nvGrpSpPr>
                <p:cNvPr id="108" name="Group 1125"/>
                <p:cNvGrpSpPr>
                  <a:grpSpLocks/>
                </p:cNvGrpSpPr>
                <p:nvPr/>
              </p:nvGrpSpPr>
              <p:grpSpPr bwMode="auto">
                <a:xfrm>
                  <a:off x="1709" y="3008"/>
                  <a:ext cx="507" cy="234"/>
                  <a:chOff x="1740" y="2642"/>
                  <a:chExt cx="752" cy="327"/>
                </a:xfrm>
              </p:grpSpPr>
              <p:sp>
                <p:nvSpPr>
                  <p:cNvPr id="115" name="Freeform 1126"/>
                  <p:cNvSpPr>
                    <a:spLocks/>
                  </p:cNvSpPr>
                  <p:nvPr/>
                </p:nvSpPr>
                <p:spPr bwMode="auto">
                  <a:xfrm>
                    <a:off x="1740" y="2642"/>
                    <a:ext cx="752" cy="327"/>
                  </a:xfrm>
                  <a:custGeom>
                    <a:avLst/>
                    <a:gdLst>
                      <a:gd name="T0" fmla="*/ 293 w 752"/>
                      <a:gd name="T1" fmla="*/ 0 h 327"/>
                      <a:gd name="T2" fmla="*/ 752 w 752"/>
                      <a:gd name="T3" fmla="*/ 124 h 327"/>
                      <a:gd name="T4" fmla="*/ 470 w 752"/>
                      <a:gd name="T5" fmla="*/ 327 h 327"/>
                      <a:gd name="T6" fmla="*/ 0 w 752"/>
                      <a:gd name="T7" fmla="*/ 183 h 327"/>
                      <a:gd name="T8" fmla="*/ 293 w 752"/>
                      <a:gd name="T9" fmla="*/ 0 h 327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752"/>
                      <a:gd name="T16" fmla="*/ 0 h 327"/>
                      <a:gd name="T17" fmla="*/ 752 w 752"/>
                      <a:gd name="T18" fmla="*/ 327 h 327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752" h="327">
                        <a:moveTo>
                          <a:pt x="293" y="0"/>
                        </a:moveTo>
                        <a:lnTo>
                          <a:pt x="752" y="124"/>
                        </a:lnTo>
                        <a:lnTo>
                          <a:pt x="470" y="327"/>
                        </a:lnTo>
                        <a:lnTo>
                          <a:pt x="0" y="183"/>
                        </a:lnTo>
                        <a:lnTo>
                          <a:pt x="293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116" name="Freeform 1127"/>
                  <p:cNvSpPr>
                    <a:spLocks/>
                  </p:cNvSpPr>
                  <p:nvPr/>
                </p:nvSpPr>
                <p:spPr bwMode="auto">
                  <a:xfrm>
                    <a:off x="1754" y="2649"/>
                    <a:ext cx="726" cy="311"/>
                  </a:xfrm>
                  <a:custGeom>
                    <a:avLst/>
                    <a:gdLst>
                      <a:gd name="T0" fmla="*/ 282 w 726"/>
                      <a:gd name="T1" fmla="*/ 0 h 311"/>
                      <a:gd name="T2" fmla="*/ 726 w 726"/>
                      <a:gd name="T3" fmla="*/ 119 h 311"/>
                      <a:gd name="T4" fmla="*/ 457 w 726"/>
                      <a:gd name="T5" fmla="*/ 311 h 311"/>
                      <a:gd name="T6" fmla="*/ 0 w 726"/>
                      <a:gd name="T7" fmla="*/ 173 h 311"/>
                      <a:gd name="T8" fmla="*/ 282 w 726"/>
                      <a:gd name="T9" fmla="*/ 0 h 311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726"/>
                      <a:gd name="T16" fmla="*/ 0 h 311"/>
                      <a:gd name="T17" fmla="*/ 726 w 726"/>
                      <a:gd name="T18" fmla="*/ 311 h 311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726" h="311">
                        <a:moveTo>
                          <a:pt x="282" y="0"/>
                        </a:moveTo>
                        <a:lnTo>
                          <a:pt x="726" y="119"/>
                        </a:lnTo>
                        <a:lnTo>
                          <a:pt x="457" y="311"/>
                        </a:lnTo>
                        <a:lnTo>
                          <a:pt x="0" y="173"/>
                        </a:lnTo>
                        <a:lnTo>
                          <a:pt x="282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4D4D4D"/>
                      </a:gs>
                      <a:gs pos="100000">
                        <a:srgbClr val="DDDDDD"/>
                      </a:gs>
                    </a:gsLst>
                    <a:lin ang="1890000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117" name="Freeform 1128"/>
                  <p:cNvSpPr>
                    <a:spLocks/>
                  </p:cNvSpPr>
                  <p:nvPr/>
                </p:nvSpPr>
                <p:spPr bwMode="auto">
                  <a:xfrm>
                    <a:off x="1808" y="2770"/>
                    <a:ext cx="258" cy="100"/>
                  </a:xfrm>
                  <a:custGeom>
                    <a:avLst/>
                    <a:gdLst>
                      <a:gd name="T0" fmla="*/ 0 w 258"/>
                      <a:gd name="T1" fmla="*/ 44 h 100"/>
                      <a:gd name="T2" fmla="*/ 75 w 258"/>
                      <a:gd name="T3" fmla="*/ 0 h 100"/>
                      <a:gd name="T4" fmla="*/ 258 w 258"/>
                      <a:gd name="T5" fmla="*/ 50 h 100"/>
                      <a:gd name="T6" fmla="*/ 183 w 258"/>
                      <a:gd name="T7" fmla="*/ 100 h 100"/>
                      <a:gd name="T8" fmla="*/ 0 w 258"/>
                      <a:gd name="T9" fmla="*/ 44 h 100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58"/>
                      <a:gd name="T16" fmla="*/ 0 h 100"/>
                      <a:gd name="T17" fmla="*/ 258 w 258"/>
                      <a:gd name="T18" fmla="*/ 100 h 100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58" h="100">
                        <a:moveTo>
                          <a:pt x="0" y="44"/>
                        </a:moveTo>
                        <a:lnTo>
                          <a:pt x="75" y="0"/>
                        </a:lnTo>
                        <a:lnTo>
                          <a:pt x="258" y="50"/>
                        </a:lnTo>
                        <a:lnTo>
                          <a:pt x="183" y="100"/>
                        </a:lnTo>
                        <a:lnTo>
                          <a:pt x="0" y="44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118" name="Freeform 1129"/>
                  <p:cNvSpPr>
                    <a:spLocks/>
                  </p:cNvSpPr>
                  <p:nvPr/>
                </p:nvSpPr>
                <p:spPr bwMode="auto">
                  <a:xfrm>
                    <a:off x="1799" y="2816"/>
                    <a:ext cx="194" cy="63"/>
                  </a:xfrm>
                  <a:custGeom>
                    <a:avLst/>
                    <a:gdLst>
                      <a:gd name="T0" fmla="*/ 12 w 194"/>
                      <a:gd name="T1" fmla="*/ 0 h 63"/>
                      <a:gd name="T2" fmla="*/ 194 w 194"/>
                      <a:gd name="T3" fmla="*/ 53 h 63"/>
                      <a:gd name="T4" fmla="*/ 180 w 194"/>
                      <a:gd name="T5" fmla="*/ 63 h 63"/>
                      <a:gd name="T6" fmla="*/ 0 w 194"/>
                      <a:gd name="T7" fmla="*/ 9 h 63"/>
                      <a:gd name="T8" fmla="*/ 12 w 194"/>
                      <a:gd name="T9" fmla="*/ 0 h 6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94"/>
                      <a:gd name="T16" fmla="*/ 0 h 63"/>
                      <a:gd name="T17" fmla="*/ 194 w 194"/>
                      <a:gd name="T18" fmla="*/ 63 h 63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94" h="63">
                        <a:moveTo>
                          <a:pt x="12" y="0"/>
                        </a:moveTo>
                        <a:lnTo>
                          <a:pt x="194" y="53"/>
                        </a:lnTo>
                        <a:lnTo>
                          <a:pt x="180" y="63"/>
                        </a:lnTo>
                        <a:lnTo>
                          <a:pt x="0" y="9"/>
                        </a:lnTo>
                        <a:lnTo>
                          <a:pt x="12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119" name="Freeform 1130"/>
                  <p:cNvSpPr>
                    <a:spLocks/>
                  </p:cNvSpPr>
                  <p:nvPr/>
                </p:nvSpPr>
                <p:spPr bwMode="auto">
                  <a:xfrm>
                    <a:off x="2020" y="2834"/>
                    <a:ext cx="258" cy="102"/>
                  </a:xfrm>
                  <a:custGeom>
                    <a:avLst/>
                    <a:gdLst>
                      <a:gd name="T0" fmla="*/ 0 w 258"/>
                      <a:gd name="T1" fmla="*/ 46 h 102"/>
                      <a:gd name="T2" fmla="*/ 71 w 258"/>
                      <a:gd name="T3" fmla="*/ 0 h 102"/>
                      <a:gd name="T4" fmla="*/ 258 w 258"/>
                      <a:gd name="T5" fmla="*/ 52 h 102"/>
                      <a:gd name="T6" fmla="*/ 183 w 258"/>
                      <a:gd name="T7" fmla="*/ 102 h 102"/>
                      <a:gd name="T8" fmla="*/ 0 w 258"/>
                      <a:gd name="T9" fmla="*/ 46 h 10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58"/>
                      <a:gd name="T16" fmla="*/ 0 h 102"/>
                      <a:gd name="T17" fmla="*/ 258 w 258"/>
                      <a:gd name="T18" fmla="*/ 102 h 102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58" h="102">
                        <a:moveTo>
                          <a:pt x="0" y="46"/>
                        </a:moveTo>
                        <a:lnTo>
                          <a:pt x="71" y="0"/>
                        </a:lnTo>
                        <a:lnTo>
                          <a:pt x="258" y="52"/>
                        </a:lnTo>
                        <a:lnTo>
                          <a:pt x="183" y="102"/>
                        </a:lnTo>
                        <a:lnTo>
                          <a:pt x="0" y="46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120" name="Freeform 1131"/>
                  <p:cNvSpPr>
                    <a:spLocks/>
                  </p:cNvSpPr>
                  <p:nvPr/>
                </p:nvSpPr>
                <p:spPr bwMode="auto">
                  <a:xfrm>
                    <a:off x="2011" y="2882"/>
                    <a:ext cx="194" cy="63"/>
                  </a:xfrm>
                  <a:custGeom>
                    <a:avLst/>
                    <a:gdLst>
                      <a:gd name="T0" fmla="*/ 12 w 194"/>
                      <a:gd name="T1" fmla="*/ 0 h 63"/>
                      <a:gd name="T2" fmla="*/ 194 w 194"/>
                      <a:gd name="T3" fmla="*/ 53 h 63"/>
                      <a:gd name="T4" fmla="*/ 180 w 194"/>
                      <a:gd name="T5" fmla="*/ 63 h 63"/>
                      <a:gd name="T6" fmla="*/ 0 w 194"/>
                      <a:gd name="T7" fmla="*/ 9 h 63"/>
                      <a:gd name="T8" fmla="*/ 12 w 194"/>
                      <a:gd name="T9" fmla="*/ 0 h 6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94"/>
                      <a:gd name="T16" fmla="*/ 0 h 63"/>
                      <a:gd name="T17" fmla="*/ 194 w 194"/>
                      <a:gd name="T18" fmla="*/ 63 h 63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94" h="63">
                        <a:moveTo>
                          <a:pt x="12" y="0"/>
                        </a:moveTo>
                        <a:lnTo>
                          <a:pt x="194" y="53"/>
                        </a:lnTo>
                        <a:lnTo>
                          <a:pt x="180" y="63"/>
                        </a:lnTo>
                        <a:lnTo>
                          <a:pt x="0" y="9"/>
                        </a:lnTo>
                        <a:lnTo>
                          <a:pt x="12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</p:grpSp>
            <p:sp>
              <p:nvSpPr>
                <p:cNvPr id="109" name="Freeform 1132"/>
                <p:cNvSpPr>
                  <a:spLocks/>
                </p:cNvSpPr>
                <p:nvPr/>
              </p:nvSpPr>
              <p:spPr bwMode="auto">
                <a:xfrm>
                  <a:off x="2577" y="3043"/>
                  <a:ext cx="614" cy="514"/>
                </a:xfrm>
                <a:custGeom>
                  <a:avLst/>
                  <a:gdLst>
                    <a:gd name="T0" fmla="*/ 1 w 990"/>
                    <a:gd name="T1" fmla="*/ 6 h 792"/>
                    <a:gd name="T2" fmla="*/ 6 w 990"/>
                    <a:gd name="T3" fmla="*/ 0 h 792"/>
                    <a:gd name="T4" fmla="*/ 6 w 990"/>
                    <a:gd name="T5" fmla="*/ 1 h 792"/>
                    <a:gd name="T6" fmla="*/ 0 w 990"/>
                    <a:gd name="T7" fmla="*/ 6 h 792"/>
                    <a:gd name="T8" fmla="*/ 1 w 990"/>
                    <a:gd name="T9" fmla="*/ 6 h 79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990"/>
                    <a:gd name="T16" fmla="*/ 0 h 792"/>
                    <a:gd name="T17" fmla="*/ 990 w 990"/>
                    <a:gd name="T18" fmla="*/ 792 h 79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990" h="792">
                      <a:moveTo>
                        <a:pt x="3" y="738"/>
                      </a:moveTo>
                      <a:lnTo>
                        <a:pt x="990" y="0"/>
                      </a:lnTo>
                      <a:lnTo>
                        <a:pt x="987" y="60"/>
                      </a:lnTo>
                      <a:lnTo>
                        <a:pt x="0" y="792"/>
                      </a:lnTo>
                      <a:lnTo>
                        <a:pt x="3" y="738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110" name="Freeform 1133"/>
                <p:cNvSpPr>
                  <a:spLocks/>
                </p:cNvSpPr>
                <p:nvPr/>
              </p:nvSpPr>
              <p:spPr bwMode="auto">
                <a:xfrm>
                  <a:off x="1010" y="3084"/>
                  <a:ext cx="1571" cy="469"/>
                </a:xfrm>
                <a:custGeom>
                  <a:avLst/>
                  <a:gdLst>
                    <a:gd name="T0" fmla="*/ 1 w 2532"/>
                    <a:gd name="T1" fmla="*/ 0 h 723"/>
                    <a:gd name="T2" fmla="*/ 1 w 2532"/>
                    <a:gd name="T3" fmla="*/ 0 h 723"/>
                    <a:gd name="T4" fmla="*/ 14 w 2532"/>
                    <a:gd name="T5" fmla="*/ 6 h 723"/>
                    <a:gd name="T6" fmla="*/ 14 w 2532"/>
                    <a:gd name="T7" fmla="*/ 6 h 723"/>
                    <a:gd name="T8" fmla="*/ 0 w 2532"/>
                    <a:gd name="T9" fmla="*/ 1 h 723"/>
                    <a:gd name="T10" fmla="*/ 1 w 2532"/>
                    <a:gd name="T11" fmla="*/ 0 h 7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532"/>
                    <a:gd name="T19" fmla="*/ 0 h 723"/>
                    <a:gd name="T20" fmla="*/ 2532 w 2532"/>
                    <a:gd name="T21" fmla="*/ 723 h 7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532" h="723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111" name="Freeform 1134"/>
                <p:cNvSpPr>
                  <a:spLocks/>
                </p:cNvSpPr>
                <p:nvPr/>
              </p:nvSpPr>
              <p:spPr bwMode="auto">
                <a:xfrm>
                  <a:off x="1011" y="2998"/>
                  <a:ext cx="17" cy="95"/>
                </a:xfrm>
                <a:custGeom>
                  <a:avLst/>
                  <a:gdLst>
                    <a:gd name="T0" fmla="*/ 1 w 26"/>
                    <a:gd name="T1" fmla="*/ 1 h 147"/>
                    <a:gd name="T2" fmla="*/ 1 w 26"/>
                    <a:gd name="T3" fmla="*/ 1 h 147"/>
                    <a:gd name="T4" fmla="*/ 0 w 26"/>
                    <a:gd name="T5" fmla="*/ 1 h 147"/>
                    <a:gd name="T6" fmla="*/ 1 w 26"/>
                    <a:gd name="T7" fmla="*/ 0 h 147"/>
                    <a:gd name="T8" fmla="*/ 1 w 26"/>
                    <a:gd name="T9" fmla="*/ 1 h 14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6"/>
                    <a:gd name="T16" fmla="*/ 0 h 147"/>
                    <a:gd name="T17" fmla="*/ 26 w 26"/>
                    <a:gd name="T18" fmla="*/ 147 h 14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6" h="147">
                      <a:moveTo>
                        <a:pt x="26" y="10"/>
                      </a:moveTo>
                      <a:lnTo>
                        <a:pt x="23" y="147"/>
                      </a:lnTo>
                      <a:lnTo>
                        <a:pt x="0" y="144"/>
                      </a:lnTo>
                      <a:lnTo>
                        <a:pt x="3" y="0"/>
                      </a:lnTo>
                      <a:lnTo>
                        <a:pt x="26" y="1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112" name="Freeform 1135"/>
                <p:cNvSpPr>
                  <a:spLocks/>
                </p:cNvSpPr>
                <p:nvPr/>
              </p:nvSpPr>
              <p:spPr bwMode="auto">
                <a:xfrm>
                  <a:off x="1012" y="2611"/>
                  <a:ext cx="730" cy="393"/>
                </a:xfrm>
                <a:custGeom>
                  <a:avLst/>
                  <a:gdLst>
                    <a:gd name="T0" fmla="*/ 6 w 1176"/>
                    <a:gd name="T1" fmla="*/ 0 h 606"/>
                    <a:gd name="T2" fmla="*/ 0 w 1176"/>
                    <a:gd name="T3" fmla="*/ 5 h 606"/>
                    <a:gd name="T4" fmla="*/ 1 w 1176"/>
                    <a:gd name="T5" fmla="*/ 5 h 606"/>
                    <a:gd name="T6" fmla="*/ 6 w 1176"/>
                    <a:gd name="T7" fmla="*/ 1 h 606"/>
                    <a:gd name="T8" fmla="*/ 6 w 1176"/>
                    <a:gd name="T9" fmla="*/ 0 h 60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76"/>
                    <a:gd name="T16" fmla="*/ 0 h 606"/>
                    <a:gd name="T17" fmla="*/ 1176 w 1176"/>
                    <a:gd name="T18" fmla="*/ 606 h 60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76" h="606">
                      <a:moveTo>
                        <a:pt x="1170" y="0"/>
                      </a:moveTo>
                      <a:lnTo>
                        <a:pt x="0" y="597"/>
                      </a:lnTo>
                      <a:lnTo>
                        <a:pt x="30" y="606"/>
                      </a:lnTo>
                      <a:lnTo>
                        <a:pt x="1176" y="18"/>
                      </a:lnTo>
                      <a:lnTo>
                        <a:pt x="1170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113" name="Freeform 1136"/>
                <p:cNvSpPr>
                  <a:spLocks/>
                </p:cNvSpPr>
                <p:nvPr/>
              </p:nvSpPr>
              <p:spPr bwMode="auto">
                <a:xfrm>
                  <a:off x="1061" y="3018"/>
                  <a:ext cx="1490" cy="451"/>
                </a:xfrm>
                <a:custGeom>
                  <a:avLst/>
                  <a:gdLst>
                    <a:gd name="T0" fmla="*/ 1 w 2532"/>
                    <a:gd name="T1" fmla="*/ 0 h 723"/>
                    <a:gd name="T2" fmla="*/ 1 w 2532"/>
                    <a:gd name="T3" fmla="*/ 0 h 723"/>
                    <a:gd name="T4" fmla="*/ 7 w 2532"/>
                    <a:gd name="T5" fmla="*/ 4 h 723"/>
                    <a:gd name="T6" fmla="*/ 7 w 2532"/>
                    <a:gd name="T7" fmla="*/ 4 h 723"/>
                    <a:gd name="T8" fmla="*/ 0 w 2532"/>
                    <a:gd name="T9" fmla="*/ 1 h 723"/>
                    <a:gd name="T10" fmla="*/ 1 w 2532"/>
                    <a:gd name="T11" fmla="*/ 0 h 7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532"/>
                    <a:gd name="T19" fmla="*/ 0 h 723"/>
                    <a:gd name="T20" fmla="*/ 2532 w 2532"/>
                    <a:gd name="T21" fmla="*/ 723 h 7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532" h="723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114" name="Freeform 1137"/>
                <p:cNvSpPr>
                  <a:spLocks/>
                </p:cNvSpPr>
                <p:nvPr/>
              </p:nvSpPr>
              <p:spPr bwMode="auto">
                <a:xfrm flipV="1">
                  <a:off x="2549" y="2986"/>
                  <a:ext cx="608" cy="467"/>
                </a:xfrm>
                <a:custGeom>
                  <a:avLst/>
                  <a:gdLst>
                    <a:gd name="T0" fmla="*/ 0 w 2532"/>
                    <a:gd name="T1" fmla="*/ 0 h 723"/>
                    <a:gd name="T2" fmla="*/ 0 w 2532"/>
                    <a:gd name="T3" fmla="*/ 0 h 723"/>
                    <a:gd name="T4" fmla="*/ 0 w 2532"/>
                    <a:gd name="T5" fmla="*/ 6 h 723"/>
                    <a:gd name="T6" fmla="*/ 0 w 2532"/>
                    <a:gd name="T7" fmla="*/ 6 h 723"/>
                    <a:gd name="T8" fmla="*/ 0 w 2532"/>
                    <a:gd name="T9" fmla="*/ 1 h 723"/>
                    <a:gd name="T10" fmla="*/ 0 w 2532"/>
                    <a:gd name="T11" fmla="*/ 0 h 7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532"/>
                    <a:gd name="T19" fmla="*/ 0 h 723"/>
                    <a:gd name="T20" fmla="*/ 2532 w 2532"/>
                    <a:gd name="T21" fmla="*/ 723 h 7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532" h="723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</p:grpSp>
          <p:grpSp>
            <p:nvGrpSpPr>
              <p:cNvPr id="71" name="Group 1139"/>
              <p:cNvGrpSpPr>
                <a:grpSpLocks/>
              </p:cNvGrpSpPr>
              <p:nvPr/>
            </p:nvGrpSpPr>
            <p:grpSpPr bwMode="auto">
              <a:xfrm flipH="1">
                <a:off x="6214508" y="3813197"/>
                <a:ext cx="323139" cy="302449"/>
                <a:chOff x="2839" y="3501"/>
                <a:chExt cx="755" cy="803"/>
              </a:xfrm>
            </p:grpSpPr>
            <p:pic>
              <p:nvPicPr>
                <p:cNvPr id="96" name="Picture 1140" descr="desktop_computer_stylized_medium"/>
                <p:cNvPicPr>
                  <a:picLocks noChangeAspect="1" noChangeArrowheads="1"/>
                </p:cNvPicPr>
                <p:nvPr/>
              </p:nvPicPr>
              <p:blipFill>
                <a:blip r:embed="rId2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839" y="3501"/>
                  <a:ext cx="755" cy="80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97" name="Freeform 1141"/>
                <p:cNvSpPr>
                  <a:spLocks/>
                </p:cNvSpPr>
                <p:nvPr/>
              </p:nvSpPr>
              <p:spPr bwMode="auto">
                <a:xfrm>
                  <a:off x="2916" y="3578"/>
                  <a:ext cx="356" cy="368"/>
                </a:xfrm>
                <a:custGeom>
                  <a:avLst/>
                  <a:gdLst>
                    <a:gd name="T0" fmla="*/ 0 w 356"/>
                    <a:gd name="T1" fmla="*/ 0 h 368"/>
                    <a:gd name="T2" fmla="*/ 300 w 356"/>
                    <a:gd name="T3" fmla="*/ 14 h 368"/>
                    <a:gd name="T4" fmla="*/ 356 w 356"/>
                    <a:gd name="T5" fmla="*/ 294 h 368"/>
                    <a:gd name="T6" fmla="*/ 78 w 356"/>
                    <a:gd name="T7" fmla="*/ 368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56"/>
                    <a:gd name="T16" fmla="*/ 0 h 368"/>
                    <a:gd name="T17" fmla="*/ 356 w 356"/>
                    <a:gd name="T18" fmla="*/ 368 h 36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chemeClr val="bg1"/>
                    </a:gs>
                  </a:gsLst>
                  <a:lin ang="27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/>
                <a:lstStyle/>
                <a:p>
                  <a:endParaRPr lang="en-IN"/>
                </a:p>
              </p:txBody>
            </p:sp>
          </p:grpSp>
          <p:grpSp>
            <p:nvGrpSpPr>
              <p:cNvPr id="72" name="Group 1142"/>
              <p:cNvGrpSpPr>
                <a:grpSpLocks/>
              </p:cNvGrpSpPr>
              <p:nvPr/>
            </p:nvGrpSpPr>
            <p:grpSpPr bwMode="auto">
              <a:xfrm>
                <a:off x="7280496" y="5597003"/>
                <a:ext cx="370186" cy="330764"/>
                <a:chOff x="877" y="1008"/>
                <a:chExt cx="2747" cy="2591"/>
              </a:xfrm>
            </p:grpSpPr>
            <p:pic>
              <p:nvPicPr>
                <p:cNvPr id="73" name="Picture 1143" descr="antenna_stylized"/>
                <p:cNvPicPr>
                  <a:picLocks noChangeAspect="1" noChangeArrowheads="1"/>
                </p:cNvPicPr>
                <p:nvPr/>
              </p:nvPicPr>
              <p:blipFill>
                <a:blip r:embed="rId17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77" y="1008"/>
                  <a:ext cx="2725" cy="142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74" name="Picture 1144" descr="laptop_keyboard"/>
                <p:cNvPicPr>
                  <a:picLocks noChangeAspect="1" noChangeArrowheads="1"/>
                </p:cNvPicPr>
                <p:nvPr/>
              </p:nvPicPr>
              <p:blipFill>
                <a:blip r:embed="rId18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09064" flipH="1">
                  <a:off x="1009" y="2586"/>
                  <a:ext cx="2245" cy="101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75" name="Freeform 1145"/>
                <p:cNvSpPr>
                  <a:spLocks/>
                </p:cNvSpPr>
                <p:nvPr/>
              </p:nvSpPr>
              <p:spPr bwMode="auto">
                <a:xfrm>
                  <a:off x="1753" y="1603"/>
                  <a:ext cx="1807" cy="1322"/>
                </a:xfrm>
                <a:custGeom>
                  <a:avLst/>
                  <a:gdLst>
                    <a:gd name="T0" fmla="*/ 2 w 2982"/>
                    <a:gd name="T1" fmla="*/ 0 h 2442"/>
                    <a:gd name="T2" fmla="*/ 0 w 2982"/>
                    <a:gd name="T3" fmla="*/ 2 h 2442"/>
                    <a:gd name="T4" fmla="*/ 10 w 2982"/>
                    <a:gd name="T5" fmla="*/ 3 h 2442"/>
                    <a:gd name="T6" fmla="*/ 12 w 2982"/>
                    <a:gd name="T7" fmla="*/ 1 h 2442"/>
                    <a:gd name="T8" fmla="*/ 2 w 2982"/>
                    <a:gd name="T9" fmla="*/ 0 h 244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982"/>
                    <a:gd name="T16" fmla="*/ 0 h 2442"/>
                    <a:gd name="T17" fmla="*/ 2982 w 2982"/>
                    <a:gd name="T18" fmla="*/ 2442 h 244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982" h="2442">
                      <a:moveTo>
                        <a:pt x="540" y="0"/>
                      </a:moveTo>
                      <a:lnTo>
                        <a:pt x="0" y="1734"/>
                      </a:lnTo>
                      <a:lnTo>
                        <a:pt x="2394" y="2442"/>
                      </a:lnTo>
                      <a:lnTo>
                        <a:pt x="2982" y="318"/>
                      </a:lnTo>
                      <a:lnTo>
                        <a:pt x="540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N"/>
                </a:p>
              </p:txBody>
            </p:sp>
            <p:pic>
              <p:nvPicPr>
                <p:cNvPr id="76" name="Picture 1146" descr="screen"/>
                <p:cNvPicPr>
                  <a:picLocks noChangeAspect="1" noChangeArrowheads="1"/>
                </p:cNvPicPr>
                <p:nvPr/>
              </p:nvPicPr>
              <p:blipFill>
                <a:blip r:embed="rId19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42" y="1637"/>
                  <a:ext cx="1642" cy="120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77" name="Freeform 1147"/>
                <p:cNvSpPr>
                  <a:spLocks/>
                </p:cNvSpPr>
                <p:nvPr/>
              </p:nvSpPr>
              <p:spPr bwMode="auto">
                <a:xfrm>
                  <a:off x="2082" y="1564"/>
                  <a:ext cx="1531" cy="246"/>
                </a:xfrm>
                <a:custGeom>
                  <a:avLst/>
                  <a:gdLst>
                    <a:gd name="T0" fmla="*/ 1 w 2528"/>
                    <a:gd name="T1" fmla="*/ 0 h 455"/>
                    <a:gd name="T2" fmla="*/ 10 w 2528"/>
                    <a:gd name="T3" fmla="*/ 1 h 455"/>
                    <a:gd name="T4" fmla="*/ 10 w 2528"/>
                    <a:gd name="T5" fmla="*/ 1 h 455"/>
                    <a:gd name="T6" fmla="*/ 0 w 2528"/>
                    <a:gd name="T7" fmla="*/ 1 h 455"/>
                    <a:gd name="T8" fmla="*/ 1 w 2528"/>
                    <a:gd name="T9" fmla="*/ 0 h 455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28"/>
                    <a:gd name="T16" fmla="*/ 0 h 455"/>
                    <a:gd name="T17" fmla="*/ 2528 w 2528"/>
                    <a:gd name="T18" fmla="*/ 455 h 455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28" h="455">
                      <a:moveTo>
                        <a:pt x="14" y="0"/>
                      </a:moveTo>
                      <a:lnTo>
                        <a:pt x="2528" y="341"/>
                      </a:lnTo>
                      <a:lnTo>
                        <a:pt x="2480" y="455"/>
                      </a:lnTo>
                      <a:lnTo>
                        <a:pt x="0" y="86"/>
                      </a:lnTo>
                      <a:lnTo>
                        <a:pt x="14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rgbClr val="EAEAEA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78" name="Freeform 1148"/>
                <p:cNvSpPr>
                  <a:spLocks/>
                </p:cNvSpPr>
                <p:nvPr/>
              </p:nvSpPr>
              <p:spPr bwMode="auto">
                <a:xfrm>
                  <a:off x="1737" y="1562"/>
                  <a:ext cx="425" cy="1024"/>
                </a:xfrm>
                <a:custGeom>
                  <a:avLst/>
                  <a:gdLst>
                    <a:gd name="T0" fmla="*/ 2 w 702"/>
                    <a:gd name="T1" fmla="*/ 0 h 1893"/>
                    <a:gd name="T2" fmla="*/ 0 w 702"/>
                    <a:gd name="T3" fmla="*/ 2 h 1893"/>
                    <a:gd name="T4" fmla="*/ 1 w 702"/>
                    <a:gd name="T5" fmla="*/ 2 h 1893"/>
                    <a:gd name="T6" fmla="*/ 3 w 702"/>
                    <a:gd name="T7" fmla="*/ 1 h 1893"/>
                    <a:gd name="T8" fmla="*/ 2 w 702"/>
                    <a:gd name="T9" fmla="*/ 0 h 189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02"/>
                    <a:gd name="T16" fmla="*/ 0 h 1893"/>
                    <a:gd name="T17" fmla="*/ 702 w 702"/>
                    <a:gd name="T18" fmla="*/ 1893 h 189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02" h="1893">
                      <a:moveTo>
                        <a:pt x="579" y="0"/>
                      </a:moveTo>
                      <a:lnTo>
                        <a:pt x="0" y="1869"/>
                      </a:lnTo>
                      <a:lnTo>
                        <a:pt x="114" y="1893"/>
                      </a:lnTo>
                      <a:lnTo>
                        <a:pt x="702" y="51"/>
                      </a:lnTo>
                      <a:lnTo>
                        <a:pt x="579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79" name="Freeform 1149"/>
                <p:cNvSpPr>
                  <a:spLocks/>
                </p:cNvSpPr>
                <p:nvPr/>
              </p:nvSpPr>
              <p:spPr bwMode="auto">
                <a:xfrm>
                  <a:off x="3144" y="1745"/>
                  <a:ext cx="458" cy="1182"/>
                </a:xfrm>
                <a:custGeom>
                  <a:avLst/>
                  <a:gdLst>
                    <a:gd name="T0" fmla="*/ 3 w 756"/>
                    <a:gd name="T1" fmla="*/ 0 h 2184"/>
                    <a:gd name="T2" fmla="*/ 1 w 756"/>
                    <a:gd name="T3" fmla="*/ 3 h 2184"/>
                    <a:gd name="T4" fmla="*/ 0 w 756"/>
                    <a:gd name="T5" fmla="*/ 3 h 2184"/>
                    <a:gd name="T6" fmla="*/ 2 w 756"/>
                    <a:gd name="T7" fmla="*/ 1 h 2184"/>
                    <a:gd name="T8" fmla="*/ 3 w 756"/>
                    <a:gd name="T9" fmla="*/ 0 h 218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6"/>
                    <a:gd name="T16" fmla="*/ 0 h 2184"/>
                    <a:gd name="T17" fmla="*/ 756 w 756"/>
                    <a:gd name="T18" fmla="*/ 2184 h 2184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6" h="2184">
                      <a:moveTo>
                        <a:pt x="756" y="0"/>
                      </a:moveTo>
                      <a:lnTo>
                        <a:pt x="138" y="2184"/>
                      </a:lnTo>
                      <a:lnTo>
                        <a:pt x="0" y="2148"/>
                      </a:lnTo>
                      <a:lnTo>
                        <a:pt x="606" y="78"/>
                      </a:lnTo>
                      <a:lnTo>
                        <a:pt x="756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DDDDDD"/>
                    </a:gs>
                    <a:gs pos="100000">
                      <a:schemeClr val="bg1"/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80" name="Freeform 1150"/>
                <p:cNvSpPr>
                  <a:spLocks/>
                </p:cNvSpPr>
                <p:nvPr/>
              </p:nvSpPr>
              <p:spPr bwMode="auto">
                <a:xfrm>
                  <a:off x="1732" y="2534"/>
                  <a:ext cx="1680" cy="399"/>
                </a:xfrm>
                <a:custGeom>
                  <a:avLst/>
                  <a:gdLst>
                    <a:gd name="T0" fmla="*/ 1 w 2773"/>
                    <a:gd name="T1" fmla="*/ 0 h 738"/>
                    <a:gd name="T2" fmla="*/ 0 w 2773"/>
                    <a:gd name="T3" fmla="*/ 1 h 738"/>
                    <a:gd name="T4" fmla="*/ 10 w 2773"/>
                    <a:gd name="T5" fmla="*/ 1 h 738"/>
                    <a:gd name="T6" fmla="*/ 10 w 2773"/>
                    <a:gd name="T7" fmla="*/ 1 h 738"/>
                    <a:gd name="T8" fmla="*/ 1 w 2773"/>
                    <a:gd name="T9" fmla="*/ 0 h 73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773"/>
                    <a:gd name="T16" fmla="*/ 0 h 738"/>
                    <a:gd name="T17" fmla="*/ 2773 w 2773"/>
                    <a:gd name="T18" fmla="*/ 738 h 73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773" h="738">
                      <a:moveTo>
                        <a:pt x="33" y="0"/>
                      </a:moveTo>
                      <a:lnTo>
                        <a:pt x="0" y="99"/>
                      </a:lnTo>
                      <a:lnTo>
                        <a:pt x="2436" y="738"/>
                      </a:lnTo>
                      <a:cubicBezTo>
                        <a:pt x="2499" y="501"/>
                        <a:pt x="2773" y="727"/>
                        <a:pt x="2373" y="603"/>
                      </a:cubicBezTo>
                      <a:lnTo>
                        <a:pt x="33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CC"/>
                    </a:gs>
                    <a:gs pos="100000">
                      <a:schemeClr val="bg1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81" name="Freeform 1151"/>
                <p:cNvSpPr>
                  <a:spLocks/>
                </p:cNvSpPr>
                <p:nvPr/>
              </p:nvSpPr>
              <p:spPr bwMode="auto">
                <a:xfrm>
                  <a:off x="3195" y="1755"/>
                  <a:ext cx="429" cy="1187"/>
                </a:xfrm>
                <a:custGeom>
                  <a:avLst/>
                  <a:gdLst>
                    <a:gd name="T0" fmla="*/ 8 w 637"/>
                    <a:gd name="T1" fmla="*/ 0 h 1659"/>
                    <a:gd name="T2" fmla="*/ 8 w 637"/>
                    <a:gd name="T3" fmla="*/ 0 h 1659"/>
                    <a:gd name="T4" fmla="*/ 1 w 637"/>
                    <a:gd name="T5" fmla="*/ 42 h 1659"/>
                    <a:gd name="T6" fmla="*/ 0 w 637"/>
                    <a:gd name="T7" fmla="*/ 41 h 1659"/>
                    <a:gd name="T8" fmla="*/ 8 w 637"/>
                    <a:gd name="T9" fmla="*/ 0 h 165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637"/>
                    <a:gd name="T16" fmla="*/ 0 h 1659"/>
                    <a:gd name="T17" fmla="*/ 637 w 637"/>
                    <a:gd name="T18" fmla="*/ 1659 h 165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637" h="1659">
                      <a:moveTo>
                        <a:pt x="615" y="0"/>
                      </a:moveTo>
                      <a:lnTo>
                        <a:pt x="637" y="0"/>
                      </a:lnTo>
                      <a:lnTo>
                        <a:pt x="68" y="1659"/>
                      </a:lnTo>
                      <a:lnTo>
                        <a:pt x="0" y="1647"/>
                      </a:lnTo>
                      <a:lnTo>
                        <a:pt x="615" y="0"/>
                      </a:lnTo>
                      <a:close/>
                    </a:path>
                  </a:pathLst>
                </a:custGeom>
                <a:solidFill>
                  <a:srgbClr val="4D4D4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82" name="Freeform 1152"/>
                <p:cNvSpPr>
                  <a:spLocks/>
                </p:cNvSpPr>
                <p:nvPr/>
              </p:nvSpPr>
              <p:spPr bwMode="auto">
                <a:xfrm>
                  <a:off x="1734" y="2587"/>
                  <a:ext cx="1494" cy="394"/>
                </a:xfrm>
                <a:custGeom>
                  <a:avLst/>
                  <a:gdLst>
                    <a:gd name="T0" fmla="*/ 0 w 2216"/>
                    <a:gd name="T1" fmla="*/ 0 h 550"/>
                    <a:gd name="T2" fmla="*/ 1 w 2216"/>
                    <a:gd name="T3" fmla="*/ 1 h 550"/>
                    <a:gd name="T4" fmla="*/ 28 w 2216"/>
                    <a:gd name="T5" fmla="*/ 14 h 550"/>
                    <a:gd name="T6" fmla="*/ 28 w 2216"/>
                    <a:gd name="T7" fmla="*/ 12 h 550"/>
                    <a:gd name="T8" fmla="*/ 0 w 2216"/>
                    <a:gd name="T9" fmla="*/ 0 h 55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216"/>
                    <a:gd name="T16" fmla="*/ 0 h 550"/>
                    <a:gd name="T17" fmla="*/ 2216 w 2216"/>
                    <a:gd name="T18" fmla="*/ 550 h 55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216" h="550">
                      <a:moveTo>
                        <a:pt x="0" y="0"/>
                      </a:moveTo>
                      <a:lnTo>
                        <a:pt x="9" y="57"/>
                      </a:lnTo>
                      <a:lnTo>
                        <a:pt x="2164" y="550"/>
                      </a:lnTo>
                      <a:lnTo>
                        <a:pt x="2216" y="49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grpSp>
              <p:nvGrpSpPr>
                <p:cNvPr id="83" name="Group 1153"/>
                <p:cNvGrpSpPr>
                  <a:grpSpLocks/>
                </p:cNvGrpSpPr>
                <p:nvPr/>
              </p:nvGrpSpPr>
              <p:grpSpPr bwMode="auto">
                <a:xfrm>
                  <a:off x="1709" y="3008"/>
                  <a:ext cx="507" cy="234"/>
                  <a:chOff x="1740" y="2642"/>
                  <a:chExt cx="752" cy="327"/>
                </a:xfrm>
              </p:grpSpPr>
              <p:sp>
                <p:nvSpPr>
                  <p:cNvPr id="90" name="Freeform 1154"/>
                  <p:cNvSpPr>
                    <a:spLocks/>
                  </p:cNvSpPr>
                  <p:nvPr/>
                </p:nvSpPr>
                <p:spPr bwMode="auto">
                  <a:xfrm>
                    <a:off x="1740" y="2642"/>
                    <a:ext cx="752" cy="327"/>
                  </a:xfrm>
                  <a:custGeom>
                    <a:avLst/>
                    <a:gdLst>
                      <a:gd name="T0" fmla="*/ 293 w 752"/>
                      <a:gd name="T1" fmla="*/ 0 h 327"/>
                      <a:gd name="T2" fmla="*/ 752 w 752"/>
                      <a:gd name="T3" fmla="*/ 124 h 327"/>
                      <a:gd name="T4" fmla="*/ 470 w 752"/>
                      <a:gd name="T5" fmla="*/ 327 h 327"/>
                      <a:gd name="T6" fmla="*/ 0 w 752"/>
                      <a:gd name="T7" fmla="*/ 183 h 327"/>
                      <a:gd name="T8" fmla="*/ 293 w 752"/>
                      <a:gd name="T9" fmla="*/ 0 h 327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752"/>
                      <a:gd name="T16" fmla="*/ 0 h 327"/>
                      <a:gd name="T17" fmla="*/ 752 w 752"/>
                      <a:gd name="T18" fmla="*/ 327 h 327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752" h="327">
                        <a:moveTo>
                          <a:pt x="293" y="0"/>
                        </a:moveTo>
                        <a:lnTo>
                          <a:pt x="752" y="124"/>
                        </a:lnTo>
                        <a:lnTo>
                          <a:pt x="470" y="327"/>
                        </a:lnTo>
                        <a:lnTo>
                          <a:pt x="0" y="183"/>
                        </a:lnTo>
                        <a:lnTo>
                          <a:pt x="293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91" name="Freeform 1155"/>
                  <p:cNvSpPr>
                    <a:spLocks/>
                  </p:cNvSpPr>
                  <p:nvPr/>
                </p:nvSpPr>
                <p:spPr bwMode="auto">
                  <a:xfrm>
                    <a:off x="1754" y="2649"/>
                    <a:ext cx="726" cy="311"/>
                  </a:xfrm>
                  <a:custGeom>
                    <a:avLst/>
                    <a:gdLst>
                      <a:gd name="T0" fmla="*/ 282 w 726"/>
                      <a:gd name="T1" fmla="*/ 0 h 311"/>
                      <a:gd name="T2" fmla="*/ 726 w 726"/>
                      <a:gd name="T3" fmla="*/ 119 h 311"/>
                      <a:gd name="T4" fmla="*/ 457 w 726"/>
                      <a:gd name="T5" fmla="*/ 311 h 311"/>
                      <a:gd name="T6" fmla="*/ 0 w 726"/>
                      <a:gd name="T7" fmla="*/ 173 h 311"/>
                      <a:gd name="T8" fmla="*/ 282 w 726"/>
                      <a:gd name="T9" fmla="*/ 0 h 311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726"/>
                      <a:gd name="T16" fmla="*/ 0 h 311"/>
                      <a:gd name="T17" fmla="*/ 726 w 726"/>
                      <a:gd name="T18" fmla="*/ 311 h 311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726" h="311">
                        <a:moveTo>
                          <a:pt x="282" y="0"/>
                        </a:moveTo>
                        <a:lnTo>
                          <a:pt x="726" y="119"/>
                        </a:lnTo>
                        <a:lnTo>
                          <a:pt x="457" y="311"/>
                        </a:lnTo>
                        <a:lnTo>
                          <a:pt x="0" y="173"/>
                        </a:lnTo>
                        <a:lnTo>
                          <a:pt x="282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4D4D4D"/>
                      </a:gs>
                      <a:gs pos="100000">
                        <a:srgbClr val="DDDDDD"/>
                      </a:gs>
                    </a:gsLst>
                    <a:lin ang="1890000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92" name="Freeform 1156"/>
                  <p:cNvSpPr>
                    <a:spLocks/>
                  </p:cNvSpPr>
                  <p:nvPr/>
                </p:nvSpPr>
                <p:spPr bwMode="auto">
                  <a:xfrm>
                    <a:off x="1808" y="2770"/>
                    <a:ext cx="258" cy="100"/>
                  </a:xfrm>
                  <a:custGeom>
                    <a:avLst/>
                    <a:gdLst>
                      <a:gd name="T0" fmla="*/ 0 w 258"/>
                      <a:gd name="T1" fmla="*/ 44 h 100"/>
                      <a:gd name="T2" fmla="*/ 75 w 258"/>
                      <a:gd name="T3" fmla="*/ 0 h 100"/>
                      <a:gd name="T4" fmla="*/ 258 w 258"/>
                      <a:gd name="T5" fmla="*/ 50 h 100"/>
                      <a:gd name="T6" fmla="*/ 183 w 258"/>
                      <a:gd name="T7" fmla="*/ 100 h 100"/>
                      <a:gd name="T8" fmla="*/ 0 w 258"/>
                      <a:gd name="T9" fmla="*/ 44 h 100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58"/>
                      <a:gd name="T16" fmla="*/ 0 h 100"/>
                      <a:gd name="T17" fmla="*/ 258 w 258"/>
                      <a:gd name="T18" fmla="*/ 100 h 100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58" h="100">
                        <a:moveTo>
                          <a:pt x="0" y="44"/>
                        </a:moveTo>
                        <a:lnTo>
                          <a:pt x="75" y="0"/>
                        </a:lnTo>
                        <a:lnTo>
                          <a:pt x="258" y="50"/>
                        </a:lnTo>
                        <a:lnTo>
                          <a:pt x="183" y="100"/>
                        </a:lnTo>
                        <a:lnTo>
                          <a:pt x="0" y="44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93" name="Freeform 1157"/>
                  <p:cNvSpPr>
                    <a:spLocks/>
                  </p:cNvSpPr>
                  <p:nvPr/>
                </p:nvSpPr>
                <p:spPr bwMode="auto">
                  <a:xfrm>
                    <a:off x="1799" y="2816"/>
                    <a:ext cx="194" cy="63"/>
                  </a:xfrm>
                  <a:custGeom>
                    <a:avLst/>
                    <a:gdLst>
                      <a:gd name="T0" fmla="*/ 12 w 194"/>
                      <a:gd name="T1" fmla="*/ 0 h 63"/>
                      <a:gd name="T2" fmla="*/ 194 w 194"/>
                      <a:gd name="T3" fmla="*/ 53 h 63"/>
                      <a:gd name="T4" fmla="*/ 180 w 194"/>
                      <a:gd name="T5" fmla="*/ 63 h 63"/>
                      <a:gd name="T6" fmla="*/ 0 w 194"/>
                      <a:gd name="T7" fmla="*/ 9 h 63"/>
                      <a:gd name="T8" fmla="*/ 12 w 194"/>
                      <a:gd name="T9" fmla="*/ 0 h 6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94"/>
                      <a:gd name="T16" fmla="*/ 0 h 63"/>
                      <a:gd name="T17" fmla="*/ 194 w 194"/>
                      <a:gd name="T18" fmla="*/ 63 h 63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94" h="63">
                        <a:moveTo>
                          <a:pt x="12" y="0"/>
                        </a:moveTo>
                        <a:lnTo>
                          <a:pt x="194" y="53"/>
                        </a:lnTo>
                        <a:lnTo>
                          <a:pt x="180" y="63"/>
                        </a:lnTo>
                        <a:lnTo>
                          <a:pt x="0" y="9"/>
                        </a:lnTo>
                        <a:lnTo>
                          <a:pt x="12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94" name="Freeform 1158"/>
                  <p:cNvSpPr>
                    <a:spLocks/>
                  </p:cNvSpPr>
                  <p:nvPr/>
                </p:nvSpPr>
                <p:spPr bwMode="auto">
                  <a:xfrm>
                    <a:off x="2020" y="2834"/>
                    <a:ext cx="258" cy="102"/>
                  </a:xfrm>
                  <a:custGeom>
                    <a:avLst/>
                    <a:gdLst>
                      <a:gd name="T0" fmla="*/ 0 w 258"/>
                      <a:gd name="T1" fmla="*/ 46 h 102"/>
                      <a:gd name="T2" fmla="*/ 71 w 258"/>
                      <a:gd name="T3" fmla="*/ 0 h 102"/>
                      <a:gd name="T4" fmla="*/ 258 w 258"/>
                      <a:gd name="T5" fmla="*/ 52 h 102"/>
                      <a:gd name="T6" fmla="*/ 183 w 258"/>
                      <a:gd name="T7" fmla="*/ 102 h 102"/>
                      <a:gd name="T8" fmla="*/ 0 w 258"/>
                      <a:gd name="T9" fmla="*/ 46 h 10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58"/>
                      <a:gd name="T16" fmla="*/ 0 h 102"/>
                      <a:gd name="T17" fmla="*/ 258 w 258"/>
                      <a:gd name="T18" fmla="*/ 102 h 102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58" h="102">
                        <a:moveTo>
                          <a:pt x="0" y="46"/>
                        </a:moveTo>
                        <a:lnTo>
                          <a:pt x="71" y="0"/>
                        </a:lnTo>
                        <a:lnTo>
                          <a:pt x="258" y="52"/>
                        </a:lnTo>
                        <a:lnTo>
                          <a:pt x="183" y="102"/>
                        </a:lnTo>
                        <a:lnTo>
                          <a:pt x="0" y="46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95" name="Freeform 1159"/>
                  <p:cNvSpPr>
                    <a:spLocks/>
                  </p:cNvSpPr>
                  <p:nvPr/>
                </p:nvSpPr>
                <p:spPr bwMode="auto">
                  <a:xfrm>
                    <a:off x="2011" y="2882"/>
                    <a:ext cx="194" cy="63"/>
                  </a:xfrm>
                  <a:custGeom>
                    <a:avLst/>
                    <a:gdLst>
                      <a:gd name="T0" fmla="*/ 12 w 194"/>
                      <a:gd name="T1" fmla="*/ 0 h 63"/>
                      <a:gd name="T2" fmla="*/ 194 w 194"/>
                      <a:gd name="T3" fmla="*/ 53 h 63"/>
                      <a:gd name="T4" fmla="*/ 180 w 194"/>
                      <a:gd name="T5" fmla="*/ 63 h 63"/>
                      <a:gd name="T6" fmla="*/ 0 w 194"/>
                      <a:gd name="T7" fmla="*/ 9 h 63"/>
                      <a:gd name="T8" fmla="*/ 12 w 194"/>
                      <a:gd name="T9" fmla="*/ 0 h 6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94"/>
                      <a:gd name="T16" fmla="*/ 0 h 63"/>
                      <a:gd name="T17" fmla="*/ 194 w 194"/>
                      <a:gd name="T18" fmla="*/ 63 h 63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94" h="63">
                        <a:moveTo>
                          <a:pt x="12" y="0"/>
                        </a:moveTo>
                        <a:lnTo>
                          <a:pt x="194" y="53"/>
                        </a:lnTo>
                        <a:lnTo>
                          <a:pt x="180" y="63"/>
                        </a:lnTo>
                        <a:lnTo>
                          <a:pt x="0" y="9"/>
                        </a:lnTo>
                        <a:lnTo>
                          <a:pt x="12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</p:grpSp>
            <p:sp>
              <p:nvSpPr>
                <p:cNvPr id="84" name="Freeform 1160"/>
                <p:cNvSpPr>
                  <a:spLocks/>
                </p:cNvSpPr>
                <p:nvPr/>
              </p:nvSpPr>
              <p:spPr bwMode="auto">
                <a:xfrm>
                  <a:off x="2577" y="3043"/>
                  <a:ext cx="614" cy="514"/>
                </a:xfrm>
                <a:custGeom>
                  <a:avLst/>
                  <a:gdLst>
                    <a:gd name="T0" fmla="*/ 1 w 990"/>
                    <a:gd name="T1" fmla="*/ 6 h 792"/>
                    <a:gd name="T2" fmla="*/ 6 w 990"/>
                    <a:gd name="T3" fmla="*/ 0 h 792"/>
                    <a:gd name="T4" fmla="*/ 6 w 990"/>
                    <a:gd name="T5" fmla="*/ 1 h 792"/>
                    <a:gd name="T6" fmla="*/ 0 w 990"/>
                    <a:gd name="T7" fmla="*/ 6 h 792"/>
                    <a:gd name="T8" fmla="*/ 1 w 990"/>
                    <a:gd name="T9" fmla="*/ 6 h 79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990"/>
                    <a:gd name="T16" fmla="*/ 0 h 792"/>
                    <a:gd name="T17" fmla="*/ 990 w 990"/>
                    <a:gd name="T18" fmla="*/ 792 h 79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990" h="792">
                      <a:moveTo>
                        <a:pt x="3" y="738"/>
                      </a:moveTo>
                      <a:lnTo>
                        <a:pt x="990" y="0"/>
                      </a:lnTo>
                      <a:lnTo>
                        <a:pt x="987" y="60"/>
                      </a:lnTo>
                      <a:lnTo>
                        <a:pt x="0" y="792"/>
                      </a:lnTo>
                      <a:lnTo>
                        <a:pt x="3" y="738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85" name="Freeform 1161"/>
                <p:cNvSpPr>
                  <a:spLocks/>
                </p:cNvSpPr>
                <p:nvPr/>
              </p:nvSpPr>
              <p:spPr bwMode="auto">
                <a:xfrm>
                  <a:off x="1010" y="3084"/>
                  <a:ext cx="1571" cy="469"/>
                </a:xfrm>
                <a:custGeom>
                  <a:avLst/>
                  <a:gdLst>
                    <a:gd name="T0" fmla="*/ 1 w 2532"/>
                    <a:gd name="T1" fmla="*/ 0 h 723"/>
                    <a:gd name="T2" fmla="*/ 1 w 2532"/>
                    <a:gd name="T3" fmla="*/ 0 h 723"/>
                    <a:gd name="T4" fmla="*/ 14 w 2532"/>
                    <a:gd name="T5" fmla="*/ 6 h 723"/>
                    <a:gd name="T6" fmla="*/ 14 w 2532"/>
                    <a:gd name="T7" fmla="*/ 6 h 723"/>
                    <a:gd name="T8" fmla="*/ 0 w 2532"/>
                    <a:gd name="T9" fmla="*/ 1 h 723"/>
                    <a:gd name="T10" fmla="*/ 1 w 2532"/>
                    <a:gd name="T11" fmla="*/ 0 h 7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532"/>
                    <a:gd name="T19" fmla="*/ 0 h 723"/>
                    <a:gd name="T20" fmla="*/ 2532 w 2532"/>
                    <a:gd name="T21" fmla="*/ 723 h 7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532" h="723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86" name="Freeform 1162"/>
                <p:cNvSpPr>
                  <a:spLocks/>
                </p:cNvSpPr>
                <p:nvPr/>
              </p:nvSpPr>
              <p:spPr bwMode="auto">
                <a:xfrm>
                  <a:off x="1011" y="2998"/>
                  <a:ext cx="17" cy="95"/>
                </a:xfrm>
                <a:custGeom>
                  <a:avLst/>
                  <a:gdLst>
                    <a:gd name="T0" fmla="*/ 1 w 26"/>
                    <a:gd name="T1" fmla="*/ 1 h 147"/>
                    <a:gd name="T2" fmla="*/ 1 w 26"/>
                    <a:gd name="T3" fmla="*/ 1 h 147"/>
                    <a:gd name="T4" fmla="*/ 0 w 26"/>
                    <a:gd name="T5" fmla="*/ 1 h 147"/>
                    <a:gd name="T6" fmla="*/ 1 w 26"/>
                    <a:gd name="T7" fmla="*/ 0 h 147"/>
                    <a:gd name="T8" fmla="*/ 1 w 26"/>
                    <a:gd name="T9" fmla="*/ 1 h 14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6"/>
                    <a:gd name="T16" fmla="*/ 0 h 147"/>
                    <a:gd name="T17" fmla="*/ 26 w 26"/>
                    <a:gd name="T18" fmla="*/ 147 h 14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6" h="147">
                      <a:moveTo>
                        <a:pt x="26" y="10"/>
                      </a:moveTo>
                      <a:lnTo>
                        <a:pt x="23" y="147"/>
                      </a:lnTo>
                      <a:lnTo>
                        <a:pt x="0" y="144"/>
                      </a:lnTo>
                      <a:lnTo>
                        <a:pt x="3" y="0"/>
                      </a:lnTo>
                      <a:lnTo>
                        <a:pt x="26" y="1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87" name="Freeform 1163"/>
                <p:cNvSpPr>
                  <a:spLocks/>
                </p:cNvSpPr>
                <p:nvPr/>
              </p:nvSpPr>
              <p:spPr bwMode="auto">
                <a:xfrm>
                  <a:off x="1012" y="2611"/>
                  <a:ext cx="730" cy="393"/>
                </a:xfrm>
                <a:custGeom>
                  <a:avLst/>
                  <a:gdLst>
                    <a:gd name="T0" fmla="*/ 6 w 1176"/>
                    <a:gd name="T1" fmla="*/ 0 h 606"/>
                    <a:gd name="T2" fmla="*/ 0 w 1176"/>
                    <a:gd name="T3" fmla="*/ 5 h 606"/>
                    <a:gd name="T4" fmla="*/ 1 w 1176"/>
                    <a:gd name="T5" fmla="*/ 5 h 606"/>
                    <a:gd name="T6" fmla="*/ 6 w 1176"/>
                    <a:gd name="T7" fmla="*/ 1 h 606"/>
                    <a:gd name="T8" fmla="*/ 6 w 1176"/>
                    <a:gd name="T9" fmla="*/ 0 h 60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76"/>
                    <a:gd name="T16" fmla="*/ 0 h 606"/>
                    <a:gd name="T17" fmla="*/ 1176 w 1176"/>
                    <a:gd name="T18" fmla="*/ 606 h 60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76" h="606">
                      <a:moveTo>
                        <a:pt x="1170" y="0"/>
                      </a:moveTo>
                      <a:lnTo>
                        <a:pt x="0" y="597"/>
                      </a:lnTo>
                      <a:lnTo>
                        <a:pt x="30" y="606"/>
                      </a:lnTo>
                      <a:lnTo>
                        <a:pt x="1176" y="18"/>
                      </a:lnTo>
                      <a:lnTo>
                        <a:pt x="1170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88" name="Freeform 1164"/>
                <p:cNvSpPr>
                  <a:spLocks/>
                </p:cNvSpPr>
                <p:nvPr/>
              </p:nvSpPr>
              <p:spPr bwMode="auto">
                <a:xfrm>
                  <a:off x="1061" y="3018"/>
                  <a:ext cx="1490" cy="451"/>
                </a:xfrm>
                <a:custGeom>
                  <a:avLst/>
                  <a:gdLst>
                    <a:gd name="T0" fmla="*/ 1 w 2532"/>
                    <a:gd name="T1" fmla="*/ 0 h 723"/>
                    <a:gd name="T2" fmla="*/ 1 w 2532"/>
                    <a:gd name="T3" fmla="*/ 0 h 723"/>
                    <a:gd name="T4" fmla="*/ 7 w 2532"/>
                    <a:gd name="T5" fmla="*/ 4 h 723"/>
                    <a:gd name="T6" fmla="*/ 7 w 2532"/>
                    <a:gd name="T7" fmla="*/ 4 h 723"/>
                    <a:gd name="T8" fmla="*/ 0 w 2532"/>
                    <a:gd name="T9" fmla="*/ 1 h 723"/>
                    <a:gd name="T10" fmla="*/ 1 w 2532"/>
                    <a:gd name="T11" fmla="*/ 0 h 7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532"/>
                    <a:gd name="T19" fmla="*/ 0 h 723"/>
                    <a:gd name="T20" fmla="*/ 2532 w 2532"/>
                    <a:gd name="T21" fmla="*/ 723 h 7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532" h="723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89" name="Freeform 1165"/>
                <p:cNvSpPr>
                  <a:spLocks/>
                </p:cNvSpPr>
                <p:nvPr/>
              </p:nvSpPr>
              <p:spPr bwMode="auto">
                <a:xfrm flipV="1">
                  <a:off x="2549" y="2986"/>
                  <a:ext cx="608" cy="467"/>
                </a:xfrm>
                <a:custGeom>
                  <a:avLst/>
                  <a:gdLst>
                    <a:gd name="T0" fmla="*/ 0 w 2532"/>
                    <a:gd name="T1" fmla="*/ 0 h 723"/>
                    <a:gd name="T2" fmla="*/ 0 w 2532"/>
                    <a:gd name="T3" fmla="*/ 0 h 723"/>
                    <a:gd name="T4" fmla="*/ 0 w 2532"/>
                    <a:gd name="T5" fmla="*/ 6 h 723"/>
                    <a:gd name="T6" fmla="*/ 0 w 2532"/>
                    <a:gd name="T7" fmla="*/ 6 h 723"/>
                    <a:gd name="T8" fmla="*/ 0 w 2532"/>
                    <a:gd name="T9" fmla="*/ 1 h 723"/>
                    <a:gd name="T10" fmla="*/ 0 w 2532"/>
                    <a:gd name="T11" fmla="*/ 0 h 7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532"/>
                    <a:gd name="T19" fmla="*/ 0 h 723"/>
                    <a:gd name="T20" fmla="*/ 2532 w 2532"/>
                    <a:gd name="T21" fmla="*/ 723 h 7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532" h="723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</p:grpSp>
        </p:grpSp>
      </p:grpSp>
      <p:cxnSp>
        <p:nvCxnSpPr>
          <p:cNvPr id="363" name="Straight Arrow Connector 362"/>
          <p:cNvCxnSpPr/>
          <p:nvPr/>
        </p:nvCxnSpPr>
        <p:spPr>
          <a:xfrm flipV="1">
            <a:off x="4225283" y="3035474"/>
            <a:ext cx="494434" cy="330867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65" name="Straight Arrow Connector 364"/>
          <p:cNvCxnSpPr/>
          <p:nvPr/>
        </p:nvCxnSpPr>
        <p:spPr>
          <a:xfrm flipV="1">
            <a:off x="4400735" y="3898453"/>
            <a:ext cx="505898" cy="249129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66" name="Straight Arrow Connector 365"/>
          <p:cNvCxnSpPr/>
          <p:nvPr/>
        </p:nvCxnSpPr>
        <p:spPr>
          <a:xfrm flipV="1">
            <a:off x="4412468" y="5426941"/>
            <a:ext cx="555334" cy="146853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67" name="Straight Arrow Connector 366"/>
          <p:cNvCxnSpPr/>
          <p:nvPr/>
        </p:nvCxnSpPr>
        <p:spPr>
          <a:xfrm flipH="1" flipV="1">
            <a:off x="7129678" y="5572017"/>
            <a:ext cx="1046697" cy="98921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70" name="Straight Arrow Connector 369"/>
          <p:cNvCxnSpPr/>
          <p:nvPr/>
        </p:nvCxnSpPr>
        <p:spPr>
          <a:xfrm flipH="1" flipV="1">
            <a:off x="6938745" y="4243512"/>
            <a:ext cx="1046697" cy="98921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71" name="Straight Arrow Connector 370"/>
          <p:cNvCxnSpPr/>
          <p:nvPr/>
        </p:nvCxnSpPr>
        <p:spPr>
          <a:xfrm flipH="1" flipV="1">
            <a:off x="6821892" y="3141412"/>
            <a:ext cx="1062403" cy="163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0500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5" presetClass="entr" presetSubtype="0" repeatCount="indefinite" fill="hold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5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5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5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55" presetClass="entr" presetSubtype="0" repeatCount="indefinite" fill="hold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5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Peer to Peer Network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IN" dirty="0"/>
              <a:t>Computers are connected </a:t>
            </a:r>
            <a:r>
              <a:rPr lang="en-IN" dirty="0">
                <a:solidFill>
                  <a:schemeClr val="accent6"/>
                </a:solidFill>
              </a:rPr>
              <a:t>together </a:t>
            </a:r>
            <a:r>
              <a:rPr lang="en-IN" dirty="0"/>
              <a:t>so that users can share resources and information.</a:t>
            </a:r>
            <a:endParaRPr lang="en-US" dirty="0"/>
          </a:p>
          <a:p>
            <a:pPr algn="just"/>
            <a:endParaRPr lang="en-IN" sz="3000" dirty="0"/>
          </a:p>
          <a:p>
            <a:pPr algn="just"/>
            <a:endParaRPr lang="en-IN" sz="3000" dirty="0"/>
          </a:p>
          <a:p>
            <a:r>
              <a:rPr lang="en-IN" dirty="0"/>
              <a:t>There is </a:t>
            </a:r>
            <a:r>
              <a:rPr lang="en-IN" dirty="0">
                <a:solidFill>
                  <a:schemeClr val="accent6"/>
                </a:solidFill>
              </a:rPr>
              <a:t>no central server </a:t>
            </a:r>
            <a:r>
              <a:rPr lang="en-IN" dirty="0"/>
              <a:t>for authenticating users, each of them works as both client and server. </a:t>
            </a:r>
          </a:p>
          <a:p>
            <a:r>
              <a:rPr lang="en-IN" dirty="0"/>
              <a:t>e.g. Bit Torrent</a:t>
            </a:r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6005945" y="3745980"/>
            <a:ext cx="2286000" cy="2286000"/>
            <a:chOff x="2895600" y="3429000"/>
            <a:chExt cx="3352800" cy="3048000"/>
          </a:xfrm>
        </p:grpSpPr>
        <p:pic>
          <p:nvPicPr>
            <p:cNvPr id="8" name="Picture 7" descr="http://blog.gogrid.com/wp-content/uploads/2009/05/image.png"/>
            <p:cNvPicPr/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2895600" y="3429000"/>
              <a:ext cx="3352800" cy="3048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" name="Rectangle 8"/>
            <p:cNvSpPr/>
            <p:nvPr/>
          </p:nvSpPr>
          <p:spPr>
            <a:xfrm>
              <a:off x="5334000" y="3886200"/>
              <a:ext cx="914400" cy="533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59795" y="1653002"/>
            <a:ext cx="4178300" cy="104721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90738" y="3368155"/>
            <a:ext cx="755650" cy="75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903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/>
              <a:t>Client – Server Network</a:t>
            </a:r>
            <a:endParaRPr lang="en-US" b="1" dirty="0">
              <a:latin typeface="+mj-lt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IN" dirty="0">
                <a:solidFill>
                  <a:schemeClr val="accent6"/>
                </a:solidFill>
              </a:rPr>
              <a:t>Client</a:t>
            </a:r>
            <a:r>
              <a:rPr lang="en-IN" dirty="0"/>
              <a:t>: Request servers for a task.</a:t>
            </a:r>
          </a:p>
          <a:p>
            <a:pPr lvl="1" algn="just"/>
            <a:r>
              <a:rPr lang="en-IN" dirty="0"/>
              <a:t>Generally called desktop PCs or workstations.</a:t>
            </a:r>
          </a:p>
          <a:p>
            <a:pPr algn="just"/>
            <a:r>
              <a:rPr lang="en-IN" dirty="0">
                <a:solidFill>
                  <a:schemeClr val="accent6"/>
                </a:solidFill>
              </a:rPr>
              <a:t>Server</a:t>
            </a:r>
            <a:r>
              <a:rPr lang="en-IN" dirty="0"/>
              <a:t>: Receive requests from the clients. Process and response them.</a:t>
            </a:r>
          </a:p>
          <a:p>
            <a:pPr lvl="1" algn="just"/>
            <a:r>
              <a:rPr lang="en-IN" dirty="0"/>
              <a:t>e.g. Web Server, Email Server</a:t>
            </a:r>
          </a:p>
          <a:p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33801" y="3429001"/>
            <a:ext cx="4540795" cy="2724477"/>
          </a:xfrm>
          <a:prstGeom prst="rect">
            <a:avLst/>
          </a:prstGeom>
        </p:spPr>
      </p:pic>
      <p:sp>
        <p:nvSpPr>
          <p:cNvPr id="3" name="Snip Same Side Corner Rectangle 2"/>
          <p:cNvSpPr/>
          <p:nvPr/>
        </p:nvSpPr>
        <p:spPr>
          <a:xfrm>
            <a:off x="5486400" y="3867477"/>
            <a:ext cx="228600" cy="228600"/>
          </a:xfrm>
          <a:prstGeom prst="snip2Same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nip Same Side Corner Rectangle 5"/>
          <p:cNvSpPr/>
          <p:nvPr/>
        </p:nvSpPr>
        <p:spPr>
          <a:xfrm>
            <a:off x="4655127" y="4541856"/>
            <a:ext cx="228600" cy="228600"/>
          </a:xfrm>
          <a:prstGeom prst="snip2Same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nip Same Side Corner Rectangle 7"/>
          <p:cNvSpPr/>
          <p:nvPr/>
        </p:nvSpPr>
        <p:spPr>
          <a:xfrm>
            <a:off x="5444836" y="5772477"/>
            <a:ext cx="228600" cy="228600"/>
          </a:xfrm>
          <a:prstGeom prst="snip2Same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nip Same Side Corner Rectangle 9"/>
          <p:cNvSpPr/>
          <p:nvPr/>
        </p:nvSpPr>
        <p:spPr>
          <a:xfrm>
            <a:off x="7467600" y="5239077"/>
            <a:ext cx="228600" cy="228600"/>
          </a:xfrm>
          <a:prstGeom prst="snip2Same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nip Same Side Corner Rectangle 6"/>
          <p:cNvSpPr/>
          <p:nvPr/>
        </p:nvSpPr>
        <p:spPr>
          <a:xfrm>
            <a:off x="7467600" y="5204100"/>
            <a:ext cx="228600" cy="228600"/>
          </a:xfrm>
          <a:prstGeom prst="snip2Same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nip Same Side Corner Rectangle 12"/>
          <p:cNvSpPr/>
          <p:nvPr/>
        </p:nvSpPr>
        <p:spPr>
          <a:xfrm>
            <a:off x="7467600" y="5239077"/>
            <a:ext cx="228600" cy="228600"/>
          </a:xfrm>
          <a:prstGeom prst="snip2Same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722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0851 0.0169 0.01701 0.0338 0.03021 0.04236 C 0.0434 0.0507 0.06424 0.04445 0.07865 0.05047 C 0.09306 0.05649 0.10799 0.07061 0.11649 0.07871 C 0.12517 0.08681 0.12691 0.09121 0.13021 0.09885 C 0.13351 0.10672 0.1349 0.10973 0.13628 0.12524 C 0.1375 0.14074 0.13038 0.17871 0.13767 0.1919 C 0.14514 0.2051 0.16545 0.20186 0.18021 0.20394 C 0.19479 0.20602 0.21753 0.20324 0.22569 0.20394 " pathEditMode="relative" ptsTypes="AAAAAAAAA">
                                      <p:cBhvr>
                                        <p:cTn id="40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39"/>
                                            </p:cond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2083 -0.00255 0.04184 -0.00509 0.05295 0.00393 C 0.06406 0.01296 0.05625 0.04606 0.06649 0.0544 C 0.07691 0.06296 0.09982 0.05185 0.1151 0.0544 C 0.1302 0.05717 0.14531 0.07037 0.15746 0.0706 C 0.16961 0.07083 0.17482 0.06111 0.18767 0.05648 C 0.20069 0.05185 0.22534 0.03264 0.23472 0.04236 C 0.24409 0.05208 0.22968 0.10324 0.24375 0.11504 C 0.25798 0.12685 0.31961 0.11296 0.31961 0.11296 " pathEditMode="relative" ptsTypes="AAAAAAAAA">
                                      <p:cBhvr>
                                        <p:cTn id="4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47"/>
                                            </p:cond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0156 -0.0169 0.00312 -0.0338 0.0059 -0.04653 C 0.00868 -0.05949 0.0118 -0.06713 0.01649 -0.07685 C 0.02135 -0.08681 0.02465 -0.10255 0.03472 -0.10533 C 0.04479 -0.10787 0.06527 -0.09097 0.07725 -0.09306 C 0.08906 -0.09514 0.09652 -0.11065 0.1059 -0.11736 C 0.11527 -0.12408 0.12517 -0.13079 0.13316 -0.13357 C 0.14132 -0.13634 0.15086 -0.14329 0.15451 -0.13357 C 0.15798 -0.12384 0.15121 -0.08681 0.15451 -0.075 C 0.15764 -0.0632 0.16128 -0.0632 0.17413 -0.06273 C 0.18698 -0.0625 0.23177 -0.07292 0.23177 -0.07292 " pathEditMode="relative" ptsTypes="AAAAAAAAAAA">
                                      <p:cBhvr>
                                        <p:cTn id="5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55"/>
                                            </p:cond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-0.01631 0.00625 -0.03263 0.0125 -0.04392 0.01227 C -0.05538 0.0118 -0.06371 0.01088 -0.06822 -0.00185 C -0.07274 -0.01482 -0.05833 -0.06181 -0.07118 -0.06459 C -0.0842 -0.06736 -0.12725 -0.02315 -0.14548 -0.01806 C -0.16371 -0.01297 -0.16944 -0.03935 -0.18038 -0.03426 C -0.19114 -0.02917 -0.20451 -0.00301 -0.21059 0.01227 C -0.21666 0.02731 -0.2151 0.04514 -0.21666 0.05671 C -0.21822 0.06805 -0.21996 0.07777 -0.21961 0.08102 " pathEditMode="relative" ptsTypes="AAAAAAAAA">
                                      <p:cBhvr>
                                        <p:cTn id="64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63"/>
                                            </p:cond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3.7037E-7 C -0.0302 0.00533 -0.06041 0.01065 -0.07378 0.00232 C -0.08732 -0.00625 -0.06979 -0.04699 -0.08038 -0.05023 C -0.09114 -0.05347 -0.12083 -0.02106 -0.13784 -0.01736 C -0.15468 -0.01389 -0.18211 -0.02847 -0.18211 -0.02847 C -0.19895 -0.03287 -0.22743 -0.03171 -0.23941 -0.04375 C -0.25138 -0.05578 -0.24218 -0.09143 -0.25416 -0.10046 C -0.26614 -0.10972 -0.3026 -0.09791 -0.31145 -0.09838 " pathEditMode="relative" ptsTypes="AAAAAAAA">
                                      <p:cBhvr>
                                        <p:cTn id="72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71"/>
                                            </p:cond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903 0.00394 C -0.02604 0.01158 -0.06076 0.01922 -0.07882 0.00625 C -0.0967 -0.00625 -0.09236 -0.04745 -0.09913 -0.07199 C -0.10573 -0.09652 -0.10347 -0.12638 -0.11944 -0.14074 C -0.13524 -0.15509 -0.17482 -0.15231 -0.19479 -0.1574 C -0.21493 -0.16273 -0.22847 -0.16273 -0.23975 -0.17175 C -0.25087 -0.18078 -0.26059 -0.18333 -0.2618 -0.2118 " pathEditMode="relative" rAng="0" ptsTypes="AAAAAAA">
                                      <p:cBhvr>
                                        <p:cTn id="80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542" y="-10324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79"/>
                                            </p:cond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6" grpId="0" animBg="1"/>
      <p:bldP spid="6" grpId="1" animBg="1"/>
      <p:bldP spid="8" grpId="0" animBg="1"/>
      <p:bldP spid="8" grpId="1" animBg="1"/>
      <p:bldP spid="10" grpId="0" animBg="1"/>
      <p:bldP spid="10" grpId="1" animBg="1"/>
      <p:bldP spid="7" grpId="0" animBg="1"/>
      <p:bldP spid="7" grpId="1" animBg="1"/>
      <p:bldP spid="13" grpId="0" animBg="1"/>
      <p:bldP spid="13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>
                <a:latin typeface="+mj-lt"/>
              </a:rPr>
              <a:t>The Network Core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IN" dirty="0"/>
              <a:t>Defines the connection of different network segments together and process to transmit data packets across the network.</a:t>
            </a:r>
          </a:p>
          <a:p>
            <a:pPr lvl="0"/>
            <a:r>
              <a:rPr lang="en-IN" dirty="0"/>
              <a:t>It is implemented through the use of </a:t>
            </a:r>
            <a:r>
              <a:rPr lang="en-IN" dirty="0">
                <a:solidFill>
                  <a:schemeClr val="accent6"/>
                </a:solidFill>
              </a:rPr>
              <a:t>switching techniques</a:t>
            </a:r>
            <a:r>
              <a:rPr lang="en-IN" dirty="0"/>
              <a:t>.</a:t>
            </a:r>
          </a:p>
          <a:p>
            <a:pPr marL="0" indent="0">
              <a:buNone/>
            </a:pPr>
            <a:endParaRPr lang="en-IN" dirty="0"/>
          </a:p>
        </p:txBody>
      </p:sp>
      <p:sp>
        <p:nvSpPr>
          <p:cNvPr id="5" name="Rectangle 4"/>
          <p:cNvSpPr/>
          <p:nvPr/>
        </p:nvSpPr>
        <p:spPr>
          <a:xfrm>
            <a:off x="2133600" y="2413694"/>
            <a:ext cx="8015424" cy="3229655"/>
          </a:xfrm>
          <a:prstGeom prst="rect">
            <a:avLst/>
          </a:prstGeom>
        </p:spPr>
      </p:sp>
      <p:sp>
        <p:nvSpPr>
          <p:cNvPr id="6" name="Text Box 13326"/>
          <p:cNvSpPr txBox="1"/>
          <p:nvPr/>
        </p:nvSpPr>
        <p:spPr>
          <a:xfrm>
            <a:off x="5222878" y="3204949"/>
            <a:ext cx="1860310" cy="748596"/>
          </a:xfrm>
          <a:prstGeom prst="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</a:pPr>
            <a:r>
              <a:rPr lang="en-IN" sz="2000" dirty="0">
                <a:ea typeface="Times New Roman"/>
                <a:cs typeface="Times New Roman"/>
              </a:rPr>
              <a:t>Switched</a:t>
            </a:r>
          </a:p>
          <a:p>
            <a:pPr algn="ctr">
              <a:lnSpc>
                <a:spcPct val="115000"/>
              </a:lnSpc>
            </a:pPr>
            <a:r>
              <a:rPr lang="en-IN" sz="2000" dirty="0">
                <a:ea typeface="Times New Roman"/>
                <a:cs typeface="Times New Roman"/>
              </a:rPr>
              <a:t>Networks</a:t>
            </a:r>
          </a:p>
        </p:txBody>
      </p:sp>
      <p:sp>
        <p:nvSpPr>
          <p:cNvPr id="7" name="Text Box 13326"/>
          <p:cNvSpPr txBox="1"/>
          <p:nvPr/>
        </p:nvSpPr>
        <p:spPr>
          <a:xfrm>
            <a:off x="7483464" y="4356338"/>
            <a:ext cx="2339817" cy="829811"/>
          </a:xfrm>
          <a:prstGeom prst="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</a:pPr>
            <a:r>
              <a:rPr lang="en-IN" sz="2000" dirty="0">
                <a:ea typeface="Times New Roman"/>
                <a:cs typeface="Times New Roman"/>
              </a:rPr>
              <a:t>Packet-Switched</a:t>
            </a:r>
            <a:endParaRPr lang="en-IN" sz="2000" dirty="0">
              <a:ea typeface="Times New Roman"/>
            </a:endParaRPr>
          </a:p>
          <a:p>
            <a:pPr algn="ctr">
              <a:lnSpc>
                <a:spcPct val="115000"/>
              </a:lnSpc>
            </a:pPr>
            <a:r>
              <a:rPr lang="en-IN" sz="2000" dirty="0">
                <a:ea typeface="Times New Roman"/>
                <a:cs typeface="Times New Roman"/>
              </a:rPr>
              <a:t>Networks</a:t>
            </a:r>
            <a:endParaRPr lang="en-IN" sz="2000" dirty="0">
              <a:ea typeface="Times New Roman"/>
            </a:endParaRPr>
          </a:p>
        </p:txBody>
      </p:sp>
      <p:sp>
        <p:nvSpPr>
          <p:cNvPr id="8" name="Text Box 13326"/>
          <p:cNvSpPr txBox="1"/>
          <p:nvPr/>
        </p:nvSpPr>
        <p:spPr>
          <a:xfrm>
            <a:off x="2549645" y="4360862"/>
            <a:ext cx="2338263" cy="825286"/>
          </a:xfrm>
          <a:prstGeom prst="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</a:pPr>
            <a:r>
              <a:rPr lang="en-IN" sz="2000" dirty="0">
                <a:ea typeface="Times New Roman"/>
                <a:cs typeface="Times New Roman"/>
              </a:rPr>
              <a:t>Circuit-Switched</a:t>
            </a:r>
            <a:endParaRPr lang="en-IN" sz="2000" dirty="0">
              <a:ea typeface="Times New Roman"/>
            </a:endParaRPr>
          </a:p>
          <a:p>
            <a:pPr algn="ctr">
              <a:lnSpc>
                <a:spcPct val="115000"/>
              </a:lnSpc>
            </a:pPr>
            <a:r>
              <a:rPr lang="en-IN" sz="2000" dirty="0">
                <a:ea typeface="Times New Roman"/>
                <a:cs typeface="Times New Roman"/>
              </a:rPr>
              <a:t>Networks</a:t>
            </a:r>
            <a:endParaRPr lang="en-IN" sz="2000" dirty="0">
              <a:ea typeface="Times New Roman"/>
            </a:endParaRPr>
          </a:p>
        </p:txBody>
      </p:sp>
      <p:cxnSp>
        <p:nvCxnSpPr>
          <p:cNvPr id="23" name="Elbow Connector 22"/>
          <p:cNvCxnSpPr>
            <a:stCxn id="6" idx="2"/>
            <a:endCxn id="7" idx="0"/>
          </p:cNvCxnSpPr>
          <p:nvPr/>
        </p:nvCxnSpPr>
        <p:spPr>
          <a:xfrm rot="16200000" flipH="1">
            <a:off x="7201807" y="2904771"/>
            <a:ext cx="402793" cy="2500340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6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6" idx="2"/>
            <a:endCxn id="8" idx="0"/>
          </p:cNvCxnSpPr>
          <p:nvPr/>
        </p:nvCxnSpPr>
        <p:spPr>
          <a:xfrm rot="5400000">
            <a:off x="4732247" y="2940075"/>
            <a:ext cx="407317" cy="2434256"/>
          </a:xfrm>
          <a:prstGeom prst="bentConnector3">
            <a:avLst/>
          </a:prstGeom>
          <a:ln w="19050">
            <a:solidFill>
              <a:schemeClr val="accent6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5949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Circuit Switched Network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dirty="0"/>
              <a:t>A </a:t>
            </a:r>
            <a:r>
              <a:rPr lang="en-US" dirty="0">
                <a:solidFill>
                  <a:schemeClr val="accent6"/>
                </a:solidFill>
              </a:rPr>
              <a:t>dedicated </a:t>
            </a:r>
            <a:r>
              <a:rPr lang="en-US" dirty="0"/>
              <a:t>channel has to be established before the call is made between users. </a:t>
            </a:r>
          </a:p>
          <a:p>
            <a:pPr algn="just"/>
            <a:r>
              <a:rPr lang="en-US" dirty="0"/>
              <a:t>The channel is </a:t>
            </a:r>
            <a:r>
              <a:rPr lang="en-US" dirty="0">
                <a:solidFill>
                  <a:schemeClr val="accent6"/>
                </a:solidFill>
              </a:rPr>
              <a:t>reserved </a:t>
            </a:r>
            <a:r>
              <a:rPr lang="en-US" dirty="0"/>
              <a:t>between the users till the </a:t>
            </a:r>
            <a:r>
              <a:rPr lang="en-US" dirty="0">
                <a:solidFill>
                  <a:schemeClr val="accent6"/>
                </a:solidFill>
              </a:rPr>
              <a:t>connection is active</a:t>
            </a:r>
            <a:r>
              <a:rPr lang="en-US" dirty="0"/>
              <a:t>. </a:t>
            </a:r>
          </a:p>
          <a:p>
            <a:pPr algn="just"/>
            <a:r>
              <a:rPr lang="en-US" dirty="0"/>
              <a:t>For half duplex(one way) communication, one channel is allocated and for full duplex(two way) communication, two channels are allocated. </a:t>
            </a:r>
          </a:p>
          <a:p>
            <a:pPr algn="just"/>
            <a:r>
              <a:rPr lang="en-US" dirty="0"/>
              <a:t>It is mainly used for </a:t>
            </a:r>
            <a:r>
              <a:rPr lang="en-US" dirty="0">
                <a:solidFill>
                  <a:schemeClr val="accent6"/>
                </a:solidFill>
              </a:rPr>
              <a:t>voice communication </a:t>
            </a:r>
            <a:r>
              <a:rPr lang="en-US" dirty="0"/>
              <a:t>requiring </a:t>
            </a:r>
            <a:r>
              <a:rPr lang="en-US" dirty="0">
                <a:solidFill>
                  <a:schemeClr val="accent6"/>
                </a:solidFill>
              </a:rPr>
              <a:t>real time </a:t>
            </a:r>
            <a:r>
              <a:rPr lang="en-US" dirty="0"/>
              <a:t>services without delay.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1951" y="3152633"/>
            <a:ext cx="6741319" cy="3092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806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xmlns="" id="{D9EBF344-4A7B-4C4A-AF6D-6441BD040AB3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1191446" y="0"/>
            <a:ext cx="0" cy="6829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xmlns="" id="{CA925EF2-D58F-4AC0-ACED-F747CC08D69F}"/>
              </a:ext>
            </a:extLst>
          </p:cNvPr>
          <p:cNvCxnSpPr>
            <a:cxnSpLocks/>
          </p:cNvCxnSpPr>
          <p:nvPr/>
        </p:nvCxnSpPr>
        <p:spPr>
          <a:xfrm>
            <a:off x="1191446" y="5063613"/>
            <a:ext cx="0" cy="179438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xmlns="" id="{4BD1E24D-7739-4C4F-8234-2614FB54ADBC}"/>
              </a:ext>
            </a:extLst>
          </p:cNvPr>
          <p:cNvSpPr/>
          <p:nvPr/>
        </p:nvSpPr>
        <p:spPr>
          <a:xfrm>
            <a:off x="954165" y="682906"/>
            <a:ext cx="474562" cy="474562"/>
          </a:xfrm>
          <a:prstGeom prst="ellips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ym typeface="Wingdings 2" panose="05020102010507070707" pitchFamily="18" charset="2"/>
              </a:rPr>
              <a:t>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00F422F9-3B3A-4A97-ADB3-F83B13E11C16}"/>
              </a:ext>
            </a:extLst>
          </p:cNvPr>
          <p:cNvSpPr txBox="1"/>
          <p:nvPr/>
        </p:nvSpPr>
        <p:spPr>
          <a:xfrm>
            <a:off x="1527893" y="720132"/>
            <a:ext cx="11753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Looping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xmlns="" id="{F34260FD-CAA3-43A0-977C-7E4B57013872}"/>
              </a:ext>
            </a:extLst>
          </p:cNvPr>
          <p:cNvCxnSpPr>
            <a:cxnSpLocks/>
          </p:cNvCxnSpPr>
          <p:nvPr/>
        </p:nvCxnSpPr>
        <p:spPr>
          <a:xfrm>
            <a:off x="1191446" y="1157468"/>
            <a:ext cx="0" cy="397907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BDA2F9A4-6988-4274-8384-12496EC9D59D}"/>
              </a:ext>
            </a:extLst>
          </p:cNvPr>
          <p:cNvSpPr txBox="1"/>
          <p:nvPr/>
        </p:nvSpPr>
        <p:spPr>
          <a:xfrm>
            <a:off x="1458962" y="731706"/>
            <a:ext cx="77724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Outline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What is Computer Network?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Advantages of Computer Network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Applications of Computer Network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Type of Computer Network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What is Internet?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The Network Edge &amp; The Network Core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Transmission Media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Network Topologies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Protocol Layers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Delay, Loss &amp; Throughput</a:t>
            </a:r>
          </a:p>
        </p:txBody>
      </p:sp>
    </p:spTree>
    <p:extLst>
      <p:ext uri="{BB962C8B-B14F-4D97-AF65-F5344CB8AC3E}">
        <p14:creationId xmlns:p14="http://schemas.microsoft.com/office/powerpoint/2010/main" val="98909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Circuit Switched Network </a:t>
            </a:r>
            <a:r>
              <a:rPr lang="mr-IN" dirty="0"/>
              <a:t>–</a:t>
            </a:r>
            <a:r>
              <a:rPr lang="en-US" dirty="0"/>
              <a:t> </a:t>
            </a:r>
            <a:r>
              <a:rPr lang="en-US" dirty="0" err="1"/>
              <a:t>Cont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Communication via circuit switching involves three phases: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Circuit Establishment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Data Transfer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Circuit Disconnect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2574873" y="2634018"/>
            <a:ext cx="6855729" cy="342070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33945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Packet Switched Network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/>
              <a:t>It is </a:t>
            </a:r>
            <a:r>
              <a:rPr lang="en-US" dirty="0">
                <a:solidFill>
                  <a:schemeClr val="accent6"/>
                </a:solidFill>
              </a:rPr>
              <a:t>not required </a:t>
            </a:r>
            <a:r>
              <a:rPr lang="en-US" dirty="0"/>
              <a:t>to establish the connection initially. </a:t>
            </a:r>
          </a:p>
          <a:p>
            <a:pPr algn="just"/>
            <a:r>
              <a:rPr lang="en-US" dirty="0"/>
              <a:t>The connection/channel is available to use by users. But when </a:t>
            </a:r>
            <a:r>
              <a:rPr lang="en-US" dirty="0">
                <a:solidFill>
                  <a:schemeClr val="accent6"/>
                </a:solidFill>
              </a:rPr>
              <a:t>traffic </a:t>
            </a:r>
            <a:r>
              <a:rPr lang="en-US" dirty="0"/>
              <a:t>or </a:t>
            </a:r>
            <a:r>
              <a:rPr lang="en-US" dirty="0">
                <a:solidFill>
                  <a:schemeClr val="accent6"/>
                </a:solidFill>
              </a:rPr>
              <a:t>number of users </a:t>
            </a:r>
            <a:r>
              <a:rPr lang="en-US" dirty="0"/>
              <a:t>increases then it will lead to </a:t>
            </a:r>
            <a:r>
              <a:rPr lang="en-US" dirty="0">
                <a:solidFill>
                  <a:schemeClr val="accent6"/>
                </a:solidFill>
              </a:rPr>
              <a:t>congestion </a:t>
            </a:r>
            <a:r>
              <a:rPr lang="en-US" dirty="0"/>
              <a:t>in the network. </a:t>
            </a:r>
          </a:p>
          <a:p>
            <a:pPr algn="just"/>
            <a:r>
              <a:rPr lang="en-US" dirty="0"/>
              <a:t>Packet switched networks are mainly used for </a:t>
            </a:r>
            <a:r>
              <a:rPr lang="en-US" dirty="0">
                <a:solidFill>
                  <a:schemeClr val="accent6"/>
                </a:solidFill>
              </a:rPr>
              <a:t>data </a:t>
            </a:r>
            <a:r>
              <a:rPr lang="en-US" dirty="0"/>
              <a:t>and </a:t>
            </a:r>
            <a:r>
              <a:rPr lang="en-US" dirty="0">
                <a:solidFill>
                  <a:schemeClr val="accent6"/>
                </a:solidFill>
              </a:rPr>
              <a:t>voice </a:t>
            </a:r>
            <a:r>
              <a:rPr lang="en-US" dirty="0"/>
              <a:t>applications requiring </a:t>
            </a:r>
            <a:r>
              <a:rPr lang="en-US" dirty="0">
                <a:solidFill>
                  <a:schemeClr val="accent6"/>
                </a:solidFill>
              </a:rPr>
              <a:t>non-real time </a:t>
            </a:r>
            <a:r>
              <a:rPr lang="en-US" dirty="0"/>
              <a:t>scenarios.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61067" y="3098043"/>
            <a:ext cx="8463588" cy="3234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290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Differences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4335772"/>
              </p:ext>
            </p:extLst>
          </p:nvPr>
        </p:nvGraphicFramePr>
        <p:xfrm>
          <a:off x="472553" y="990600"/>
          <a:ext cx="11141691" cy="5181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598283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15885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indent="0" algn="ctr">
                        <a:buFont typeface="Wingdings" charset="2"/>
                        <a:buNone/>
                      </a:pPr>
                      <a:r>
                        <a:rPr lang="en-US" sz="2800" dirty="0"/>
                        <a:t>Circuit Switching</a:t>
                      </a:r>
                      <a:endParaRPr lang="en-US" sz="2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buFont typeface="Wingdings" charset="2"/>
                        <a:buNone/>
                      </a:pPr>
                      <a:r>
                        <a:rPr lang="en-US" sz="2800" dirty="0"/>
                        <a:t>Packet Switching</a:t>
                      </a:r>
                      <a:endParaRPr lang="en-US" sz="28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1856664"/>
              </p:ext>
            </p:extLst>
          </p:nvPr>
        </p:nvGraphicFramePr>
        <p:xfrm>
          <a:off x="472553" y="1509606"/>
          <a:ext cx="11141691" cy="749808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599648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1452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265113" indent="-265113" algn="just" defTabSz="914400" rtl="0" eaLnBrk="1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buClr>
                          <a:schemeClr val="accent6"/>
                        </a:buClr>
                        <a:buFont typeface="Wingdings 3" panose="05040102010807070707" pitchFamily="18" charset="2"/>
                        <a:buChar char=""/>
                      </a:pPr>
                      <a:r>
                        <a:rPr lang="en-US" sz="2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Dedicated path between source and destination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65113" indent="-265113" algn="just" defTabSz="914400" rtl="0" eaLnBrk="1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buClr>
                          <a:schemeClr val="accent6"/>
                        </a:buClr>
                        <a:buFont typeface="Wingdings 3" panose="05040102010807070707" pitchFamily="18" charset="2"/>
                        <a:buChar char=""/>
                      </a:pPr>
                      <a:r>
                        <a:rPr lang="en-US" sz="2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 dedicated path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8954370"/>
              </p:ext>
            </p:extLst>
          </p:nvPr>
        </p:nvGraphicFramePr>
        <p:xfrm>
          <a:off x="472553" y="2260260"/>
          <a:ext cx="11141691" cy="548640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599648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1452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pPr marL="265113" indent="-265113" algn="just" defTabSz="914400" rtl="0" eaLnBrk="1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buClr>
                          <a:schemeClr val="accent6"/>
                        </a:buClr>
                        <a:buFont typeface="Wingdings 3" panose="05040102010807070707" pitchFamily="18" charset="2"/>
                        <a:buChar char=""/>
                      </a:pPr>
                      <a:r>
                        <a:rPr lang="en-US" sz="2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 packets use same path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65113" indent="-265113" algn="just" defTabSz="914400" rtl="0" eaLnBrk="1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buClr>
                          <a:schemeClr val="accent6"/>
                        </a:buClr>
                        <a:buFont typeface="Wingdings 3" panose="05040102010807070707" pitchFamily="18" charset="2"/>
                        <a:buChar char=""/>
                      </a:pPr>
                      <a:r>
                        <a:rPr lang="en-US" sz="2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Packets travel independently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4807627"/>
              </p:ext>
            </p:extLst>
          </p:nvPr>
        </p:nvGraphicFramePr>
        <p:xfrm>
          <a:off x="472553" y="2809746"/>
          <a:ext cx="11141691" cy="420624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599648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1452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265113" indent="-265113" algn="just" defTabSz="914400" rtl="0" eaLnBrk="1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buClr>
                          <a:schemeClr val="accent6"/>
                        </a:buClr>
                        <a:buFont typeface="Wingdings 3" panose="05040102010807070707" pitchFamily="18" charset="2"/>
                        <a:buChar char=""/>
                      </a:pPr>
                      <a:r>
                        <a:rPr lang="en-US" sz="2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Reserve the entire bandwidth in advance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65113" indent="-265113" algn="just" defTabSz="914400" rtl="0" eaLnBrk="1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buClr>
                          <a:schemeClr val="accent6"/>
                        </a:buClr>
                        <a:buFont typeface="Wingdings 3" panose="05040102010807070707" pitchFamily="18" charset="2"/>
                        <a:buChar char=""/>
                      </a:pPr>
                      <a:r>
                        <a:rPr lang="en-US" sz="2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Does not reserve bandwidth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1854921"/>
              </p:ext>
            </p:extLst>
          </p:nvPr>
        </p:nvGraphicFramePr>
        <p:xfrm>
          <a:off x="472553" y="3231216"/>
          <a:ext cx="11141691" cy="420624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598283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15885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265113" indent="-265113" algn="just" defTabSz="914400" rtl="0" eaLnBrk="1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buClr>
                          <a:schemeClr val="accent6"/>
                        </a:buClr>
                        <a:buFont typeface="Wingdings 3" panose="05040102010807070707" pitchFamily="18" charset="2"/>
                        <a:buChar char=""/>
                      </a:pPr>
                      <a:r>
                        <a:rPr lang="en-US" sz="2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Bandwidth wastage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65113" indent="-265113" algn="just" defTabSz="914400" rtl="0" eaLnBrk="1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buClr>
                          <a:schemeClr val="accent6"/>
                        </a:buClr>
                        <a:buFont typeface="Wingdings 3" panose="05040102010807070707" pitchFamily="18" charset="2"/>
                        <a:buChar char=""/>
                      </a:pPr>
                      <a:r>
                        <a:rPr lang="en-US" sz="2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 bandwidth wastage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0195157"/>
              </p:ext>
            </p:extLst>
          </p:nvPr>
        </p:nvGraphicFramePr>
        <p:xfrm>
          <a:off x="472553" y="3652684"/>
          <a:ext cx="11141691" cy="749808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598283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15885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265113" indent="-265113" algn="just" defTabSz="914400" rtl="0" eaLnBrk="1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buClr>
                          <a:schemeClr val="accent6"/>
                        </a:buClr>
                        <a:buFont typeface="Wingdings 3" panose="05040102010807070707" pitchFamily="18" charset="2"/>
                        <a:buChar char=""/>
                      </a:pPr>
                      <a:r>
                        <a:rPr lang="en-US" sz="2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 store and forward transmission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65113" indent="-265113" algn="just" defTabSz="914400" rtl="0" eaLnBrk="1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buClr>
                          <a:schemeClr val="accent6"/>
                        </a:buClr>
                        <a:buFont typeface="Wingdings 3" panose="05040102010807070707" pitchFamily="18" charset="2"/>
                        <a:buChar char=""/>
                      </a:pPr>
                      <a:r>
                        <a:rPr lang="en-US" sz="2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Supports store and forward transmission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53159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Switching Network</a:t>
            </a:r>
            <a:endParaRPr lang="en-IN" dirty="0">
              <a:latin typeface="+mj-lt"/>
            </a:endParaRPr>
          </a:p>
        </p:txBody>
      </p:sp>
      <p:pic>
        <p:nvPicPr>
          <p:cNvPr id="4" name="Circuit Switching and Packet Switching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26855" y="863600"/>
            <a:ext cx="7454900" cy="5591175"/>
          </a:xfr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99690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4080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100000">
                <p:cTn id="16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dirty="0"/>
              <a:t>Transmission Media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96476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/>
              <a:t>Transmission Media</a:t>
            </a:r>
            <a:endParaRPr lang="en-IN" sz="4000" dirty="0"/>
          </a:p>
        </p:txBody>
      </p:sp>
      <p:graphicFrame>
        <p:nvGraphicFramePr>
          <p:cNvPr id="36" name="Content Placeholder 3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07858986"/>
              </p:ext>
            </p:extLst>
          </p:nvPr>
        </p:nvGraphicFramePr>
        <p:xfrm>
          <a:off x="131763" y="863600"/>
          <a:ext cx="11928475" cy="55911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Content Placeholder 4"/>
          <p:cNvSpPr txBox="1">
            <a:spLocks/>
          </p:cNvSpPr>
          <p:nvPr/>
        </p:nvSpPr>
        <p:spPr>
          <a:xfrm>
            <a:off x="131180" y="863444"/>
            <a:ext cx="11929641" cy="55905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spcBef>
                <a:spcPts val="0"/>
              </a:spcBef>
            </a:pPr>
            <a:r>
              <a:rPr lang="en-IN" dirty="0"/>
              <a:t>A transmission media can be defined as any medium that can </a:t>
            </a:r>
            <a:r>
              <a:rPr lang="en-IN" dirty="0">
                <a:solidFill>
                  <a:schemeClr val="accent6"/>
                </a:solidFill>
              </a:rPr>
              <a:t>carry information </a:t>
            </a:r>
            <a:r>
              <a:rPr lang="en-IN" dirty="0"/>
              <a:t>from a </a:t>
            </a:r>
            <a:r>
              <a:rPr lang="en-IN" dirty="0">
                <a:solidFill>
                  <a:schemeClr val="accent6"/>
                </a:solidFill>
              </a:rPr>
              <a:t>source to a destination.</a:t>
            </a:r>
            <a:endParaRPr lang="en-US" b="1" dirty="0">
              <a:solidFill>
                <a:schemeClr val="accent6"/>
              </a:solidFill>
            </a:endParaRPr>
          </a:p>
          <a:p>
            <a:pPr marL="0" indent="0" algn="ctr">
              <a:spcBef>
                <a:spcPts val="0"/>
              </a:spcBef>
              <a:buFont typeface="Wingdings 3" panose="05040102010807070707" pitchFamily="18" charset="2"/>
              <a:buNone/>
            </a:pPr>
            <a:endParaRPr lang="en-US" sz="2000" dirty="0">
              <a:solidFill>
                <a:schemeClr val="accent6"/>
              </a:solidFill>
              <a:latin typeface="Arial"/>
            </a:endParaRPr>
          </a:p>
          <a:p>
            <a:pPr marL="0" indent="0">
              <a:buFont typeface="Wingdings 3" panose="05040102010807070707" pitchFamily="18" charset="2"/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65628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graphicEl>
                                              <a:dgm id="{60F8D779-5E35-4B58-A3C9-700D8332483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6">
                                            <p:graphicEl>
                                              <a:dgm id="{60F8D779-5E35-4B58-A3C9-700D8332483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graphicEl>
                                              <a:dgm id="{43E0B610-79FA-42C4-BF5B-C128DE0025A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6">
                                            <p:graphicEl>
                                              <a:dgm id="{43E0B610-79FA-42C4-BF5B-C128DE0025A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graphicEl>
                                              <a:dgm id="{9EC1ADC4-F758-4A3D-9E96-7CABA7243E1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6">
                                            <p:graphicEl>
                                              <a:dgm id="{9EC1ADC4-F758-4A3D-9E96-7CABA7243E1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graphicEl>
                                              <a:dgm id="{0D89EF9B-E12C-4061-8911-CC9256E11C5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6">
                                            <p:graphicEl>
                                              <a:dgm id="{0D89EF9B-E12C-4061-8911-CC9256E11C5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graphicEl>
                                              <a:dgm id="{9A2EBF82-9850-4D3F-8DD3-47B7BC5B7FC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6">
                                            <p:graphicEl>
                                              <a:dgm id="{9A2EBF82-9850-4D3F-8DD3-47B7BC5B7FC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graphicEl>
                                              <a:dgm id="{56E3A4DE-108E-40DF-85B2-DEE8C648B90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6">
                                            <p:graphicEl>
                                              <a:dgm id="{56E3A4DE-108E-40DF-85B2-DEE8C648B90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graphicEl>
                                              <a:dgm id="{33952B1D-5337-4E0D-8AC7-5ED5336FEFE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6">
                                            <p:graphicEl>
                                              <a:dgm id="{33952B1D-5337-4E0D-8AC7-5ED5336FEFE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graphicEl>
                                              <a:dgm id="{B8E9A1A5-0149-4AAD-9408-DF8E80C4935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6">
                                            <p:graphicEl>
                                              <a:dgm id="{B8E9A1A5-0149-4AAD-9408-DF8E80C4935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graphicEl>
                                              <a:dgm id="{98977085-6145-43DF-B095-6C3C86A44FE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6">
                                            <p:graphicEl>
                                              <a:dgm id="{98977085-6145-43DF-B095-6C3C86A44FE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graphicEl>
                                              <a:dgm id="{02DF34E6-24ED-49A1-87DD-3837F371AF3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6">
                                            <p:graphicEl>
                                              <a:dgm id="{02DF34E6-24ED-49A1-87DD-3837F371AF3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graphicEl>
                                              <a:dgm id="{FED19440-6A28-4C43-8608-306E3859EF9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6">
                                            <p:graphicEl>
                                              <a:dgm id="{FED19440-6A28-4C43-8608-306E3859EF9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graphicEl>
                                              <a:dgm id="{BB151E64-DC66-4422-A73C-C39BCB7AFEA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6">
                                            <p:graphicEl>
                                              <a:dgm id="{BB151E64-DC66-4422-A73C-C39BCB7AFEA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graphicEl>
                                              <a:dgm id="{7994017F-063A-463B-9BEA-9F8A26DCFB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6">
                                            <p:graphicEl>
                                              <a:dgm id="{7994017F-063A-463B-9BEA-9F8A26DCFBF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graphicEl>
                                              <a:dgm id="{CDFCEEE1-3CAE-4724-828B-9BC15ACEA7C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6">
                                            <p:graphicEl>
                                              <a:dgm id="{CDFCEEE1-3CAE-4724-828B-9BC15ACEA7C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graphicEl>
                                              <a:dgm id="{4FF85720-EBC9-4328-93A2-DE65B869B65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6">
                                            <p:graphicEl>
                                              <a:dgm id="{4FF85720-EBC9-4328-93A2-DE65B869B65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graphicEl>
                                              <a:dgm id="{335B9335-E773-484B-B72E-8576A11735A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6">
                                            <p:graphicEl>
                                              <a:dgm id="{335B9335-E773-484B-B72E-8576A11735A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graphicEl>
                                              <a:dgm id="{D1DA3F47-C4A9-47EE-BC7F-E2A53AF2B56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6">
                                            <p:graphicEl>
                                              <a:dgm id="{D1DA3F47-C4A9-47EE-BC7F-E2A53AF2B56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6" grpId="0">
        <p:bldSub>
          <a:bldDgm bld="lvlOne"/>
        </p:bldSub>
      </p:bldGraphic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Guided Media 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 algn="just"/>
            <a:r>
              <a:rPr lang="en-IN" dirty="0"/>
              <a:t>Guided media are those that provide a </a:t>
            </a:r>
            <a:r>
              <a:rPr lang="en-IN" dirty="0">
                <a:solidFill>
                  <a:schemeClr val="accent6"/>
                </a:solidFill>
              </a:rPr>
              <a:t>wired - channel </a:t>
            </a:r>
            <a:r>
              <a:rPr lang="en-IN" dirty="0"/>
              <a:t>from one device to another.</a:t>
            </a:r>
            <a:endParaRPr lang="en-US" dirty="0"/>
          </a:p>
          <a:p>
            <a:pPr lvl="0" algn="just"/>
            <a:r>
              <a:rPr lang="en-IN" dirty="0"/>
              <a:t>Three Guided media commonly used for data transmission are:</a:t>
            </a:r>
            <a:endParaRPr lang="en-US" dirty="0"/>
          </a:p>
          <a:p>
            <a:pPr marL="0" indent="0" algn="ctr">
              <a:spcBef>
                <a:spcPts val="0"/>
              </a:spcBef>
              <a:buNone/>
            </a:pPr>
            <a:endParaRPr lang="en-US" b="1" dirty="0">
              <a:solidFill>
                <a:srgbClr val="1F497D"/>
              </a:solidFill>
            </a:endParaRPr>
          </a:p>
          <a:p>
            <a:pPr marL="0" indent="0" algn="ctr">
              <a:spcBef>
                <a:spcPts val="0"/>
              </a:spcBef>
              <a:buNone/>
            </a:pPr>
            <a:endParaRPr lang="en-US" sz="2000" dirty="0">
              <a:latin typeface="Arial"/>
            </a:endParaRP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1028" name="Picture 4" descr="Image result for fiber optic cable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85783" y="3281679"/>
            <a:ext cx="2312894" cy="1747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Related image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9643376">
            <a:off x="4907281" y="3676737"/>
            <a:ext cx="2519385" cy="1415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twisted pair cable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9858131">
            <a:off x="2028936" y="3533812"/>
            <a:ext cx="2711527" cy="1526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828801" y="2777067"/>
            <a:ext cx="26230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6"/>
                </a:solidFill>
              </a:rPr>
              <a:t>Twisted Pair Cable</a:t>
            </a:r>
            <a:endParaRPr lang="en-US" sz="2000" dirty="0">
              <a:solidFill>
                <a:schemeClr val="accent6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207561" y="2771744"/>
            <a:ext cx="19188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6"/>
                </a:solidFill>
              </a:rPr>
              <a:t>Coaxial Cable</a:t>
            </a:r>
            <a:endParaRPr lang="en-US" sz="2000" dirty="0">
              <a:solidFill>
                <a:schemeClr val="accent6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875430" y="2771744"/>
            <a:ext cx="23994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6"/>
                </a:solidFill>
              </a:rPr>
              <a:t>Fiber Optic Cable</a:t>
            </a:r>
            <a:endParaRPr lang="en-US" sz="20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4819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1" grpId="0"/>
      <p:bldP spid="1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xmlns="" id="{39612091-9AA9-3D4C-9613-B671053EA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Twisted Pair Cable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It is a physical media made up of a pair of cables twisted with each other. </a:t>
            </a:r>
          </a:p>
          <a:p>
            <a:r>
              <a:rPr lang="en-IN" dirty="0"/>
              <a:t>It is cheap as compared to other transmission media. </a:t>
            </a:r>
          </a:p>
          <a:p>
            <a:r>
              <a:rPr lang="en-IN" dirty="0"/>
              <a:t>Installation of the cable is easy, and it is a lightweight cable. </a:t>
            </a:r>
          </a:p>
          <a:p>
            <a:r>
              <a:rPr lang="en-IN" dirty="0"/>
              <a:t>The frequency range for cable is from 0 to 3.5KHz.</a:t>
            </a:r>
          </a:p>
          <a:p>
            <a:r>
              <a:rPr lang="en-IN" dirty="0"/>
              <a:t>It consists of two insulated copper wires arranged in a regular spiral pattern.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The degree of reduction in noise interference is determined by the number of turns per foot. </a:t>
            </a:r>
          </a:p>
          <a:p>
            <a:r>
              <a:rPr lang="en-IN" dirty="0"/>
              <a:t>Increasing the number of turns per foot decreases noise interference.</a:t>
            </a:r>
          </a:p>
          <a:p>
            <a:endParaRPr lang="en-US" dirty="0"/>
          </a:p>
        </p:txBody>
      </p:sp>
      <p:pic>
        <p:nvPicPr>
          <p:cNvPr id="4" name="Picture 6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60339" y="3429000"/>
            <a:ext cx="8071322" cy="11294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47336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E8F91D2-21A7-BF46-AB88-4257D03D1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Twisted Pair Cable - Cont.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A6E5C1F-EB09-A944-BE8C-405D70318E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Separately </a:t>
            </a:r>
            <a:r>
              <a:rPr lang="en-US" dirty="0">
                <a:solidFill>
                  <a:schemeClr val="accent6"/>
                </a:solidFill>
              </a:rPr>
              <a:t>insulated</a:t>
            </a:r>
          </a:p>
          <a:p>
            <a:r>
              <a:rPr lang="en-US" dirty="0"/>
              <a:t>It is widely used in different kinds of </a:t>
            </a:r>
            <a:r>
              <a:rPr lang="en-US" dirty="0">
                <a:solidFill>
                  <a:schemeClr val="accent6"/>
                </a:solidFill>
              </a:rPr>
              <a:t>data</a:t>
            </a:r>
            <a:r>
              <a:rPr lang="en-US" dirty="0"/>
              <a:t> and </a:t>
            </a:r>
            <a:r>
              <a:rPr lang="en-US" dirty="0">
                <a:solidFill>
                  <a:schemeClr val="accent6"/>
                </a:solidFill>
              </a:rPr>
              <a:t>voice</a:t>
            </a:r>
            <a:r>
              <a:rPr lang="en-US" dirty="0"/>
              <a:t> infrastructure.</a:t>
            </a:r>
          </a:p>
          <a:p>
            <a:r>
              <a:rPr lang="en-US" dirty="0"/>
              <a:t>The use of two wires </a:t>
            </a:r>
            <a:r>
              <a:rPr lang="en-US" dirty="0">
                <a:solidFill>
                  <a:schemeClr val="accent6"/>
                </a:solidFill>
              </a:rPr>
              <a:t>twisted together </a:t>
            </a:r>
            <a:r>
              <a:rPr lang="en-US" dirty="0"/>
              <a:t>helps to reduce </a:t>
            </a:r>
            <a:r>
              <a:rPr lang="en-US" dirty="0">
                <a:solidFill>
                  <a:schemeClr val="accent6"/>
                </a:solidFill>
              </a:rPr>
              <a:t>crosstalk</a:t>
            </a:r>
            <a:r>
              <a:rPr lang="en-US" dirty="0"/>
              <a:t> and </a:t>
            </a:r>
            <a:r>
              <a:rPr lang="en-US" dirty="0">
                <a:solidFill>
                  <a:schemeClr val="accent6"/>
                </a:solidFill>
              </a:rPr>
              <a:t>electromagnetic</a:t>
            </a:r>
            <a:r>
              <a:rPr lang="en-US" dirty="0"/>
              <a:t> </a:t>
            </a:r>
            <a:r>
              <a:rPr lang="en-US" dirty="0">
                <a:solidFill>
                  <a:schemeClr val="accent6"/>
                </a:solidFill>
              </a:rPr>
              <a:t>induction</a:t>
            </a:r>
            <a:r>
              <a:rPr lang="en-US" dirty="0"/>
              <a:t>.</a:t>
            </a:r>
          </a:p>
          <a:p>
            <a:r>
              <a:rPr lang="en-US" dirty="0"/>
              <a:t>Two types of twisted pair cable:</a:t>
            </a:r>
          </a:p>
          <a:p>
            <a:endParaRPr lang="en-US" dirty="0"/>
          </a:p>
        </p:txBody>
      </p:sp>
      <p:pic>
        <p:nvPicPr>
          <p:cNvPr id="4" name="Picture 2" descr="Image result for STP(Shielded Twisted Pair)">
            <a:extLst>
              <a:ext uri="{FF2B5EF4-FFF2-40B4-BE49-F238E27FC236}">
                <a16:creationId xmlns:a16="http://schemas.microsoft.com/office/drawing/2014/main" xmlns="" id="{3C137644-7CA4-6F4D-BDA8-BF1CAE57DD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9745830">
            <a:off x="7135472" y="4155309"/>
            <a:ext cx="2947359" cy="1659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Image result for UTP(Unshielded Twisted Pair)">
            <a:extLst>
              <a:ext uri="{FF2B5EF4-FFF2-40B4-BE49-F238E27FC236}">
                <a16:creationId xmlns:a16="http://schemas.microsoft.com/office/drawing/2014/main" xmlns="" id="{5FF77ADB-6E0F-3247-8E3C-D5E620EF52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20598595">
            <a:off x="2485693" y="4404004"/>
            <a:ext cx="2676037" cy="1164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B41105B5-C98A-644D-969A-3064DE25B5B8}"/>
              </a:ext>
            </a:extLst>
          </p:cNvPr>
          <p:cNvSpPr txBox="1"/>
          <p:nvPr/>
        </p:nvSpPr>
        <p:spPr>
          <a:xfrm>
            <a:off x="2337810" y="3311291"/>
            <a:ext cx="34774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6"/>
                </a:solidFill>
              </a:rPr>
              <a:t>UTP </a:t>
            </a:r>
          </a:p>
          <a:p>
            <a:r>
              <a:rPr lang="en-US" sz="2000" b="1" dirty="0">
                <a:solidFill>
                  <a:schemeClr val="accent6"/>
                </a:solidFill>
              </a:rPr>
              <a:t>(Unshielded Twisted Pair)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F16DB579-A10E-0643-9BEE-33C51A963278}"/>
              </a:ext>
            </a:extLst>
          </p:cNvPr>
          <p:cNvSpPr txBox="1"/>
          <p:nvPr/>
        </p:nvSpPr>
        <p:spPr>
          <a:xfrm>
            <a:off x="7123250" y="3304977"/>
            <a:ext cx="2971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6"/>
                </a:solidFill>
              </a:rPr>
              <a:t>STP</a:t>
            </a:r>
          </a:p>
          <a:p>
            <a:pPr algn="ctr"/>
            <a:r>
              <a:rPr lang="en-US" sz="2000" b="1" dirty="0">
                <a:solidFill>
                  <a:schemeClr val="accent6"/>
                </a:solidFill>
              </a:rPr>
              <a:t>(Shielded Twisted Pair) </a:t>
            </a:r>
          </a:p>
        </p:txBody>
      </p:sp>
    </p:spTree>
    <p:extLst>
      <p:ext uri="{BB962C8B-B14F-4D97-AF65-F5344CB8AC3E}">
        <p14:creationId xmlns:p14="http://schemas.microsoft.com/office/powerpoint/2010/main" val="303657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688DB862-7C47-B04E-B1C9-66BE4C5CA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Unshielded Twisted Pair Cable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xmlns="" id="{AFA2CCB6-7A63-9941-A9B5-1690EC4C00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An </a:t>
            </a:r>
            <a:r>
              <a:rPr lang="en-IN" dirty="0">
                <a:solidFill>
                  <a:srgbClr val="C00000"/>
                </a:solidFill>
              </a:rPr>
              <a:t>unshielded twisted pair </a:t>
            </a:r>
            <a:r>
              <a:rPr lang="en-IN" dirty="0"/>
              <a:t>is widely used in telecommunication. </a:t>
            </a:r>
          </a:p>
          <a:p>
            <a:pPr lvl="1"/>
            <a:r>
              <a:rPr lang="en-US" dirty="0"/>
              <a:t>Ordinary telephone wires.</a:t>
            </a:r>
          </a:p>
          <a:p>
            <a:pPr lvl="1"/>
            <a:r>
              <a:rPr lang="en-US" dirty="0"/>
              <a:t>Weak immunity against noise &amp; interferences.</a:t>
            </a:r>
          </a:p>
          <a:p>
            <a:r>
              <a:rPr lang="en-IN" dirty="0"/>
              <a:t>Following are the categories of UTP:</a:t>
            </a:r>
          </a:p>
          <a:p>
            <a:pPr lvl="1" algn="l"/>
            <a:r>
              <a:rPr lang="en-IN" dirty="0"/>
              <a:t>Category 1: Used for telephone lines that have low-speed data.</a:t>
            </a:r>
          </a:p>
          <a:p>
            <a:pPr lvl="1" algn="l"/>
            <a:r>
              <a:rPr lang="en-IN" dirty="0"/>
              <a:t>Category 2 &amp; 3 : It can support </a:t>
            </a:r>
            <a:r>
              <a:rPr lang="en-IN" dirty="0" err="1"/>
              <a:t>upto</a:t>
            </a:r>
            <a:r>
              <a:rPr lang="en-IN" dirty="0"/>
              <a:t> 4Mbps &amp; 16Mbps. </a:t>
            </a:r>
          </a:p>
          <a:p>
            <a:pPr lvl="1" algn="l"/>
            <a:r>
              <a:rPr lang="en-IN" dirty="0"/>
              <a:t>Category 4: It can support </a:t>
            </a:r>
            <a:r>
              <a:rPr lang="en-IN" dirty="0" err="1"/>
              <a:t>upto</a:t>
            </a:r>
            <a:r>
              <a:rPr lang="en-IN" dirty="0"/>
              <a:t> 20Mbps. </a:t>
            </a:r>
          </a:p>
          <a:p>
            <a:pPr lvl="2" algn="l"/>
            <a:r>
              <a:rPr lang="en-IN" dirty="0"/>
              <a:t>Therefore, it can be used for long-distance communication.</a:t>
            </a:r>
          </a:p>
          <a:p>
            <a:pPr lvl="1" algn="l"/>
            <a:r>
              <a:rPr lang="en-IN" dirty="0"/>
              <a:t>Category 5: It can support </a:t>
            </a:r>
            <a:r>
              <a:rPr lang="en-IN" dirty="0" err="1"/>
              <a:t>upto</a:t>
            </a:r>
            <a:r>
              <a:rPr lang="en-IN" dirty="0"/>
              <a:t> 200Mbps.</a:t>
            </a:r>
          </a:p>
          <a:p>
            <a:r>
              <a:rPr lang="en-IN" dirty="0"/>
              <a:t>Advantages</a:t>
            </a:r>
            <a:r>
              <a:rPr lang="en-IN" b="1" dirty="0"/>
              <a:t>:</a:t>
            </a:r>
            <a:endParaRPr lang="en-IN" dirty="0"/>
          </a:p>
          <a:p>
            <a:pPr lvl="1"/>
            <a:r>
              <a:rPr lang="en-IN" dirty="0"/>
              <a:t>It is cheap.</a:t>
            </a:r>
          </a:p>
          <a:p>
            <a:pPr lvl="1"/>
            <a:r>
              <a:rPr lang="en-IN" dirty="0"/>
              <a:t>Installation of the unshielded twisted pair is easy.</a:t>
            </a:r>
          </a:p>
          <a:p>
            <a:pPr lvl="1"/>
            <a:r>
              <a:rPr lang="en-IN" dirty="0"/>
              <a:t>It can be used for high-speed LAN.</a:t>
            </a:r>
          </a:p>
          <a:p>
            <a:r>
              <a:rPr lang="en-US" dirty="0"/>
              <a:t>Disadvantage:</a:t>
            </a:r>
          </a:p>
          <a:p>
            <a:pPr lvl="1"/>
            <a:r>
              <a:rPr lang="en-IN" dirty="0"/>
              <a:t>This cable can only be used for shorter distances because of attenuation</a:t>
            </a:r>
            <a:endParaRPr lang="en-US" dirty="0"/>
          </a:p>
        </p:txBody>
      </p:sp>
      <p:pic>
        <p:nvPicPr>
          <p:cNvPr id="5" name="Picture 7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 b="4948"/>
          <a:stretch/>
        </p:blipFill>
        <p:spPr bwMode="auto">
          <a:xfrm>
            <a:off x="8204200" y="1333500"/>
            <a:ext cx="3530600" cy="287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65488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69452" y="5334385"/>
            <a:ext cx="1091373" cy="1091373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3889513" y="2497647"/>
            <a:ext cx="4412974" cy="2895600"/>
            <a:chOff x="4769126" y="3048000"/>
            <a:chExt cx="4184374" cy="2669618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769126" y="3217862"/>
              <a:ext cx="4184374" cy="249975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" name="Rectangle 4"/>
            <p:cNvSpPr/>
            <p:nvPr/>
          </p:nvSpPr>
          <p:spPr>
            <a:xfrm>
              <a:off x="7924800" y="3048000"/>
              <a:ext cx="1028700" cy="457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+mj-lt"/>
              </a:rPr>
              <a:t>What is Computer Network?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IN" dirty="0"/>
              <a:t>Computer Network is a system in which multiple computers are </a:t>
            </a:r>
            <a:r>
              <a:rPr lang="en-IN" dirty="0">
                <a:solidFill>
                  <a:srgbClr val="C00000"/>
                </a:solidFill>
              </a:rPr>
              <a:t>connected</a:t>
            </a:r>
            <a:r>
              <a:rPr lang="en-IN" dirty="0"/>
              <a:t> to each other to </a:t>
            </a:r>
            <a:r>
              <a:rPr lang="en-IN" dirty="0">
                <a:solidFill>
                  <a:srgbClr val="C00000"/>
                </a:solidFill>
              </a:rPr>
              <a:t>share information </a:t>
            </a:r>
            <a:r>
              <a:rPr lang="en-IN" dirty="0"/>
              <a:t>and </a:t>
            </a:r>
            <a:r>
              <a:rPr lang="en-IN" dirty="0">
                <a:solidFill>
                  <a:srgbClr val="C00000"/>
                </a:solidFill>
              </a:rPr>
              <a:t>resources</a:t>
            </a:r>
            <a:r>
              <a:rPr lang="en-IN" dirty="0"/>
              <a:t>.</a:t>
            </a:r>
          </a:p>
          <a:p>
            <a:pPr marL="0" indent="0">
              <a:buNone/>
            </a:pPr>
            <a:endParaRPr lang="en-IN" b="1" dirty="0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5365474" y="2755901"/>
            <a:ext cx="0" cy="108822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4760825" y="2400340"/>
            <a:ext cx="10542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Wireless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554674" y="5485782"/>
            <a:ext cx="8108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Wired</a:t>
            </a:r>
          </a:p>
        </p:txBody>
      </p:sp>
      <p:cxnSp>
        <p:nvCxnSpPr>
          <p:cNvPr id="21" name="Straight Arrow Connector 20"/>
          <p:cNvCxnSpPr/>
          <p:nvPr/>
        </p:nvCxnSpPr>
        <p:spPr>
          <a:xfrm flipV="1">
            <a:off x="5217576" y="5181601"/>
            <a:ext cx="1488024" cy="36404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4986797" y="5018641"/>
            <a:ext cx="301151" cy="45080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>
            <a:off x="6660385" y="2755901"/>
            <a:ext cx="2246753" cy="89827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6562717" y="2755901"/>
            <a:ext cx="2344420" cy="207914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8957357" y="2261840"/>
            <a:ext cx="11592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2"/>
                </a:solidFill>
              </a:rPr>
              <a:t>Network </a:t>
            </a:r>
          </a:p>
          <a:p>
            <a:r>
              <a:rPr lang="en-US" b="1" dirty="0">
                <a:solidFill>
                  <a:schemeClr val="tx2"/>
                </a:solidFill>
              </a:rPr>
              <a:t>Devices</a:t>
            </a:r>
          </a:p>
        </p:txBody>
      </p:sp>
      <p:cxnSp>
        <p:nvCxnSpPr>
          <p:cNvPr id="23" name="Straight Arrow Connector 22"/>
          <p:cNvCxnSpPr/>
          <p:nvPr/>
        </p:nvCxnSpPr>
        <p:spPr>
          <a:xfrm flipV="1">
            <a:off x="2590801" y="3901400"/>
            <a:ext cx="1613297" cy="5944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2590801" y="4495800"/>
            <a:ext cx="1313953" cy="32004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1596021" y="4446508"/>
            <a:ext cx="1402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2"/>
                </a:solidFill>
              </a:rPr>
              <a:t>Computers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4162214" y="2130221"/>
            <a:ext cx="651730" cy="686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149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0" grpId="0"/>
      <p:bldP spid="13" grpId="0"/>
      <p:bldP spid="2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xmlns="" id="{D5BD49FB-0518-894F-A6AB-51DBF6DDD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Shielded Twisted Pair Cable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A shielded twisted pair is a cable that contains the </a:t>
            </a:r>
            <a:r>
              <a:rPr lang="en-IN" dirty="0">
                <a:solidFill>
                  <a:srgbClr val="C00000"/>
                </a:solidFill>
              </a:rPr>
              <a:t>mesh surrounding </a:t>
            </a:r>
            <a:r>
              <a:rPr lang="en-IN" dirty="0"/>
              <a:t>the wire that allows the </a:t>
            </a:r>
            <a:r>
              <a:rPr lang="en-IN" dirty="0">
                <a:solidFill>
                  <a:srgbClr val="C00000"/>
                </a:solidFill>
              </a:rPr>
              <a:t>higher transmission rate</a:t>
            </a:r>
            <a:r>
              <a:rPr lang="en-IN" dirty="0"/>
              <a:t>.</a:t>
            </a:r>
          </a:p>
          <a:p>
            <a:r>
              <a:rPr lang="en-IN" dirty="0"/>
              <a:t>An </a:t>
            </a:r>
            <a:r>
              <a:rPr lang="en-IN" dirty="0">
                <a:solidFill>
                  <a:srgbClr val="C00000"/>
                </a:solidFill>
              </a:rPr>
              <a:t>installation</a:t>
            </a:r>
            <a:r>
              <a:rPr lang="en-IN" dirty="0"/>
              <a:t> of STP is easy.</a:t>
            </a:r>
          </a:p>
          <a:p>
            <a:r>
              <a:rPr lang="en-IN" dirty="0"/>
              <a:t>It has a </a:t>
            </a:r>
            <a:r>
              <a:rPr lang="en-IN" dirty="0">
                <a:solidFill>
                  <a:srgbClr val="C00000"/>
                </a:solidFill>
              </a:rPr>
              <a:t>higher attenuation</a:t>
            </a:r>
            <a:r>
              <a:rPr lang="en-IN" dirty="0"/>
              <a:t>.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It is shielded that provides the higher data transmission rate.</a:t>
            </a:r>
          </a:p>
          <a:p>
            <a:r>
              <a:rPr lang="en-IN" dirty="0"/>
              <a:t>It is more expensive as compared to UTP and coaxial cable.</a:t>
            </a:r>
          </a:p>
          <a:p>
            <a:r>
              <a:rPr lang="en-IN" dirty="0"/>
              <a:t>It has higher capacity as compared to unshielded twisted pair cable.</a:t>
            </a:r>
          </a:p>
          <a:p>
            <a:r>
              <a:rPr lang="en-US" dirty="0"/>
              <a:t>Used in exterior network(outside of building).</a:t>
            </a:r>
          </a:p>
          <a:p>
            <a:endParaRPr lang="en-IN" dirty="0"/>
          </a:p>
          <a:p>
            <a:endParaRPr lang="en-US" dirty="0"/>
          </a:p>
        </p:txBody>
      </p:sp>
      <p:pic>
        <p:nvPicPr>
          <p:cNvPr id="6" name="Picture 7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 t="-8009" r="-11429"/>
          <a:stretch/>
        </p:blipFill>
        <p:spPr bwMode="auto">
          <a:xfrm>
            <a:off x="5740400" y="1174752"/>
            <a:ext cx="3708400" cy="26782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24576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xmlns="" id="{2DAEC779-E7CA-5144-8A9A-AABBFBD90E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solidFill>
                  <a:schemeClr val="tx1"/>
                </a:solidFill>
                <a:ea typeface="Open Sans Semibold" panose="020B0706030804020204" pitchFamily="34" charset="0"/>
                <a:cs typeface="Open Sans Semibold" panose="020B0706030804020204" pitchFamily="34" charset="0"/>
              </a:rPr>
              <a:t>Coaxial Cable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Outer conductor is </a:t>
            </a:r>
            <a:r>
              <a:rPr lang="en-US" dirty="0">
                <a:solidFill>
                  <a:schemeClr val="accent6"/>
                </a:solidFill>
              </a:rPr>
              <a:t>braided shield.</a:t>
            </a:r>
          </a:p>
          <a:p>
            <a:r>
              <a:rPr lang="en-US" dirty="0"/>
              <a:t>Inner conductor is </a:t>
            </a:r>
            <a:r>
              <a:rPr lang="en-US" dirty="0">
                <a:solidFill>
                  <a:schemeClr val="accent6"/>
                </a:solidFill>
              </a:rPr>
              <a:t>solid metal.</a:t>
            </a:r>
          </a:p>
          <a:p>
            <a:r>
              <a:rPr lang="en-US" dirty="0">
                <a:solidFill>
                  <a:schemeClr val="accent6"/>
                </a:solidFill>
              </a:rPr>
              <a:t>Separated</a:t>
            </a:r>
            <a:r>
              <a:rPr lang="en-US" dirty="0"/>
              <a:t> by insulating material, and whole cover by </a:t>
            </a:r>
            <a:r>
              <a:rPr lang="en-US" dirty="0">
                <a:solidFill>
                  <a:schemeClr val="accent6"/>
                </a:solidFill>
              </a:rPr>
              <a:t>plastic</a:t>
            </a:r>
            <a:r>
              <a:rPr lang="en-US" dirty="0"/>
              <a:t> cover.</a:t>
            </a:r>
          </a:p>
          <a:p>
            <a:r>
              <a:rPr lang="en-IN" dirty="0"/>
              <a:t>The middle core is responsible for the data transferring whereas the copper mesh prevents from the </a:t>
            </a:r>
            <a:r>
              <a:rPr lang="en-IN" b="1" dirty="0">
                <a:solidFill>
                  <a:srgbClr val="C00000"/>
                </a:solidFill>
              </a:rPr>
              <a:t>EMI</a:t>
            </a:r>
            <a:r>
              <a:rPr lang="en-IN" dirty="0">
                <a:solidFill>
                  <a:srgbClr val="C00000"/>
                </a:solidFill>
              </a:rPr>
              <a:t>(Electromagnetic interference).</a:t>
            </a:r>
            <a:endParaRPr lang="en-US" dirty="0">
              <a:solidFill>
                <a:srgbClr val="C00000"/>
              </a:solidFill>
            </a:endParaRPr>
          </a:p>
          <a:p>
            <a:endParaRPr lang="en-US" dirty="0"/>
          </a:p>
        </p:txBody>
      </p:sp>
      <p:pic>
        <p:nvPicPr>
          <p:cNvPr id="4" name="Picture 6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-2185950" y="2615483"/>
            <a:ext cx="1882097" cy="81739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19780" y="1295400"/>
            <a:ext cx="5257800" cy="150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Oval Callout 6"/>
          <p:cNvSpPr/>
          <p:nvPr/>
        </p:nvSpPr>
        <p:spPr>
          <a:xfrm>
            <a:off x="6096001" y="3186838"/>
            <a:ext cx="2468105" cy="934995"/>
          </a:xfrm>
          <a:prstGeom prst="wedgeEllipseCallout">
            <a:avLst>
              <a:gd name="adj1" fmla="val -22751"/>
              <a:gd name="adj2" fmla="val -173417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Outer conductor (shield)</a:t>
            </a:r>
          </a:p>
        </p:txBody>
      </p:sp>
      <p:sp>
        <p:nvSpPr>
          <p:cNvPr id="9" name="Oval Callout 8"/>
          <p:cNvSpPr/>
          <p:nvPr/>
        </p:nvSpPr>
        <p:spPr>
          <a:xfrm>
            <a:off x="5791201" y="990600"/>
            <a:ext cx="2070961" cy="429674"/>
          </a:xfrm>
          <a:prstGeom prst="wedgeEllipseCallout">
            <a:avLst>
              <a:gd name="adj1" fmla="val -53665"/>
              <a:gd name="adj2" fmla="val 62177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Callout 9"/>
          <p:cNvSpPr/>
          <p:nvPr/>
        </p:nvSpPr>
        <p:spPr>
          <a:xfrm>
            <a:off x="5790878" y="990600"/>
            <a:ext cx="2070961" cy="429674"/>
          </a:xfrm>
          <a:prstGeom prst="wedgeEllipseCallout">
            <a:avLst>
              <a:gd name="adj1" fmla="val 54847"/>
              <a:gd name="adj2" fmla="val 110289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Insulator</a:t>
            </a:r>
          </a:p>
        </p:txBody>
      </p:sp>
      <p:sp>
        <p:nvSpPr>
          <p:cNvPr id="11" name="Oval Callout 10"/>
          <p:cNvSpPr/>
          <p:nvPr/>
        </p:nvSpPr>
        <p:spPr>
          <a:xfrm>
            <a:off x="8564106" y="2853626"/>
            <a:ext cx="1864317" cy="579249"/>
          </a:xfrm>
          <a:prstGeom prst="wedgeEllipseCallout">
            <a:avLst>
              <a:gd name="adj1" fmla="val -28969"/>
              <a:gd name="adj2" fmla="val -175957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Inner Conductor</a:t>
            </a:r>
          </a:p>
        </p:txBody>
      </p:sp>
      <p:sp>
        <p:nvSpPr>
          <p:cNvPr id="12" name="Oval Callout 11"/>
          <p:cNvSpPr/>
          <p:nvPr/>
        </p:nvSpPr>
        <p:spPr>
          <a:xfrm>
            <a:off x="2548181" y="3124845"/>
            <a:ext cx="2070961" cy="514351"/>
          </a:xfrm>
          <a:prstGeom prst="wedgeEllipseCallout">
            <a:avLst>
              <a:gd name="adj1" fmla="val 54099"/>
              <a:gd name="adj2" fmla="val -135311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Plastic cover</a:t>
            </a:r>
          </a:p>
        </p:txBody>
      </p:sp>
    </p:spTree>
    <p:extLst>
      <p:ext uri="{BB962C8B-B14F-4D97-AF65-F5344CB8AC3E}">
        <p14:creationId xmlns:p14="http://schemas.microsoft.com/office/powerpoint/2010/main" val="4120492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F349EE1-A73A-5345-A3F2-AB5EAB5BF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Coaxial Cable – Cont.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1233091-5839-D64C-BF80-6BD93DB359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Used in </a:t>
            </a:r>
            <a:r>
              <a:rPr lang="en-US" dirty="0">
                <a:solidFill>
                  <a:srgbClr val="C00000"/>
                </a:solidFill>
              </a:rPr>
              <a:t>television</a:t>
            </a:r>
            <a:r>
              <a:rPr lang="en-US" dirty="0"/>
              <a:t>, long distance </a:t>
            </a:r>
            <a:r>
              <a:rPr lang="en-US" dirty="0">
                <a:solidFill>
                  <a:srgbClr val="C00000"/>
                </a:solidFill>
              </a:rPr>
              <a:t>telephone transmission</a:t>
            </a:r>
            <a:r>
              <a:rPr lang="en-US" dirty="0"/>
              <a:t>.</a:t>
            </a:r>
          </a:p>
          <a:p>
            <a:pPr lvl="0"/>
            <a:r>
              <a:rPr lang="en-IN" dirty="0"/>
              <a:t>It has </a:t>
            </a:r>
            <a:r>
              <a:rPr lang="en-IN" dirty="0">
                <a:solidFill>
                  <a:srgbClr val="C00000"/>
                </a:solidFill>
              </a:rPr>
              <a:t>excellent noise immunity</a:t>
            </a:r>
            <a:r>
              <a:rPr lang="en-IN" dirty="0"/>
              <a:t>.</a:t>
            </a:r>
          </a:p>
          <a:p>
            <a:r>
              <a:rPr lang="en-IN" dirty="0"/>
              <a:t>It has a </a:t>
            </a:r>
            <a:r>
              <a:rPr lang="en-IN" dirty="0">
                <a:solidFill>
                  <a:srgbClr val="C00000"/>
                </a:solidFill>
              </a:rPr>
              <a:t>higher frequency </a:t>
            </a:r>
            <a:r>
              <a:rPr lang="en-IN" dirty="0"/>
              <a:t>as compared to Twisted pair cable.</a:t>
            </a:r>
          </a:p>
          <a:p>
            <a:r>
              <a:rPr lang="en-IN" dirty="0"/>
              <a:t>Coaxial cable is of two types:</a:t>
            </a:r>
          </a:p>
          <a:p>
            <a:pPr marL="457200" indent="-457200">
              <a:buFont typeface="+mj-lt"/>
              <a:buAutoNum type="arabicPeriod"/>
            </a:pPr>
            <a:r>
              <a:rPr lang="en-IN" dirty="0"/>
              <a:t>Baseband transmission: </a:t>
            </a:r>
          </a:p>
          <a:p>
            <a:pPr lvl="1"/>
            <a:r>
              <a:rPr lang="en-IN" dirty="0"/>
              <a:t>It is defined as the process of transmitting a </a:t>
            </a:r>
            <a:r>
              <a:rPr lang="en-IN" dirty="0">
                <a:solidFill>
                  <a:srgbClr val="C00000"/>
                </a:solidFill>
              </a:rPr>
              <a:t>single signal </a:t>
            </a:r>
            <a:r>
              <a:rPr lang="en-IN" dirty="0"/>
              <a:t>at high speed.</a:t>
            </a:r>
          </a:p>
          <a:p>
            <a:pPr marL="457200" indent="-457200">
              <a:buFont typeface="+mj-lt"/>
              <a:buAutoNum type="arabicPeriod"/>
            </a:pPr>
            <a:r>
              <a:rPr lang="en-IN" dirty="0"/>
              <a:t>Broadband transmission: </a:t>
            </a:r>
          </a:p>
          <a:p>
            <a:pPr lvl="1"/>
            <a:r>
              <a:rPr lang="en-IN" dirty="0"/>
              <a:t>It is defined as the process of transmitting </a:t>
            </a:r>
            <a:r>
              <a:rPr lang="en-IN" dirty="0">
                <a:solidFill>
                  <a:srgbClr val="C00000"/>
                </a:solidFill>
              </a:rPr>
              <a:t>multiple signals </a:t>
            </a:r>
            <a:r>
              <a:rPr lang="en-IN" dirty="0"/>
              <a:t>simultaneously.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75896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3885883-A297-1440-B69E-3ACC92A3F2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Coaxial Cable – Cont.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655DBD8-D69A-244E-9C16-A718718F3C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Advantages Of Coaxial cable:</a:t>
            </a:r>
          </a:p>
          <a:p>
            <a:pPr lvl="1"/>
            <a:r>
              <a:rPr lang="en-IN" dirty="0"/>
              <a:t>The data can be transmitted at </a:t>
            </a:r>
            <a:r>
              <a:rPr lang="en-IN" dirty="0">
                <a:solidFill>
                  <a:srgbClr val="C00000"/>
                </a:solidFill>
              </a:rPr>
              <a:t>high speed</a:t>
            </a:r>
            <a:r>
              <a:rPr lang="en-IN" dirty="0"/>
              <a:t>.</a:t>
            </a:r>
          </a:p>
          <a:p>
            <a:pPr lvl="1"/>
            <a:r>
              <a:rPr lang="en-IN" dirty="0"/>
              <a:t>It has </a:t>
            </a:r>
            <a:r>
              <a:rPr lang="en-IN" dirty="0">
                <a:solidFill>
                  <a:srgbClr val="C00000"/>
                </a:solidFill>
              </a:rPr>
              <a:t>better shielding </a:t>
            </a:r>
            <a:r>
              <a:rPr lang="en-IN" dirty="0"/>
              <a:t>as compared to twisted pair cable.</a:t>
            </a:r>
          </a:p>
          <a:p>
            <a:pPr lvl="1"/>
            <a:r>
              <a:rPr lang="en-IN" dirty="0"/>
              <a:t>It provides </a:t>
            </a:r>
            <a:r>
              <a:rPr lang="en-IN" dirty="0">
                <a:solidFill>
                  <a:srgbClr val="C00000"/>
                </a:solidFill>
              </a:rPr>
              <a:t>higher bandwidth</a:t>
            </a:r>
            <a:r>
              <a:rPr lang="en-IN" dirty="0"/>
              <a:t>.</a:t>
            </a:r>
          </a:p>
          <a:p>
            <a:r>
              <a:rPr lang="en-IN" dirty="0"/>
              <a:t>Disadvantages Of Coaxial cable:</a:t>
            </a:r>
          </a:p>
          <a:p>
            <a:pPr lvl="1"/>
            <a:r>
              <a:rPr lang="en-IN" dirty="0"/>
              <a:t>It is </a:t>
            </a:r>
            <a:r>
              <a:rPr lang="en-IN" dirty="0">
                <a:solidFill>
                  <a:srgbClr val="C00000"/>
                </a:solidFill>
              </a:rPr>
              <a:t>more expensive </a:t>
            </a:r>
            <a:r>
              <a:rPr lang="en-IN" dirty="0"/>
              <a:t>as compared to twisted pair cable.</a:t>
            </a:r>
          </a:p>
          <a:p>
            <a:pPr lvl="1"/>
            <a:r>
              <a:rPr lang="en-IN" dirty="0"/>
              <a:t>If any </a:t>
            </a:r>
            <a:r>
              <a:rPr lang="en-IN" dirty="0">
                <a:solidFill>
                  <a:srgbClr val="C00000"/>
                </a:solidFill>
              </a:rPr>
              <a:t>fault</a:t>
            </a:r>
            <a:r>
              <a:rPr lang="en-IN" dirty="0"/>
              <a:t> occurs in the cable causes the failure in the entire network.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1495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xmlns="" id="{5867AA78-EAE8-9E42-9484-7FCED99603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Fiber Optic Cable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fiber-optic cable is made of </a:t>
            </a:r>
            <a:r>
              <a:rPr lang="en-US" dirty="0">
                <a:solidFill>
                  <a:srgbClr val="C00000"/>
                </a:solidFill>
              </a:rPr>
              <a:t>glass or plastic </a:t>
            </a:r>
            <a:r>
              <a:rPr lang="en-US" dirty="0"/>
              <a:t>and transmits signals in the </a:t>
            </a:r>
            <a:r>
              <a:rPr lang="en-US" dirty="0">
                <a:solidFill>
                  <a:srgbClr val="C00000"/>
                </a:solidFill>
              </a:rPr>
              <a:t>form of light.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 glass or plastic core is surrounded by a </a:t>
            </a:r>
            <a:r>
              <a:rPr lang="en-US" dirty="0">
                <a:solidFill>
                  <a:srgbClr val="C00000"/>
                </a:solidFill>
              </a:rPr>
              <a:t>cladding</a:t>
            </a:r>
            <a:r>
              <a:rPr lang="en-US" dirty="0"/>
              <a:t> of less dense glass or plastic.</a:t>
            </a:r>
          </a:p>
          <a:p>
            <a:r>
              <a:rPr lang="en-US" dirty="0"/>
              <a:t>The difference in density of the two materials must be such that a beam of light moving through a core is reflected off the cladding instead of being refracted into it.</a:t>
            </a:r>
          </a:p>
          <a:p>
            <a:r>
              <a:rPr lang="en-US" dirty="0"/>
              <a:t>Optical fibers use </a:t>
            </a:r>
            <a:r>
              <a:rPr lang="en-US" dirty="0">
                <a:solidFill>
                  <a:srgbClr val="C00000"/>
                </a:solidFill>
              </a:rPr>
              <a:t>reflection</a:t>
            </a:r>
            <a:r>
              <a:rPr lang="en-US" dirty="0"/>
              <a:t> to guide light through a channel.</a:t>
            </a:r>
          </a:p>
          <a:p>
            <a:endParaRPr lang="en-US" dirty="0"/>
          </a:p>
        </p:txBody>
      </p:sp>
      <p:pic>
        <p:nvPicPr>
          <p:cNvPr id="3076" name="Picture 4" descr="Related image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82142" y="1447775"/>
            <a:ext cx="4827716" cy="2718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722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xmlns="" id="{7EF37A29-74C4-D649-937E-7D7A430095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Fiber Optic Cable – Cont.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>
                <a:solidFill>
                  <a:srgbClr val="C00000"/>
                </a:solidFill>
              </a:rPr>
              <a:t>Core</a:t>
            </a:r>
            <a:r>
              <a:rPr lang="en-IN" b="1" dirty="0"/>
              <a:t>: </a:t>
            </a:r>
            <a:r>
              <a:rPr lang="en-IN" dirty="0"/>
              <a:t>The optical fibre consists of a narrow strand of glass or plastic known as a core. </a:t>
            </a:r>
          </a:p>
          <a:p>
            <a:r>
              <a:rPr lang="en-IN" b="1" dirty="0">
                <a:solidFill>
                  <a:srgbClr val="C00000"/>
                </a:solidFill>
              </a:rPr>
              <a:t>Cladding</a:t>
            </a:r>
            <a:r>
              <a:rPr lang="en-IN" b="1" dirty="0"/>
              <a:t>: </a:t>
            </a:r>
            <a:r>
              <a:rPr lang="en-IN" dirty="0"/>
              <a:t>The concentric layer of glass is known as cladding. </a:t>
            </a:r>
          </a:p>
          <a:p>
            <a:r>
              <a:rPr lang="en-IN" b="1" dirty="0">
                <a:solidFill>
                  <a:srgbClr val="C00000"/>
                </a:solidFill>
              </a:rPr>
              <a:t>Jacket</a:t>
            </a:r>
            <a:r>
              <a:rPr lang="en-IN" b="1" dirty="0"/>
              <a:t>:</a:t>
            </a:r>
            <a:r>
              <a:rPr lang="en-IN" dirty="0"/>
              <a:t> The protective coating consisting of plastic is known as a jacket. </a:t>
            </a:r>
            <a:endParaRPr lang="en-US" dirty="0"/>
          </a:p>
          <a:p>
            <a:r>
              <a:rPr lang="en-US" dirty="0"/>
              <a:t>Light travels in a straight line as long as it is moving through a single uniform substance. 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6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24202" y="3658726"/>
            <a:ext cx="7743596" cy="14765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85683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59A064A-E2EA-3443-A01F-A4FC2495C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Fiber Optic Cable – Advantages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6928784-67EE-D246-866D-3189F0B526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 provide </a:t>
            </a:r>
            <a:r>
              <a:rPr lang="en-US" dirty="0">
                <a:solidFill>
                  <a:srgbClr val="C00000"/>
                </a:solidFill>
              </a:rPr>
              <a:t>faster data transmission </a:t>
            </a:r>
            <a:r>
              <a:rPr lang="en-US" dirty="0"/>
              <a:t>than copper wires.</a:t>
            </a:r>
          </a:p>
          <a:p>
            <a:r>
              <a:rPr lang="en-IN" dirty="0"/>
              <a:t>It carries the data at a </a:t>
            </a:r>
            <a:r>
              <a:rPr lang="en-IN" dirty="0">
                <a:solidFill>
                  <a:srgbClr val="C00000"/>
                </a:solidFill>
              </a:rPr>
              <a:t>longer distance </a:t>
            </a:r>
            <a:r>
              <a:rPr lang="en-IN" dirty="0"/>
              <a:t>as compared to copper cable.</a:t>
            </a:r>
            <a:endParaRPr lang="en-US" dirty="0"/>
          </a:p>
          <a:p>
            <a:r>
              <a:rPr lang="en-US" dirty="0"/>
              <a:t>Small </a:t>
            </a:r>
            <a:r>
              <a:rPr lang="en-US" dirty="0">
                <a:solidFill>
                  <a:srgbClr val="C00000"/>
                </a:solidFill>
              </a:rPr>
              <a:t>size &amp; weight</a:t>
            </a:r>
            <a:r>
              <a:rPr lang="en-US" dirty="0"/>
              <a:t>.</a:t>
            </a:r>
          </a:p>
          <a:p>
            <a:r>
              <a:rPr lang="en-US" dirty="0"/>
              <a:t>Better </a:t>
            </a:r>
            <a:r>
              <a:rPr lang="en-US" dirty="0">
                <a:solidFill>
                  <a:srgbClr val="C00000"/>
                </a:solidFill>
              </a:rPr>
              <a:t>Reliability</a:t>
            </a:r>
            <a:r>
              <a:rPr lang="en-US" dirty="0"/>
              <a:t>.</a:t>
            </a:r>
          </a:p>
          <a:p>
            <a:r>
              <a:rPr lang="en-US" dirty="0"/>
              <a:t>Used in </a:t>
            </a:r>
            <a:r>
              <a:rPr lang="en-US" dirty="0">
                <a:solidFill>
                  <a:srgbClr val="C00000"/>
                </a:solidFill>
              </a:rPr>
              <a:t>high bandwidth </a:t>
            </a:r>
            <a:r>
              <a:rPr lang="en-US" dirty="0"/>
              <a:t>network.</a:t>
            </a:r>
          </a:p>
          <a:p>
            <a:r>
              <a:rPr lang="en-US" dirty="0"/>
              <a:t>High </a:t>
            </a:r>
            <a:r>
              <a:rPr lang="en-US" dirty="0">
                <a:solidFill>
                  <a:srgbClr val="C00000"/>
                </a:solidFill>
              </a:rPr>
              <a:t>data rate </a:t>
            </a:r>
            <a:r>
              <a:rPr lang="en-US" dirty="0"/>
              <a:t>&amp; lower </a:t>
            </a:r>
            <a:r>
              <a:rPr lang="en-US" dirty="0">
                <a:solidFill>
                  <a:srgbClr val="C00000"/>
                </a:solidFill>
              </a:rPr>
              <a:t>attenuation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79408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Unguided Media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/>
              <a:t>An unguided transmission transmits the </a:t>
            </a:r>
            <a:r>
              <a:rPr lang="en-IN" dirty="0">
                <a:solidFill>
                  <a:srgbClr val="C00000"/>
                </a:solidFill>
              </a:rPr>
              <a:t>electromagnetic waves </a:t>
            </a:r>
            <a:r>
              <a:rPr lang="en-IN" dirty="0"/>
              <a:t>without using any physical medium. </a:t>
            </a:r>
          </a:p>
          <a:p>
            <a:r>
              <a:rPr lang="en-IN" dirty="0"/>
              <a:t>Therefore it is also known as </a:t>
            </a:r>
            <a:r>
              <a:rPr lang="en-IN" dirty="0">
                <a:solidFill>
                  <a:srgbClr val="C00000"/>
                </a:solidFill>
              </a:rPr>
              <a:t>wireless transmission</a:t>
            </a:r>
            <a:r>
              <a:rPr lang="en-IN" dirty="0"/>
              <a:t>. </a:t>
            </a:r>
          </a:p>
          <a:p>
            <a:r>
              <a:rPr lang="en-IN" dirty="0"/>
              <a:t>In unguided media, air is the media through which the electromagnetic energy can flow easily.</a:t>
            </a:r>
            <a:endParaRPr lang="en-IN" dirty="0">
              <a:latin typeface="+mn-lt"/>
            </a:endParaRPr>
          </a:p>
          <a:p>
            <a:pPr lvl="0" algn="just"/>
            <a:r>
              <a:rPr lang="en-IN" dirty="0">
                <a:latin typeface="+mn-lt"/>
              </a:rPr>
              <a:t>This type of communication is often referred to as </a:t>
            </a:r>
            <a:r>
              <a:rPr lang="en-IN" dirty="0">
                <a:solidFill>
                  <a:srgbClr val="C00000"/>
                </a:solidFill>
                <a:latin typeface="+mn-lt"/>
              </a:rPr>
              <a:t>wireless</a:t>
            </a:r>
            <a:r>
              <a:rPr lang="en-IN" dirty="0">
                <a:latin typeface="+mn-lt"/>
              </a:rPr>
              <a:t> communication.</a:t>
            </a:r>
            <a:endParaRPr lang="en-US" dirty="0">
              <a:latin typeface="+mn-lt"/>
            </a:endParaRPr>
          </a:p>
          <a:p>
            <a:pPr marL="857250" lvl="1" indent="-457200" algn="just">
              <a:buFont typeface="+mj-lt"/>
              <a:buAutoNum type="arabicPeriod"/>
            </a:pPr>
            <a:r>
              <a:rPr lang="en-US" altLang="en-US" dirty="0">
                <a:latin typeface="+mn-lt"/>
              </a:rPr>
              <a:t>Radio wave</a:t>
            </a:r>
          </a:p>
          <a:p>
            <a:pPr marL="857250" lvl="1" indent="-457200" algn="just">
              <a:buFont typeface="+mj-lt"/>
              <a:buAutoNum type="arabicPeriod"/>
            </a:pPr>
            <a:r>
              <a:rPr lang="en-US" altLang="en-US" dirty="0">
                <a:latin typeface="+mn-lt"/>
              </a:rPr>
              <a:t>Microwave</a:t>
            </a:r>
          </a:p>
          <a:p>
            <a:pPr marL="857250" lvl="1" indent="-457200" algn="just">
              <a:buFont typeface="+mj-lt"/>
              <a:buAutoNum type="arabicPeriod"/>
            </a:pPr>
            <a:r>
              <a:rPr lang="en-US" altLang="en-US" dirty="0">
                <a:latin typeface="+mn-lt"/>
              </a:rPr>
              <a:t>Infrared Wave</a:t>
            </a:r>
          </a:p>
        </p:txBody>
      </p:sp>
    </p:spTree>
    <p:extLst>
      <p:ext uri="{BB962C8B-B14F-4D97-AF65-F5344CB8AC3E}">
        <p14:creationId xmlns:p14="http://schemas.microsoft.com/office/powerpoint/2010/main" val="3579945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1CA4508-D7F9-D846-8639-CB0353E77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Radio Wave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3A0EF28-6629-D54D-9C67-84EB5E1BED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7308719" cy="5590565"/>
          </a:xfrm>
        </p:spPr>
        <p:txBody>
          <a:bodyPr/>
          <a:lstStyle/>
          <a:p>
            <a:r>
              <a:rPr lang="en-IN" dirty="0"/>
              <a:t>Radio waves are the </a:t>
            </a:r>
            <a:r>
              <a:rPr lang="en-IN" dirty="0">
                <a:solidFill>
                  <a:srgbClr val="C00000"/>
                </a:solidFill>
              </a:rPr>
              <a:t>electromagnetic waves </a:t>
            </a:r>
            <a:r>
              <a:rPr lang="en-IN" dirty="0"/>
              <a:t>that are transmitted in </a:t>
            </a:r>
            <a:r>
              <a:rPr lang="en-IN" dirty="0">
                <a:solidFill>
                  <a:srgbClr val="C00000"/>
                </a:solidFill>
              </a:rPr>
              <a:t>all the directions </a:t>
            </a:r>
            <a:r>
              <a:rPr lang="en-IN" dirty="0"/>
              <a:t>of free space.</a:t>
            </a:r>
          </a:p>
          <a:p>
            <a:r>
              <a:rPr lang="en-IN" dirty="0"/>
              <a:t>Radio waves are </a:t>
            </a:r>
            <a:r>
              <a:rPr lang="en-IN" dirty="0">
                <a:solidFill>
                  <a:srgbClr val="C00000"/>
                </a:solidFill>
              </a:rPr>
              <a:t>omnidirectional</a:t>
            </a:r>
            <a:r>
              <a:rPr lang="en-IN" dirty="0"/>
              <a:t>.</a:t>
            </a:r>
          </a:p>
          <a:p>
            <a:r>
              <a:rPr lang="en-IN" dirty="0"/>
              <a:t>The signals are propagated in all the directions.</a:t>
            </a:r>
          </a:p>
          <a:p>
            <a:r>
              <a:rPr lang="en-IN" dirty="0"/>
              <a:t>The </a:t>
            </a:r>
            <a:r>
              <a:rPr lang="en-IN" dirty="0">
                <a:solidFill>
                  <a:srgbClr val="C00000"/>
                </a:solidFill>
              </a:rPr>
              <a:t>range</a:t>
            </a:r>
            <a:r>
              <a:rPr lang="en-IN" dirty="0"/>
              <a:t> in frequencies of radio waves is from </a:t>
            </a:r>
            <a:r>
              <a:rPr lang="en-IN" dirty="0">
                <a:solidFill>
                  <a:srgbClr val="C00000"/>
                </a:solidFill>
              </a:rPr>
              <a:t>3Khz to 1 </a:t>
            </a:r>
            <a:r>
              <a:rPr lang="en-IN" dirty="0" err="1">
                <a:solidFill>
                  <a:srgbClr val="C00000"/>
                </a:solidFill>
              </a:rPr>
              <a:t>khz.</a:t>
            </a:r>
            <a:endParaRPr lang="en-IN" dirty="0">
              <a:solidFill>
                <a:srgbClr val="C00000"/>
              </a:solidFill>
            </a:endParaRPr>
          </a:p>
          <a:p>
            <a:r>
              <a:rPr lang="en-IN" dirty="0"/>
              <a:t>The sending and receiving antenna are </a:t>
            </a:r>
            <a:r>
              <a:rPr lang="en-IN" dirty="0">
                <a:solidFill>
                  <a:srgbClr val="C00000"/>
                </a:solidFill>
              </a:rPr>
              <a:t>not</a:t>
            </a:r>
            <a:r>
              <a:rPr lang="en-IN" dirty="0"/>
              <a:t> </a:t>
            </a:r>
            <a:r>
              <a:rPr lang="en-IN" dirty="0">
                <a:solidFill>
                  <a:srgbClr val="C00000"/>
                </a:solidFill>
              </a:rPr>
              <a:t>aligned</a:t>
            </a:r>
            <a:r>
              <a:rPr lang="en-IN" dirty="0"/>
              <a:t>.</a:t>
            </a:r>
          </a:p>
          <a:p>
            <a:r>
              <a:rPr lang="en-IN" dirty="0"/>
              <a:t>The wave sent by the sending antenna can be received by any receiving antenna.</a:t>
            </a:r>
          </a:p>
          <a:p>
            <a:r>
              <a:rPr lang="en-IN" dirty="0"/>
              <a:t>An example of the radio wave is </a:t>
            </a:r>
            <a:r>
              <a:rPr lang="en-IN" dirty="0">
                <a:solidFill>
                  <a:srgbClr val="C00000"/>
                </a:solidFill>
              </a:rPr>
              <a:t>FM radio.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E764288C-6C0F-3345-BC1E-1A4B489015B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7841"/>
          <a:stretch/>
        </p:blipFill>
        <p:spPr>
          <a:xfrm>
            <a:off x="7439899" y="1943100"/>
            <a:ext cx="4620921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766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B3A101F-091B-BD41-A6C1-DB464EB402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Radio Wave – Cont.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061C657-A869-194C-AEA4-2D1143D7B9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/>
              <a:t>Applications:</a:t>
            </a:r>
          </a:p>
          <a:p>
            <a:r>
              <a:rPr lang="en-IN" dirty="0"/>
              <a:t>A Radio wave is useful for </a:t>
            </a:r>
            <a:r>
              <a:rPr lang="en-IN" dirty="0">
                <a:solidFill>
                  <a:srgbClr val="C00000"/>
                </a:solidFill>
              </a:rPr>
              <a:t>multicasting</a:t>
            </a:r>
            <a:r>
              <a:rPr lang="en-IN" dirty="0"/>
              <a:t> when there is one sender and many receivers.</a:t>
            </a:r>
          </a:p>
          <a:p>
            <a:r>
              <a:rPr lang="en-IN" dirty="0"/>
              <a:t>An FM radio, television, cordless phones are examples of a radio wave.</a:t>
            </a:r>
          </a:p>
          <a:p>
            <a:r>
              <a:rPr lang="en-IN" b="1" dirty="0"/>
              <a:t>Advantages: </a:t>
            </a:r>
          </a:p>
          <a:p>
            <a:r>
              <a:rPr lang="en-IN" dirty="0"/>
              <a:t>Radio transmission is mainly used for wide area networks and mobile cellular phones.</a:t>
            </a:r>
          </a:p>
          <a:p>
            <a:r>
              <a:rPr lang="en-IN" dirty="0"/>
              <a:t>It covers a large area, and they can penetrate the walls.</a:t>
            </a:r>
          </a:p>
          <a:p>
            <a:r>
              <a:rPr lang="en-IN" dirty="0"/>
              <a:t>Radio transmission provides a higher transmission rate.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7369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>
                <a:latin typeface="+mj-lt"/>
              </a:rPr>
              <a:t>Advantages of Computer Network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         </a:t>
            </a:r>
            <a:endParaRPr lang="en-IN" sz="2800" dirty="0"/>
          </a:p>
          <a:p>
            <a:pPr lvl="0">
              <a:buFont typeface="Arial" panose="020B0604020202020204" pitchFamily="34" charset="0"/>
              <a:buChar char="•"/>
            </a:pPr>
            <a:endParaRPr lang="en-IN" sz="2800" dirty="0"/>
          </a:p>
          <a:p>
            <a:pPr lvl="0">
              <a:buFont typeface="Arial" panose="020B0604020202020204" pitchFamily="34" charset="0"/>
              <a:buChar char="•"/>
            </a:pPr>
            <a:endParaRPr lang="en-IN" sz="2800" dirty="0"/>
          </a:p>
          <a:p>
            <a:pPr lvl="0">
              <a:buFont typeface="Arial" panose="020B0604020202020204" pitchFamily="34" charset="0"/>
              <a:buChar char="•"/>
            </a:pPr>
            <a:endParaRPr lang="en-IN" sz="2800" dirty="0"/>
          </a:p>
          <a:p>
            <a:pPr marL="0" indent="0">
              <a:buNone/>
            </a:pPr>
            <a:r>
              <a:rPr lang="en-IN" sz="2800" dirty="0"/>
              <a:t>      </a:t>
            </a:r>
          </a:p>
        </p:txBody>
      </p:sp>
      <p:sp>
        <p:nvSpPr>
          <p:cNvPr id="4" name="AutoShape 2" descr="Image result for File Sharing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" name="AutoShape 4" descr="Image result for File Sharing"/>
          <p:cNvSpPr>
            <a:spLocks noChangeAspect="1" noChangeArrowheads="1"/>
          </p:cNvSpPr>
          <p:nvPr/>
        </p:nvSpPr>
        <p:spPr bwMode="auto">
          <a:xfrm>
            <a:off x="18319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38903" y="1703675"/>
            <a:ext cx="3495529" cy="1580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6764812" y="3502188"/>
            <a:ext cx="34680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dirty="0">
                <a:latin typeface="+mj-lt"/>
              </a:rPr>
              <a:t>Better Communication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29400" y="4416584"/>
            <a:ext cx="2965450" cy="1665603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534135" y="1031478"/>
            <a:ext cx="21050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IN" sz="2800" dirty="0">
                <a:latin typeface="+mj-lt"/>
              </a:rPr>
              <a:t>File Sharing</a:t>
            </a:r>
          </a:p>
        </p:txBody>
      </p:sp>
      <p:sp>
        <p:nvSpPr>
          <p:cNvPr id="16" name="Rectangle 15"/>
          <p:cNvSpPr/>
          <p:nvPr/>
        </p:nvSpPr>
        <p:spPr>
          <a:xfrm>
            <a:off x="2350957" y="3717631"/>
            <a:ext cx="242406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IN" sz="2800" dirty="0">
                <a:latin typeface="+mj-lt"/>
              </a:rPr>
              <a:t>Entertainment</a:t>
            </a:r>
          </a:p>
        </p:txBody>
      </p:sp>
      <p:pic>
        <p:nvPicPr>
          <p:cNvPr id="17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12996" y="4504474"/>
            <a:ext cx="2970273" cy="14898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Rectangle 17"/>
          <p:cNvSpPr/>
          <p:nvPr/>
        </p:nvSpPr>
        <p:spPr>
          <a:xfrm>
            <a:off x="7326367" y="1031478"/>
            <a:ext cx="266233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IN" sz="2800" dirty="0"/>
              <a:t>Flexible Access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26367" y="1622013"/>
            <a:ext cx="2196242" cy="174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151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  <p:bldP spid="16" grpId="0"/>
      <p:bldP spid="18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Microwave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Microwaves are of two types:</a:t>
            </a:r>
          </a:p>
          <a:p>
            <a:pPr marL="0" indent="0">
              <a:buNone/>
            </a:pPr>
            <a:endParaRPr lang="en-US" dirty="0"/>
          </a:p>
          <a:p>
            <a:pPr algn="just"/>
            <a:endParaRPr lang="en-US" dirty="0"/>
          </a:p>
          <a:p>
            <a:pPr algn="just"/>
            <a:endParaRPr lang="en-US" dirty="0"/>
          </a:p>
          <a:p>
            <a:pPr algn="just"/>
            <a:endParaRPr lang="en-US" dirty="0"/>
          </a:p>
          <a:p>
            <a:pPr algn="just"/>
            <a:endParaRPr lang="en-US" dirty="0"/>
          </a:p>
          <a:p>
            <a:pPr algn="just"/>
            <a:endParaRPr lang="en-US" dirty="0"/>
          </a:p>
          <a:p>
            <a:pPr algn="just"/>
            <a:r>
              <a:rPr lang="en-US" dirty="0"/>
              <a:t>Use </a:t>
            </a:r>
            <a:r>
              <a:rPr lang="en-US" dirty="0">
                <a:solidFill>
                  <a:srgbClr val="C00000"/>
                </a:solidFill>
              </a:rPr>
              <a:t>directional</a:t>
            </a:r>
            <a:r>
              <a:rPr lang="en-US" dirty="0"/>
              <a:t> antennas - point to point line of sight communications.</a:t>
            </a:r>
          </a:p>
          <a:p>
            <a:r>
              <a:rPr lang="en-US" dirty="0"/>
              <a:t>Microwave communication.</a:t>
            </a:r>
          </a:p>
          <a:p>
            <a:pPr algn="just"/>
            <a:r>
              <a:rPr lang="en-US" dirty="0"/>
              <a:t>Used for </a:t>
            </a:r>
            <a:r>
              <a:rPr lang="en-US" dirty="0">
                <a:solidFill>
                  <a:srgbClr val="C00000"/>
                </a:solidFill>
              </a:rPr>
              <a:t>unicast</a:t>
            </a:r>
            <a:r>
              <a:rPr lang="en-US" dirty="0"/>
              <a:t> communication such as cellular telephones, satellite networks.</a:t>
            </a:r>
          </a:p>
          <a:p>
            <a:pPr algn="just"/>
            <a:r>
              <a:rPr lang="en-US" dirty="0"/>
              <a:t>Higher frequency ranges cannot efficiently penetrate walls.</a:t>
            </a:r>
          </a:p>
          <a:p>
            <a:pPr algn="just"/>
            <a:r>
              <a:rPr lang="en-US" dirty="0"/>
              <a:t>Frequency Range: 1GHz – 300GHz. </a:t>
            </a:r>
          </a:p>
        </p:txBody>
      </p:sp>
      <p:pic>
        <p:nvPicPr>
          <p:cNvPr id="1026" name="Picture 2" descr="Transmission media">
            <a:extLst>
              <a:ext uri="{FF2B5EF4-FFF2-40B4-BE49-F238E27FC236}">
                <a16:creationId xmlns:a16="http://schemas.microsoft.com/office/drawing/2014/main" xmlns="" id="{2AB4694E-5A14-8149-B8C6-752119FCA6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1750" y="1238157"/>
            <a:ext cx="4857371" cy="2669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490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516696A-D97A-B648-9278-7E28DD0DB3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Microwave - Characteristics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EA454B1-5C53-1248-AA1E-059355A1DE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>
                <a:solidFill>
                  <a:srgbClr val="C00000"/>
                </a:solidFill>
              </a:rPr>
              <a:t>Frequency range</a:t>
            </a:r>
            <a:r>
              <a:rPr lang="en-IN" b="1" dirty="0"/>
              <a:t>:</a:t>
            </a:r>
            <a:r>
              <a:rPr lang="en-IN" dirty="0"/>
              <a:t> The frequency range of terrestrial microwave is from 4-6 GHz to 21-23 GHz. </a:t>
            </a:r>
          </a:p>
          <a:p>
            <a:r>
              <a:rPr lang="en-IN" b="1" dirty="0">
                <a:solidFill>
                  <a:srgbClr val="C00000"/>
                </a:solidFill>
              </a:rPr>
              <a:t>Bandwidth</a:t>
            </a:r>
            <a:r>
              <a:rPr lang="en-IN" b="1" dirty="0"/>
              <a:t>:</a:t>
            </a:r>
            <a:r>
              <a:rPr lang="en-IN" dirty="0"/>
              <a:t> It supports the bandwidth from 1 to 10 Mbps.</a:t>
            </a:r>
          </a:p>
          <a:p>
            <a:r>
              <a:rPr lang="en-IN" b="1" dirty="0">
                <a:solidFill>
                  <a:srgbClr val="C00000"/>
                </a:solidFill>
              </a:rPr>
              <a:t>Short distance</a:t>
            </a:r>
            <a:r>
              <a:rPr lang="en-IN" b="1" dirty="0"/>
              <a:t>:</a:t>
            </a:r>
            <a:r>
              <a:rPr lang="en-IN" dirty="0"/>
              <a:t> It is inexpensive for short distance.</a:t>
            </a:r>
          </a:p>
          <a:p>
            <a:r>
              <a:rPr lang="en-IN" b="1" dirty="0">
                <a:solidFill>
                  <a:srgbClr val="C00000"/>
                </a:solidFill>
              </a:rPr>
              <a:t>Long distance</a:t>
            </a:r>
            <a:r>
              <a:rPr lang="en-IN" b="1" dirty="0"/>
              <a:t>:</a:t>
            </a:r>
            <a:r>
              <a:rPr lang="en-IN" dirty="0"/>
              <a:t> It is expensive as it requires a higher tower for a longer distance.</a:t>
            </a:r>
          </a:p>
          <a:p>
            <a:r>
              <a:rPr lang="en-IN" b="1" dirty="0">
                <a:solidFill>
                  <a:srgbClr val="C00000"/>
                </a:solidFill>
              </a:rPr>
              <a:t>Attenuation</a:t>
            </a:r>
            <a:r>
              <a:rPr lang="en-IN" b="1" dirty="0"/>
              <a:t>:</a:t>
            </a:r>
            <a:r>
              <a:rPr lang="en-IN" dirty="0"/>
              <a:t> Attenuation means loss of signal. It is affected by environmental conditions and antenna size.</a:t>
            </a:r>
          </a:p>
        </p:txBody>
      </p:sp>
    </p:spTree>
    <p:extLst>
      <p:ext uri="{BB962C8B-B14F-4D97-AF65-F5344CB8AC3E}">
        <p14:creationId xmlns:p14="http://schemas.microsoft.com/office/powerpoint/2010/main" val="3926626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C02F714-49AE-344A-ACD5-BF028C729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Microwave – Cont.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44D322D-F4AB-AC4F-B0B7-398F9D096A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/>
              <a:t>Advantages Of Microwave transmission :</a:t>
            </a:r>
            <a:endParaRPr lang="en-IN" dirty="0"/>
          </a:p>
          <a:p>
            <a:pPr lvl="1"/>
            <a:r>
              <a:rPr lang="en-IN" dirty="0"/>
              <a:t>Microwave transmission is cheaper than using cables. </a:t>
            </a:r>
          </a:p>
          <a:p>
            <a:pPr lvl="1"/>
            <a:r>
              <a:rPr lang="en-IN" dirty="0"/>
              <a:t>It is free from land acquisition as it does not require any land for the installation of cables.</a:t>
            </a:r>
          </a:p>
          <a:p>
            <a:pPr lvl="1"/>
            <a:r>
              <a:rPr lang="en-IN" dirty="0"/>
              <a:t>Microwave transmission provides an easy communication in terrains as the installation of cable in terrain is quite a difficult task.</a:t>
            </a:r>
          </a:p>
          <a:p>
            <a:pPr lvl="1"/>
            <a:r>
              <a:rPr lang="en-IN" dirty="0"/>
              <a:t>Communication over oceans can be achieved by using microwave transmission.</a:t>
            </a:r>
          </a:p>
          <a:p>
            <a:r>
              <a:rPr lang="en-IN" b="1" dirty="0"/>
              <a:t>Disadvantages of Microwave transmission :</a:t>
            </a:r>
            <a:endParaRPr lang="en-IN" dirty="0"/>
          </a:p>
          <a:p>
            <a:pPr lvl="1"/>
            <a:r>
              <a:rPr lang="en-IN" b="1" dirty="0"/>
              <a:t>Eavesdropping:</a:t>
            </a:r>
            <a:r>
              <a:rPr lang="en-IN" dirty="0"/>
              <a:t> An eavesdropping creates insecure communication. Any malicious user can catch the signal in the air by using its own antenna.</a:t>
            </a:r>
          </a:p>
          <a:p>
            <a:pPr lvl="1"/>
            <a:r>
              <a:rPr lang="en-IN" b="1" dirty="0"/>
              <a:t>Out of phase signal:</a:t>
            </a:r>
            <a:r>
              <a:rPr lang="en-IN" dirty="0"/>
              <a:t> A signal can be moved out of phase by using microwave transmission.</a:t>
            </a:r>
          </a:p>
          <a:p>
            <a:pPr lvl="1"/>
            <a:r>
              <a:rPr lang="en-IN" b="1" dirty="0"/>
              <a:t>Susceptible to weather condition:</a:t>
            </a:r>
            <a:r>
              <a:rPr lang="en-IN" dirty="0"/>
              <a:t> A microwave transmission is susceptible to weather condition. This means that any environmental change such as rain, wind can distort the signal.</a:t>
            </a:r>
          </a:p>
          <a:p>
            <a:pPr lvl="1"/>
            <a:r>
              <a:rPr lang="en-IN" b="1" dirty="0"/>
              <a:t>Bandwidth limited:</a:t>
            </a:r>
            <a:r>
              <a:rPr lang="en-IN" dirty="0"/>
              <a:t> Allocation of bandwidth is limited in the case of microwave transmission.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740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91016A9-6F51-D346-8B3A-B7BAF50F7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Terrestrial Microwave Transmission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3891067-55F9-8040-8037-31198DB789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It is a technology that transmits the focused beam of a radio signal from one ground-based microwave transmission antenna to another.</a:t>
            </a:r>
          </a:p>
          <a:p>
            <a:r>
              <a:rPr lang="en-IN" dirty="0"/>
              <a:t>Microwaves are unidirectional as the sending and receiving antenna is to be aligned.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Antennas are mounted on the towers to send a beam to another antenna which is km away.</a:t>
            </a:r>
          </a:p>
          <a:p>
            <a:r>
              <a:rPr lang="en-IN" dirty="0"/>
              <a:t>It works on the line of sight transmission.</a:t>
            </a:r>
          </a:p>
          <a:p>
            <a:r>
              <a:rPr lang="en-IN" dirty="0"/>
              <a:t>The antennas mounted on the towers are the direct sight of each other.</a:t>
            </a:r>
          </a:p>
          <a:p>
            <a:endParaRPr lang="en-US" dirty="0"/>
          </a:p>
        </p:txBody>
      </p:sp>
      <p:pic>
        <p:nvPicPr>
          <p:cNvPr id="8" name="Picture 6">
            <a:extLst>
              <a:ext uri="{FF2B5EF4-FFF2-40B4-BE49-F238E27FC236}">
                <a16:creationId xmlns:a16="http://schemas.microsoft.com/office/drawing/2014/main" xmlns="" id="{8949E346-41E9-0348-B7B5-3F9756D74E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76900" y="2192192"/>
            <a:ext cx="4369526" cy="20750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9" name="Picture 2" descr="Related image">
            <a:extLst>
              <a:ext uri="{FF2B5EF4-FFF2-40B4-BE49-F238E27FC236}">
                <a16:creationId xmlns:a16="http://schemas.microsoft.com/office/drawing/2014/main" xmlns="" id="{B2DBB84E-DE18-554A-97B9-391A4779C6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43101" y="2277195"/>
            <a:ext cx="3361765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7079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B9B9141-99F2-2348-9B82-C0805AB338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Satellite Microwave Communication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3858884-3AC4-3747-99F9-1BF6DB8A68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A satellite is a physical object that revolves around the earth at a known height.</a:t>
            </a:r>
          </a:p>
          <a:p>
            <a:r>
              <a:rPr lang="en-IN" dirty="0"/>
              <a:t>Satellite communication is more reliable nowadays as it offers more flexibility than cable and fibre optic systems.</a:t>
            </a:r>
          </a:p>
          <a:p>
            <a:r>
              <a:rPr lang="en-IN" dirty="0"/>
              <a:t>We can communicate with any point on the globe by using satellite communication.</a:t>
            </a:r>
          </a:p>
          <a:p>
            <a:r>
              <a:rPr lang="en-IN" b="1" dirty="0"/>
              <a:t>How Does Satellite work?</a:t>
            </a:r>
            <a:endParaRPr lang="en-IN" dirty="0"/>
          </a:p>
          <a:p>
            <a:pPr lvl="1"/>
            <a:r>
              <a:rPr lang="en-IN" dirty="0"/>
              <a:t>The satellite accepts the signal that is transmitted from the earth station, and it amplifies the signal. The amplified signal is retransmitted to another earth station.</a:t>
            </a:r>
          </a:p>
          <a:p>
            <a:endParaRPr lang="en-US" dirty="0"/>
          </a:p>
        </p:txBody>
      </p:sp>
      <p:pic>
        <p:nvPicPr>
          <p:cNvPr id="5122" name="Picture 2" descr="Satellite (VSAT) Link Terminology Explained - Satoms">
            <a:extLst>
              <a:ext uri="{FF2B5EF4-FFF2-40B4-BE49-F238E27FC236}">
                <a16:creationId xmlns:a16="http://schemas.microsoft.com/office/drawing/2014/main" xmlns="" id="{A7C7F2D6-D0D2-4B4B-87C8-BEEF96FBBD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6950" y="3750216"/>
            <a:ext cx="5118100" cy="2703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1229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CB98BEC-09F8-6B45-A700-7872AB268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Satellite Microwave Communication – Cont.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DAAF04D-828A-F246-B421-AAC3E03004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/>
              <a:t>Advantages Of Satellite Microwave Communication:</a:t>
            </a:r>
            <a:endParaRPr lang="en-IN" dirty="0"/>
          </a:p>
          <a:p>
            <a:pPr lvl="1"/>
            <a:r>
              <a:rPr lang="en-IN" dirty="0"/>
              <a:t>The coverage area of a satellite microwave is more than the terrestrial microwave.</a:t>
            </a:r>
          </a:p>
          <a:p>
            <a:pPr lvl="1"/>
            <a:r>
              <a:rPr lang="en-IN" dirty="0"/>
              <a:t>The transmission cost of the satellite is independent of the distance from the centre of the coverage area.</a:t>
            </a:r>
          </a:p>
          <a:p>
            <a:pPr lvl="1"/>
            <a:r>
              <a:rPr lang="en-IN" dirty="0"/>
              <a:t>Satellite communication is used in mobile and wireless communication applications.</a:t>
            </a:r>
          </a:p>
          <a:p>
            <a:pPr lvl="1"/>
            <a:r>
              <a:rPr lang="en-IN" dirty="0"/>
              <a:t>It is easy to install.</a:t>
            </a:r>
          </a:p>
          <a:p>
            <a:pPr lvl="1"/>
            <a:r>
              <a:rPr lang="en-IN" dirty="0"/>
              <a:t>It is used in a wide variety of applications such as weather forecasting, radio/TV signal broadcasting, mobile communication, etc.</a:t>
            </a:r>
          </a:p>
          <a:p>
            <a:r>
              <a:rPr lang="en-IN" b="1" dirty="0"/>
              <a:t>Disadvantages Of Satellite Microwave Communication:</a:t>
            </a:r>
            <a:endParaRPr lang="en-IN" dirty="0"/>
          </a:p>
          <a:p>
            <a:pPr lvl="1"/>
            <a:r>
              <a:rPr lang="en-IN" dirty="0"/>
              <a:t>Satellite designing and development requires more time and higher cost.</a:t>
            </a:r>
          </a:p>
          <a:p>
            <a:pPr lvl="1"/>
            <a:r>
              <a:rPr lang="en-IN" dirty="0"/>
              <a:t>The Satellite needs to be monitored and controlled on regular periods so that it remains in orbit.</a:t>
            </a:r>
          </a:p>
          <a:p>
            <a:pPr lvl="1"/>
            <a:r>
              <a:rPr lang="en-IN" dirty="0"/>
              <a:t>The life of the satellite is about 12-15 years. Due to this reason, another launch of the satellite has to be planned before it becomes non-functional.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1667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Infrared wave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An infrared transmission is a wireless technology used for communication over short ranges.</a:t>
            </a:r>
          </a:p>
          <a:p>
            <a:r>
              <a:rPr lang="en-IN" dirty="0"/>
              <a:t>The frequency of the infrared in the range from 300 GHz to 400 THz.</a:t>
            </a:r>
          </a:p>
          <a:p>
            <a:r>
              <a:rPr lang="en-IN" dirty="0"/>
              <a:t>It is used for short-range communication.</a:t>
            </a:r>
          </a:p>
          <a:p>
            <a:r>
              <a:rPr lang="en-IN" dirty="0"/>
              <a:t>For Example, the data transfer between two cell phones, TV remote operation, data transfer between a computer and cell phone resides in the same closed area.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51056" y="3658726"/>
            <a:ext cx="3329245" cy="2556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519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54C5964-5423-B049-99B5-BEC394A955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Infrared Wave - Characteristics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5D65C56-4A5A-3846-8CDE-A8D5DBEA09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Infrared waves cannot penetrate the walls. </a:t>
            </a:r>
          </a:p>
          <a:p>
            <a:r>
              <a:rPr lang="en-IN" dirty="0"/>
              <a:t>Therefore, the infrared communication in one room cannot be interrupted by the nearby rooms.</a:t>
            </a:r>
          </a:p>
          <a:p>
            <a:r>
              <a:rPr lang="en-IN" dirty="0"/>
              <a:t>An infrared communication provides better security with minimum interference.</a:t>
            </a:r>
          </a:p>
          <a:p>
            <a:r>
              <a:rPr lang="en-IN" dirty="0"/>
              <a:t>Infrared communication is unreliable outside the building because the sun rays will interfere with the infrared waves.</a:t>
            </a:r>
          </a:p>
          <a:p>
            <a:pPr marL="0" indent="0">
              <a:buNone/>
            </a:pPr>
            <a:r>
              <a:rPr lang="en-IN" dirty="0"/>
              <a:t/>
            </a:r>
            <a:br>
              <a:rPr lang="en-IN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1408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dirty="0"/>
              <a:t>Network Topologies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7417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Network Topologies</a:t>
            </a:r>
            <a:endParaRPr lang="en-IN" dirty="0">
              <a:latin typeface="+mj-lt"/>
            </a:endParaRPr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IN" sz="2600" dirty="0">
                <a:latin typeface="+mn-lt"/>
              </a:rPr>
              <a:t>Network topology is the </a:t>
            </a:r>
            <a:r>
              <a:rPr lang="en-IN" sz="2600" dirty="0">
                <a:solidFill>
                  <a:schemeClr val="accent6"/>
                </a:solidFill>
                <a:latin typeface="+mn-lt"/>
              </a:rPr>
              <a:t>arrangement </a:t>
            </a:r>
            <a:r>
              <a:rPr lang="en-IN" sz="2600" dirty="0">
                <a:latin typeface="+mn-lt"/>
              </a:rPr>
              <a:t>of the various components (links, nodes, etc.) of a computer network.</a:t>
            </a:r>
          </a:p>
          <a:p>
            <a:pPr lvl="0"/>
            <a:r>
              <a:rPr lang="en-IN" dirty="0">
                <a:latin typeface="+mn-lt"/>
              </a:rPr>
              <a:t>Types of network topologies 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N" dirty="0">
                <a:latin typeface="+mn-lt"/>
              </a:rPr>
              <a:t>Bus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N" dirty="0">
                <a:latin typeface="+mn-lt"/>
              </a:rPr>
              <a:t>Ring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N" dirty="0">
                <a:latin typeface="+mn-lt"/>
              </a:rPr>
              <a:t>Star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N" dirty="0">
                <a:latin typeface="+mn-lt"/>
              </a:rPr>
              <a:t>Mesh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N" dirty="0">
                <a:latin typeface="+mn-lt"/>
              </a:rPr>
              <a:t>Tree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N" dirty="0">
                <a:latin typeface="+mn-lt"/>
              </a:rPr>
              <a:t>Hybrid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9979" y="2294641"/>
            <a:ext cx="5098530" cy="215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618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Advantages of Computer Network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1" indent="0">
              <a:buNone/>
            </a:pPr>
            <a:endParaRPr lang="en-IN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6560624" y="1136650"/>
            <a:ext cx="34018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IN" sz="2800" dirty="0"/>
              <a:t>Inexpensive System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882" r="-2882"/>
          <a:stretch/>
        </p:blipFill>
        <p:spPr>
          <a:xfrm>
            <a:off x="6248400" y="1653520"/>
            <a:ext cx="3545412" cy="1885621"/>
          </a:xfrm>
          <a:prstGeom prst="parallelogram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1714501" y="3667289"/>
            <a:ext cx="454105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IN" sz="2800" dirty="0"/>
              <a:t>Instant and Multiple Access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0918" y="4207859"/>
            <a:ext cx="2335419" cy="2148586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2319067" y="1136650"/>
            <a:ext cx="264149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IN" sz="2800" dirty="0">
                <a:latin typeface="+mj-lt"/>
              </a:rPr>
              <a:t>Internet Access</a:t>
            </a:r>
          </a:p>
        </p:txBody>
      </p:sp>
      <p:pic>
        <p:nvPicPr>
          <p:cNvPr id="15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72371" y="1672405"/>
            <a:ext cx="2466975" cy="1847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42020" y="4177252"/>
            <a:ext cx="2946400" cy="220980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6637788" y="3667289"/>
            <a:ext cx="30652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IN" sz="2800" dirty="0">
                <a:latin typeface="+mj-lt"/>
              </a:rPr>
              <a:t>Resource Sharing</a:t>
            </a:r>
          </a:p>
        </p:txBody>
      </p:sp>
    </p:spTree>
    <p:extLst>
      <p:ext uri="{BB962C8B-B14F-4D97-AF65-F5344CB8AC3E}">
        <p14:creationId xmlns:p14="http://schemas.microsoft.com/office/powerpoint/2010/main" val="290504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  <p:bldP spid="14" grpId="0"/>
      <p:bldP spid="17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 Topology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Every computer and network device is connected to </a:t>
            </a:r>
            <a:r>
              <a:rPr lang="en-IN" dirty="0">
                <a:solidFill>
                  <a:srgbClr val="C00000"/>
                </a:solidFill>
              </a:rPr>
              <a:t>single cable</a:t>
            </a:r>
            <a:r>
              <a:rPr lang="en-IN" dirty="0"/>
              <a:t>.</a:t>
            </a:r>
            <a:endParaRPr lang="en-US" dirty="0"/>
          </a:p>
          <a:p>
            <a:pPr lvl="0"/>
            <a:r>
              <a:rPr lang="en-IN" dirty="0"/>
              <a:t>It transmits data only in </a:t>
            </a:r>
            <a:r>
              <a:rPr lang="en-IN" dirty="0">
                <a:solidFill>
                  <a:srgbClr val="C00000"/>
                </a:solidFill>
              </a:rPr>
              <a:t>one direction</a:t>
            </a:r>
            <a:r>
              <a:rPr lang="en-IN" dirty="0"/>
              <a:t>.</a:t>
            </a:r>
          </a:p>
          <a:p>
            <a:r>
              <a:rPr lang="en-IN" dirty="0"/>
              <a:t>When a node wants to send a message over the network, it puts a message over the network. </a:t>
            </a:r>
          </a:p>
          <a:p>
            <a:r>
              <a:rPr lang="en-IN" dirty="0"/>
              <a:t>All the stations available in the network will receive the message whether it has been addressed or not.</a:t>
            </a:r>
            <a:endParaRPr lang="en-US" dirty="0"/>
          </a:p>
          <a:p>
            <a:pPr lvl="0"/>
            <a:r>
              <a:rPr lang="en-IN" dirty="0"/>
              <a:t>Used in </a:t>
            </a:r>
            <a:r>
              <a:rPr lang="en-IN" dirty="0">
                <a:solidFill>
                  <a:srgbClr val="C00000"/>
                </a:solidFill>
              </a:rPr>
              <a:t>small networks</a:t>
            </a:r>
            <a:r>
              <a:rPr lang="en-IN" dirty="0"/>
              <a:t>.</a:t>
            </a:r>
            <a:endParaRPr lang="en-US" dirty="0"/>
          </a:p>
          <a:p>
            <a:pPr lvl="0"/>
            <a:r>
              <a:rPr lang="en-IN" dirty="0">
                <a:solidFill>
                  <a:srgbClr val="C00000"/>
                </a:solidFill>
              </a:rPr>
              <a:t>Easy to expand </a:t>
            </a:r>
            <a:r>
              <a:rPr lang="en-IN" dirty="0"/>
              <a:t>joining two cables together.</a:t>
            </a:r>
          </a:p>
          <a:p>
            <a:pPr lvl="0"/>
            <a:r>
              <a:rPr lang="en-IN" dirty="0"/>
              <a:t>It is used in </a:t>
            </a:r>
            <a:r>
              <a:rPr lang="en-IN" dirty="0">
                <a:solidFill>
                  <a:srgbClr val="C00000"/>
                </a:solidFill>
              </a:rPr>
              <a:t>early</a:t>
            </a:r>
            <a:r>
              <a:rPr lang="en-IN" dirty="0"/>
              <a:t> LAN connection.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17981" y="3171582"/>
            <a:ext cx="50800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094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483966E-55FA-9047-95A2-37B03EFB64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 Topology – Advantages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0652B70-C883-D04F-8992-71A8ED0613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/>
              <a:t>Low-cost cable:</a:t>
            </a:r>
            <a:r>
              <a:rPr lang="en-IN" dirty="0"/>
              <a:t> </a:t>
            </a:r>
          </a:p>
          <a:p>
            <a:pPr lvl="1"/>
            <a:r>
              <a:rPr lang="en-IN" dirty="0"/>
              <a:t>In this, nodes are directly connected to the cable without passing through a hub. Therefore, the initial cost of installation is low.</a:t>
            </a:r>
          </a:p>
          <a:p>
            <a:r>
              <a:rPr lang="en-IN" b="1" dirty="0"/>
              <a:t>Moderate data speeds:</a:t>
            </a:r>
            <a:r>
              <a:rPr lang="en-IN" dirty="0"/>
              <a:t> </a:t>
            </a:r>
          </a:p>
          <a:p>
            <a:pPr lvl="1"/>
            <a:r>
              <a:rPr lang="en-IN" dirty="0"/>
              <a:t>Coaxial or twisted pair cables are mainly used in bus-based networks that support </a:t>
            </a:r>
            <a:r>
              <a:rPr lang="en-IN" dirty="0" err="1"/>
              <a:t>upto</a:t>
            </a:r>
            <a:r>
              <a:rPr lang="en-IN" dirty="0"/>
              <a:t> 10 Mbps.</a:t>
            </a:r>
          </a:p>
          <a:p>
            <a:r>
              <a:rPr lang="en-IN" b="1" dirty="0"/>
              <a:t>Familiar technology:</a:t>
            </a:r>
            <a:r>
              <a:rPr lang="en-IN" dirty="0"/>
              <a:t> </a:t>
            </a:r>
          </a:p>
          <a:p>
            <a:pPr lvl="1"/>
            <a:r>
              <a:rPr lang="en-IN" dirty="0"/>
              <a:t>Bus topology is a familiar technology as the installation and troubleshooting techniques are well known, and hardware components are easily available.</a:t>
            </a:r>
          </a:p>
          <a:p>
            <a:r>
              <a:rPr lang="en-IN" b="1" dirty="0"/>
              <a:t>Limited failure:</a:t>
            </a:r>
            <a:r>
              <a:rPr lang="en-IN" dirty="0"/>
              <a:t> </a:t>
            </a:r>
          </a:p>
          <a:p>
            <a:pPr lvl="1"/>
            <a:r>
              <a:rPr lang="en-IN" dirty="0"/>
              <a:t>A failure in one node will not have any effect on other nodes.</a:t>
            </a:r>
          </a:p>
        </p:txBody>
      </p:sp>
    </p:spTree>
    <p:extLst>
      <p:ext uri="{BB962C8B-B14F-4D97-AF65-F5344CB8AC3E}">
        <p14:creationId xmlns:p14="http://schemas.microsoft.com/office/powerpoint/2010/main" val="988764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9BAB83F-9A47-EC4B-A42C-8E51604D2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 Topology – Disadvantages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7B1F2C4D-94E4-C747-ADC5-04DD24CA92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/>
              <a:t>Extensive cabling:</a:t>
            </a:r>
            <a:r>
              <a:rPr lang="en-IN" dirty="0"/>
              <a:t> </a:t>
            </a:r>
          </a:p>
          <a:p>
            <a:pPr lvl="1"/>
            <a:r>
              <a:rPr lang="en-IN" dirty="0"/>
              <a:t>A bus topology is quite simpler, but still it requires a lot of cabling.</a:t>
            </a:r>
          </a:p>
          <a:p>
            <a:r>
              <a:rPr lang="en-IN" b="1" dirty="0"/>
              <a:t>Difficult troubleshooting:</a:t>
            </a:r>
            <a:r>
              <a:rPr lang="en-IN" dirty="0"/>
              <a:t> </a:t>
            </a:r>
          </a:p>
          <a:p>
            <a:pPr lvl="1"/>
            <a:r>
              <a:rPr lang="en-IN" dirty="0"/>
              <a:t>It requires specialized test equipment to determine the cable faults. If any fault occurs in the cable, then it would disrupt the communication for all the nodes.</a:t>
            </a:r>
          </a:p>
          <a:p>
            <a:r>
              <a:rPr lang="en-IN" b="1" dirty="0"/>
              <a:t>Signal interference:</a:t>
            </a:r>
            <a:r>
              <a:rPr lang="en-IN" dirty="0"/>
              <a:t> </a:t>
            </a:r>
          </a:p>
          <a:p>
            <a:pPr lvl="1"/>
            <a:r>
              <a:rPr lang="en-IN" dirty="0"/>
              <a:t>If two nodes send the messages simultaneously, then the signals of both the nodes collide with each other.</a:t>
            </a:r>
          </a:p>
          <a:p>
            <a:r>
              <a:rPr lang="en-IN" b="1" dirty="0"/>
              <a:t>Reconfiguration difficult:</a:t>
            </a:r>
            <a:r>
              <a:rPr lang="en-IN" dirty="0"/>
              <a:t> </a:t>
            </a:r>
          </a:p>
          <a:p>
            <a:pPr lvl="1"/>
            <a:r>
              <a:rPr lang="en-IN" dirty="0"/>
              <a:t>Adding new devices to the network would slow down the network.</a:t>
            </a:r>
          </a:p>
          <a:p>
            <a:r>
              <a:rPr lang="en-IN" b="1" dirty="0"/>
              <a:t>Attenuation:</a:t>
            </a:r>
            <a:r>
              <a:rPr lang="en-IN" dirty="0"/>
              <a:t> </a:t>
            </a:r>
          </a:p>
          <a:p>
            <a:pPr lvl="1"/>
            <a:r>
              <a:rPr lang="en-IN" dirty="0"/>
              <a:t>Attenuation is a loss of signal leads to communication issues. Repeaters are used to regenerate the signal.</a:t>
            </a:r>
          </a:p>
        </p:txBody>
      </p:sp>
    </p:spTree>
    <p:extLst>
      <p:ext uri="{BB962C8B-B14F-4D97-AF65-F5344CB8AC3E}">
        <p14:creationId xmlns:p14="http://schemas.microsoft.com/office/powerpoint/2010/main" val="2637882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Ring Topology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31180" y="863444"/>
            <a:ext cx="11956435" cy="5590565"/>
          </a:xfrm>
        </p:spPr>
        <p:txBody>
          <a:bodyPr>
            <a:normAutofit/>
          </a:bodyPr>
          <a:lstStyle/>
          <a:p>
            <a:r>
              <a:rPr lang="en-IN" dirty="0"/>
              <a:t>It forms a </a:t>
            </a:r>
            <a:r>
              <a:rPr lang="en-IN" dirty="0">
                <a:solidFill>
                  <a:schemeClr val="accent6"/>
                </a:solidFill>
              </a:rPr>
              <a:t>ring </a:t>
            </a:r>
            <a:r>
              <a:rPr lang="en-IN" dirty="0"/>
              <a:t>as each computer is connected to another computer, with the last one connected to the first.</a:t>
            </a:r>
          </a:p>
          <a:p>
            <a:pPr lvl="0" algn="just"/>
            <a:r>
              <a:rPr lang="en-IN" dirty="0"/>
              <a:t>Transmission is </a:t>
            </a:r>
            <a:r>
              <a:rPr lang="en-IN" dirty="0">
                <a:solidFill>
                  <a:schemeClr val="accent6"/>
                </a:solidFill>
              </a:rPr>
              <a:t>unidirectional</a:t>
            </a:r>
            <a:r>
              <a:rPr lang="en-US" dirty="0">
                <a:solidFill>
                  <a:schemeClr val="accent6"/>
                </a:solidFill>
              </a:rPr>
              <a:t> </a:t>
            </a:r>
            <a:r>
              <a:rPr lang="en-US" dirty="0"/>
              <a:t>&amp; </a:t>
            </a:r>
            <a:r>
              <a:rPr lang="en-IN" dirty="0">
                <a:solidFill>
                  <a:schemeClr val="accent6"/>
                </a:solidFill>
              </a:rPr>
              <a:t>sequential </a:t>
            </a:r>
            <a:r>
              <a:rPr lang="en-IN" dirty="0"/>
              <a:t>way that is bit by bit.</a:t>
            </a:r>
          </a:p>
          <a:p>
            <a:r>
              <a:rPr lang="en-IN" dirty="0"/>
              <a:t>The data flows in a single loop continuously known as an endless loop.</a:t>
            </a:r>
          </a:p>
          <a:p>
            <a:r>
              <a:rPr lang="en-IN" dirty="0"/>
              <a:t>The data in a ring topology flow in a clockwise direction.</a:t>
            </a:r>
            <a:endParaRPr lang="en-US" dirty="0"/>
          </a:p>
          <a:p>
            <a:pPr lvl="0" algn="just"/>
            <a:r>
              <a:rPr lang="en-IN" dirty="0"/>
              <a:t>Transmitting network is not affected by high traffic or by adding more nodes, as only the nodes having </a:t>
            </a:r>
            <a:r>
              <a:rPr lang="en-IN" dirty="0">
                <a:solidFill>
                  <a:schemeClr val="accent6"/>
                </a:solidFill>
              </a:rPr>
              <a:t>tokens </a:t>
            </a:r>
            <a:r>
              <a:rPr lang="en-IN" dirty="0"/>
              <a:t>can transmit data.</a:t>
            </a:r>
            <a:endParaRPr lang="en-US" dirty="0"/>
          </a:p>
          <a:p>
            <a:pPr lvl="0"/>
            <a:r>
              <a:rPr lang="en-IN" dirty="0">
                <a:solidFill>
                  <a:schemeClr val="accent6"/>
                </a:solidFill>
              </a:rPr>
              <a:t>Cheap </a:t>
            </a:r>
            <a:r>
              <a:rPr lang="en-IN" dirty="0"/>
              <a:t>to install and expand.</a:t>
            </a:r>
            <a:endParaRPr lang="en-US" dirty="0"/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07517" y="3621148"/>
            <a:ext cx="4482066" cy="2241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40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D1A4428-A1F3-AA4B-9625-DC11F187BC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Ring Topology – Advantages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1F20D36-3F0A-AD47-88B3-14859251B0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/>
              <a:t>Network Management:</a:t>
            </a:r>
            <a:r>
              <a:rPr lang="en-IN" dirty="0"/>
              <a:t> </a:t>
            </a:r>
          </a:p>
          <a:p>
            <a:pPr lvl="1"/>
            <a:r>
              <a:rPr lang="en-IN" dirty="0"/>
              <a:t>Faulty devices can be removed from the network without bringing the network down.</a:t>
            </a:r>
          </a:p>
          <a:p>
            <a:r>
              <a:rPr lang="en-IN" b="1" dirty="0"/>
              <a:t>Product availability:</a:t>
            </a:r>
            <a:r>
              <a:rPr lang="en-IN" dirty="0"/>
              <a:t> </a:t>
            </a:r>
          </a:p>
          <a:p>
            <a:pPr lvl="1"/>
            <a:r>
              <a:rPr lang="en-IN" dirty="0"/>
              <a:t>Many hardware and software tools for network operation and monitoring are available.</a:t>
            </a:r>
          </a:p>
          <a:p>
            <a:r>
              <a:rPr lang="en-IN" b="1" dirty="0"/>
              <a:t>Cost:</a:t>
            </a:r>
            <a:r>
              <a:rPr lang="en-IN" dirty="0"/>
              <a:t> </a:t>
            </a:r>
          </a:p>
          <a:p>
            <a:pPr lvl="1"/>
            <a:r>
              <a:rPr lang="en-IN" dirty="0"/>
              <a:t>Twisted pair cabling is inexpensive and easily available. Therefore, the installation cost is very low. </a:t>
            </a:r>
          </a:p>
          <a:p>
            <a:r>
              <a:rPr lang="en-IN" b="1" dirty="0"/>
              <a:t>Reliable:</a:t>
            </a:r>
            <a:r>
              <a:rPr lang="en-IN" dirty="0"/>
              <a:t> </a:t>
            </a:r>
          </a:p>
          <a:p>
            <a:pPr lvl="1"/>
            <a:r>
              <a:rPr lang="en-IN" dirty="0"/>
              <a:t>It is a more reliable network because the communication system is not dependent on the single host computer.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7337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7309E68-2980-4844-B6BF-29067E109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Ring Topology – Disadvantages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F2DE378-71EE-FA43-ADB3-520458D1DF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/>
              <a:t>Difficult troubleshooting:</a:t>
            </a:r>
            <a:r>
              <a:rPr lang="en-IN" dirty="0"/>
              <a:t> </a:t>
            </a:r>
          </a:p>
          <a:p>
            <a:pPr lvl="1"/>
            <a:r>
              <a:rPr lang="en-IN" dirty="0"/>
              <a:t>It requires specialized test equipment to determine the cable faults. If any fault occurs in the cable, then it would disrupt the communication for all the nodes.</a:t>
            </a:r>
          </a:p>
          <a:p>
            <a:r>
              <a:rPr lang="en-IN" b="1" dirty="0"/>
              <a:t>Failure:</a:t>
            </a:r>
            <a:r>
              <a:rPr lang="en-IN" dirty="0"/>
              <a:t> </a:t>
            </a:r>
          </a:p>
          <a:p>
            <a:pPr lvl="1"/>
            <a:r>
              <a:rPr lang="en-IN" dirty="0"/>
              <a:t>The breakdown in one station leads to the failure of the overall network.</a:t>
            </a:r>
          </a:p>
          <a:p>
            <a:r>
              <a:rPr lang="en-IN" b="1" dirty="0"/>
              <a:t>Reconfiguration difficult:</a:t>
            </a:r>
            <a:r>
              <a:rPr lang="en-IN" dirty="0"/>
              <a:t> </a:t>
            </a:r>
          </a:p>
          <a:p>
            <a:pPr lvl="1"/>
            <a:r>
              <a:rPr lang="en-IN" dirty="0"/>
              <a:t>Adding new devices to the network would slow down the network.</a:t>
            </a:r>
          </a:p>
          <a:p>
            <a:r>
              <a:rPr lang="en-IN" b="1" dirty="0"/>
              <a:t>Delay:</a:t>
            </a:r>
            <a:r>
              <a:rPr lang="en-IN" dirty="0"/>
              <a:t> </a:t>
            </a:r>
          </a:p>
          <a:p>
            <a:pPr lvl="1"/>
            <a:r>
              <a:rPr lang="en-IN" dirty="0"/>
              <a:t>Communication delay is directly proportional to the number of nodes. Adding new devices increases the communication delay.</a:t>
            </a:r>
          </a:p>
        </p:txBody>
      </p:sp>
    </p:spTree>
    <p:extLst>
      <p:ext uri="{BB962C8B-B14F-4D97-AF65-F5344CB8AC3E}">
        <p14:creationId xmlns:p14="http://schemas.microsoft.com/office/powerpoint/2010/main" val="3654907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 Topology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3444"/>
            <a:ext cx="7578695" cy="5590565"/>
          </a:xfrm>
        </p:spPr>
        <p:txBody>
          <a:bodyPr>
            <a:normAutofit/>
          </a:bodyPr>
          <a:lstStyle/>
          <a:p>
            <a:r>
              <a:rPr lang="en-IN" dirty="0"/>
              <a:t>Computers are connected to a single </a:t>
            </a:r>
            <a:r>
              <a:rPr lang="en-IN" dirty="0">
                <a:solidFill>
                  <a:schemeClr val="accent6"/>
                </a:solidFill>
              </a:rPr>
              <a:t>central hub </a:t>
            </a:r>
            <a:r>
              <a:rPr lang="en-IN" dirty="0"/>
              <a:t>through a cable.</a:t>
            </a:r>
          </a:p>
          <a:p>
            <a:pPr lvl="0" algn="just"/>
            <a:r>
              <a:rPr lang="en-IN" dirty="0">
                <a:solidFill>
                  <a:schemeClr val="accent6"/>
                </a:solidFill>
              </a:rPr>
              <a:t>Fast </a:t>
            </a:r>
            <a:r>
              <a:rPr lang="en-IN" dirty="0"/>
              <a:t>performance with few nodes and low network traffic.</a:t>
            </a:r>
          </a:p>
          <a:p>
            <a:pPr algn="just"/>
            <a:r>
              <a:rPr lang="en-IN" dirty="0">
                <a:solidFill>
                  <a:schemeClr val="accent6"/>
                </a:solidFill>
              </a:rPr>
              <a:t>Easy </a:t>
            </a:r>
            <a:r>
              <a:rPr lang="en-IN" dirty="0"/>
              <a:t>to troubleshoot</a:t>
            </a:r>
            <a:r>
              <a:rPr lang="en-US" dirty="0"/>
              <a:t> &amp; </a:t>
            </a:r>
            <a:r>
              <a:rPr lang="en-IN" dirty="0">
                <a:solidFill>
                  <a:schemeClr val="accent6"/>
                </a:solidFill>
              </a:rPr>
              <a:t>Easy </a:t>
            </a:r>
            <a:r>
              <a:rPr lang="en-IN" dirty="0"/>
              <a:t>to setup and modify.</a:t>
            </a:r>
            <a:endParaRPr lang="en-US" dirty="0"/>
          </a:p>
          <a:p>
            <a:pPr algn="just"/>
            <a:r>
              <a:rPr lang="en-IN" dirty="0"/>
              <a:t>Only that node is affected which has failed rest of the nodes can work smoothly.</a:t>
            </a:r>
            <a:endParaRPr lang="en-US" dirty="0"/>
          </a:p>
          <a:p>
            <a:pPr lvl="0"/>
            <a:r>
              <a:rPr lang="en-IN" dirty="0">
                <a:solidFill>
                  <a:schemeClr val="accent6"/>
                </a:solidFill>
              </a:rPr>
              <a:t>Hub </a:t>
            </a:r>
            <a:r>
              <a:rPr lang="en-IN" dirty="0"/>
              <a:t>can be upgraded easily.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7047" y="1013570"/>
            <a:ext cx="4482124" cy="2241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990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C055B66-2D1E-0949-88E1-86CD18868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 Topology - Advantages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792EC4C-4E6A-9146-920D-654E436067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/>
              <a:t>Efficient troubleshooting:</a:t>
            </a:r>
            <a:r>
              <a:rPr lang="en-IN" dirty="0"/>
              <a:t> </a:t>
            </a:r>
          </a:p>
          <a:p>
            <a:pPr lvl="1"/>
            <a:r>
              <a:rPr lang="en-IN" dirty="0"/>
              <a:t>All the stations are connected to the centralized network. Therefore, the network administrator has to go to the single station to troubleshoot the problem. </a:t>
            </a:r>
          </a:p>
          <a:p>
            <a:r>
              <a:rPr lang="en-IN" b="1" dirty="0"/>
              <a:t>Network control:</a:t>
            </a:r>
            <a:r>
              <a:rPr lang="en-IN" dirty="0"/>
              <a:t> </a:t>
            </a:r>
          </a:p>
          <a:p>
            <a:pPr lvl="1"/>
            <a:r>
              <a:rPr lang="en-IN" dirty="0"/>
              <a:t>Complex network control features can be easily implemented in the star topology. Any changes made in the star topology are automatically accommodated. </a:t>
            </a:r>
          </a:p>
          <a:p>
            <a:r>
              <a:rPr lang="en-IN" b="1" dirty="0"/>
              <a:t>Limited failure:</a:t>
            </a:r>
            <a:r>
              <a:rPr lang="en-IN" dirty="0"/>
              <a:t> </a:t>
            </a:r>
          </a:p>
          <a:p>
            <a:pPr lvl="1"/>
            <a:r>
              <a:rPr lang="en-IN" dirty="0"/>
              <a:t>As each station is connected to the central hub with its own cable, therefore failure in one cable will not affect the entire network. </a:t>
            </a:r>
          </a:p>
          <a:p>
            <a:r>
              <a:rPr lang="en-IN" b="1" dirty="0"/>
              <a:t>Easily expandable:</a:t>
            </a:r>
            <a:r>
              <a:rPr lang="en-IN" dirty="0"/>
              <a:t> </a:t>
            </a:r>
          </a:p>
          <a:p>
            <a:pPr lvl="1"/>
            <a:r>
              <a:rPr lang="en-IN" dirty="0"/>
              <a:t>It is easily expandable as new stations can be added to the open ports on the hub. </a:t>
            </a:r>
          </a:p>
          <a:p>
            <a:r>
              <a:rPr lang="en-IN" b="1" dirty="0"/>
              <a:t>Cost effective:</a:t>
            </a:r>
            <a:r>
              <a:rPr lang="en-IN" dirty="0"/>
              <a:t> </a:t>
            </a:r>
          </a:p>
          <a:p>
            <a:pPr lvl="1"/>
            <a:r>
              <a:rPr lang="en-IN" dirty="0"/>
              <a:t>Star topology networks are cost-effective as it uses inexpensive coaxial cable. </a:t>
            </a:r>
          </a:p>
          <a:p>
            <a:r>
              <a:rPr lang="en-IN" b="1" dirty="0"/>
              <a:t>High data speeds:</a:t>
            </a:r>
            <a:r>
              <a:rPr lang="en-IN" dirty="0"/>
              <a:t> </a:t>
            </a:r>
          </a:p>
          <a:p>
            <a:pPr lvl="1"/>
            <a:r>
              <a:rPr lang="en-IN" sz="1900" dirty="0"/>
              <a:t>It supports a bandwidth of </a:t>
            </a:r>
            <a:r>
              <a:rPr lang="en-IN" sz="1900" dirty="0" err="1"/>
              <a:t>approx</a:t>
            </a:r>
            <a:r>
              <a:rPr lang="en-IN" sz="1900" dirty="0"/>
              <a:t> 100Mbps. Ethernet 100BaseT is one of the most popular Star topology networks.</a:t>
            </a:r>
          </a:p>
        </p:txBody>
      </p:sp>
    </p:spTree>
    <p:extLst>
      <p:ext uri="{BB962C8B-B14F-4D97-AF65-F5344CB8AC3E}">
        <p14:creationId xmlns:p14="http://schemas.microsoft.com/office/powerpoint/2010/main" val="2165779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64BA0CD-6138-3A40-AD6E-DB4FB4DB2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 Topology - Disadvantages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87405E8-D7C3-EF41-96E7-99BC721CC6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/>
              <a:t>A Central point of failure:</a:t>
            </a:r>
            <a:r>
              <a:rPr lang="en-IN" dirty="0"/>
              <a:t> </a:t>
            </a:r>
          </a:p>
          <a:p>
            <a:pPr lvl="1"/>
            <a:r>
              <a:rPr lang="en-IN" dirty="0"/>
              <a:t>If the central hub or switch goes down, then all the connected nodes will not be able to communicate with each other.</a:t>
            </a:r>
          </a:p>
          <a:p>
            <a:r>
              <a:rPr lang="en-IN" b="1" dirty="0"/>
              <a:t>Cable:</a:t>
            </a:r>
            <a:r>
              <a:rPr lang="en-IN" dirty="0"/>
              <a:t> </a:t>
            </a:r>
          </a:p>
          <a:p>
            <a:pPr lvl="1"/>
            <a:r>
              <a:rPr lang="en-IN" dirty="0"/>
              <a:t>Sometimes cable routing becomes difficult when a significant amount of routing is required.</a:t>
            </a:r>
          </a:p>
        </p:txBody>
      </p:sp>
    </p:spTree>
    <p:extLst>
      <p:ext uri="{BB962C8B-B14F-4D97-AF65-F5344CB8AC3E}">
        <p14:creationId xmlns:p14="http://schemas.microsoft.com/office/powerpoint/2010/main" val="1729641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Mesh Topology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0" y="863444"/>
            <a:ext cx="8589739" cy="5590565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chemeClr val="accent6"/>
                </a:solidFill>
              </a:rPr>
              <a:t>Point-to-point</a:t>
            </a:r>
            <a:r>
              <a:rPr lang="en-IN" dirty="0"/>
              <a:t> connection to other devices or fully connected.</a:t>
            </a:r>
            <a:endParaRPr lang="en-US" dirty="0"/>
          </a:p>
          <a:p>
            <a:pPr lvl="0" algn="just"/>
            <a:r>
              <a:rPr lang="en-IN" dirty="0"/>
              <a:t>Traffic is carried only between </a:t>
            </a:r>
            <a:r>
              <a:rPr lang="en-IN" dirty="0">
                <a:solidFill>
                  <a:schemeClr val="accent6"/>
                </a:solidFill>
              </a:rPr>
              <a:t>two connected </a:t>
            </a:r>
            <a:r>
              <a:rPr lang="en-IN" dirty="0"/>
              <a:t>devices. </a:t>
            </a:r>
            <a:endParaRPr lang="en-US" dirty="0"/>
          </a:p>
          <a:p>
            <a:pPr lvl="0"/>
            <a:r>
              <a:rPr lang="en-IN" dirty="0"/>
              <a:t>Robust, costly but not flexible.</a:t>
            </a:r>
          </a:p>
          <a:p>
            <a:pPr lvl="0"/>
            <a:r>
              <a:rPr lang="en-IN" dirty="0"/>
              <a:t>Fault is diagnosed </a:t>
            </a:r>
            <a:r>
              <a:rPr lang="en-IN" dirty="0">
                <a:solidFill>
                  <a:schemeClr val="accent6"/>
                </a:solidFill>
              </a:rPr>
              <a:t>easily</a:t>
            </a:r>
            <a:r>
              <a:rPr lang="en-IN" dirty="0"/>
              <a:t>.</a:t>
            </a:r>
          </a:p>
          <a:p>
            <a:pPr lvl="0"/>
            <a:r>
              <a:rPr lang="en-IN" dirty="0"/>
              <a:t>More cable resource used in setup.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05800" y="1647968"/>
            <a:ext cx="3810000" cy="2466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213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/>
              <a:t>Applications of Computer Network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  <a:p>
            <a:endParaRPr lang="en-IN" dirty="0"/>
          </a:p>
        </p:txBody>
      </p:sp>
      <p:sp>
        <p:nvSpPr>
          <p:cNvPr id="5" name="AutoShape 2" descr="Image result for banking and financial services icons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" name="AutoShape 6" descr="Image result for internet business"/>
          <p:cNvSpPr>
            <a:spLocks noChangeAspect="1" noChangeArrowheads="1"/>
          </p:cNvSpPr>
          <p:nvPr/>
        </p:nvSpPr>
        <p:spPr bwMode="auto">
          <a:xfrm>
            <a:off x="18319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2686582" y="4153760"/>
            <a:ext cx="2640666" cy="1750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056" name="Picture 8"/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506" r="17691"/>
          <a:stretch/>
        </p:blipFill>
        <p:spPr bwMode="auto">
          <a:xfrm>
            <a:off x="2606838" y="1610754"/>
            <a:ext cx="2699995" cy="16676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8" name="Picture 10"/>
          <p:cNvPicPr>
            <a:picLocks noChangeAspect="1" noChangeArrowheads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8058"/>
          <a:stretch/>
        </p:blipFill>
        <p:spPr bwMode="auto">
          <a:xfrm>
            <a:off x="6995773" y="4247286"/>
            <a:ext cx="3101233" cy="1563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9" name="Picture 1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26872" y="1383952"/>
            <a:ext cx="3158816" cy="2121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452399" y="6053456"/>
            <a:ext cx="32872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6"/>
                </a:solidFill>
              </a:rPr>
              <a:t>&amp; Many More….</a:t>
            </a:r>
            <a:endParaRPr lang="en-IN" sz="2400" b="1" dirty="0">
              <a:solidFill>
                <a:schemeClr val="accent6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367866" y="3601842"/>
            <a:ext cx="33618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Business &amp; Finance</a:t>
            </a:r>
            <a:endParaRPr lang="en-IN" sz="2800" dirty="0"/>
          </a:p>
        </p:txBody>
      </p:sp>
      <p:sp>
        <p:nvSpPr>
          <p:cNvPr id="18" name="TextBox 17"/>
          <p:cNvSpPr txBox="1"/>
          <p:nvPr/>
        </p:nvSpPr>
        <p:spPr>
          <a:xfrm>
            <a:off x="2686581" y="1014482"/>
            <a:ext cx="25405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Email Services</a:t>
            </a:r>
            <a:endParaRPr lang="en-IN" sz="2800" dirty="0"/>
          </a:p>
        </p:txBody>
      </p:sp>
      <p:sp>
        <p:nvSpPr>
          <p:cNvPr id="20" name="TextBox 19"/>
          <p:cNvSpPr txBox="1"/>
          <p:nvPr/>
        </p:nvSpPr>
        <p:spPr>
          <a:xfrm>
            <a:off x="6365170" y="3601842"/>
            <a:ext cx="43398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File &amp; Directory Services</a:t>
            </a:r>
            <a:endParaRPr lang="en-IN" sz="2800" dirty="0"/>
          </a:p>
        </p:txBody>
      </p:sp>
      <p:sp>
        <p:nvSpPr>
          <p:cNvPr id="22" name="TextBox 21"/>
          <p:cNvSpPr txBox="1"/>
          <p:nvPr/>
        </p:nvSpPr>
        <p:spPr>
          <a:xfrm>
            <a:off x="6926872" y="1014482"/>
            <a:ext cx="30062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Teleconferencing 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1289067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7" grpId="0"/>
      <p:bldP spid="18" grpId="0"/>
      <p:bldP spid="20" grpId="0"/>
      <p:bldP spid="22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1660B7E-E2CE-7243-9666-3D908BDDF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Mesh Topology - Advantages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7FB6008-D6A5-2944-91F7-974C0A6153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/>
              <a:t>Reliable:</a:t>
            </a:r>
            <a:r>
              <a:rPr lang="en-IN" dirty="0"/>
              <a:t> </a:t>
            </a:r>
          </a:p>
          <a:p>
            <a:pPr lvl="1"/>
            <a:r>
              <a:rPr lang="en-IN" dirty="0"/>
              <a:t>The mesh topology networks are very reliable as if any link breakdown will not affect the communication between connected computers.</a:t>
            </a:r>
          </a:p>
          <a:p>
            <a:r>
              <a:rPr lang="en-IN" b="1" dirty="0"/>
              <a:t>Fast Communication:</a:t>
            </a:r>
            <a:r>
              <a:rPr lang="en-IN" dirty="0"/>
              <a:t> </a:t>
            </a:r>
          </a:p>
          <a:p>
            <a:pPr lvl="1"/>
            <a:r>
              <a:rPr lang="en-IN" dirty="0"/>
              <a:t>Communication is very fast between the nodes.</a:t>
            </a:r>
          </a:p>
          <a:p>
            <a:r>
              <a:rPr lang="en-IN" b="1" dirty="0"/>
              <a:t>Easier Reconfiguration:</a:t>
            </a:r>
            <a:r>
              <a:rPr lang="en-IN" dirty="0"/>
              <a:t> </a:t>
            </a:r>
          </a:p>
          <a:p>
            <a:pPr lvl="1"/>
            <a:r>
              <a:rPr lang="en-IN" dirty="0"/>
              <a:t>Adding new devices would not disrupt the communication between other devices.</a:t>
            </a:r>
          </a:p>
        </p:txBody>
      </p:sp>
    </p:spTree>
    <p:extLst>
      <p:ext uri="{BB962C8B-B14F-4D97-AF65-F5344CB8AC3E}">
        <p14:creationId xmlns:p14="http://schemas.microsoft.com/office/powerpoint/2010/main" val="582537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C4E1FA5-F64A-0743-911C-7DDC4D2EB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Mesh Topology - Disadvantages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A54D777-0951-2F41-AA7B-40734DA140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/>
              <a:t>Cost:</a:t>
            </a:r>
            <a:r>
              <a:rPr lang="en-IN" dirty="0"/>
              <a:t> </a:t>
            </a:r>
          </a:p>
          <a:p>
            <a:pPr lvl="1"/>
            <a:r>
              <a:rPr lang="en-IN" dirty="0"/>
              <a:t>A mesh topology contains a large number of connected devices such as a router and more transmission media than other topologies.</a:t>
            </a:r>
          </a:p>
          <a:p>
            <a:r>
              <a:rPr lang="en-IN" b="1" dirty="0"/>
              <a:t>Management:</a:t>
            </a:r>
            <a:r>
              <a:rPr lang="en-IN" dirty="0"/>
              <a:t> </a:t>
            </a:r>
          </a:p>
          <a:p>
            <a:pPr lvl="1"/>
            <a:r>
              <a:rPr lang="en-IN" dirty="0"/>
              <a:t>Mesh topology networks are very large and very difficult to maintain and manage. If the network is not monitored carefully, then the communication link failure goes undetected.</a:t>
            </a:r>
          </a:p>
          <a:p>
            <a:r>
              <a:rPr lang="en-IN" b="1" dirty="0"/>
              <a:t>Efficiency:</a:t>
            </a:r>
            <a:r>
              <a:rPr lang="en-IN" dirty="0"/>
              <a:t> </a:t>
            </a:r>
          </a:p>
          <a:p>
            <a:pPr lvl="1"/>
            <a:r>
              <a:rPr lang="en-IN" dirty="0"/>
              <a:t>In this, redundant connections are high that reduces the efficiency of the network.</a:t>
            </a:r>
          </a:p>
        </p:txBody>
      </p:sp>
    </p:spTree>
    <p:extLst>
      <p:ext uri="{BB962C8B-B14F-4D97-AF65-F5344CB8AC3E}">
        <p14:creationId xmlns:p14="http://schemas.microsoft.com/office/powerpoint/2010/main" val="2740292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Tree Topology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endParaRPr lang="en-IN" dirty="0"/>
          </a:p>
          <a:p>
            <a:pPr lvl="0"/>
            <a:endParaRPr lang="en-IN" dirty="0"/>
          </a:p>
          <a:p>
            <a:pPr lvl="0"/>
            <a:endParaRPr lang="en-IN" dirty="0"/>
          </a:p>
          <a:p>
            <a:pPr lvl="0"/>
            <a:endParaRPr lang="en-IN" dirty="0"/>
          </a:p>
          <a:p>
            <a:pPr lvl="0"/>
            <a:endParaRPr lang="en-IN" dirty="0"/>
          </a:p>
          <a:p>
            <a:pPr lvl="0"/>
            <a:endParaRPr lang="en-IN" sz="2800" dirty="0"/>
          </a:p>
          <a:p>
            <a:pPr lvl="0" algn="just"/>
            <a:r>
              <a:rPr lang="en-IN" sz="2600" dirty="0"/>
              <a:t>It has a root node and all other nodes are connected to it forming a </a:t>
            </a:r>
            <a:r>
              <a:rPr lang="en-IN" sz="2600" dirty="0">
                <a:solidFill>
                  <a:schemeClr val="accent6"/>
                </a:solidFill>
              </a:rPr>
              <a:t>hierarchy</a:t>
            </a:r>
            <a:r>
              <a:rPr lang="en-IN" sz="2600" dirty="0"/>
              <a:t>.</a:t>
            </a:r>
            <a:endParaRPr lang="en-US" sz="2600" dirty="0"/>
          </a:p>
          <a:p>
            <a:pPr lvl="0"/>
            <a:r>
              <a:rPr lang="en-IN" sz="2600" dirty="0"/>
              <a:t>Also called </a:t>
            </a:r>
            <a:r>
              <a:rPr lang="en-IN" sz="2600" dirty="0">
                <a:solidFill>
                  <a:schemeClr val="accent6"/>
                </a:solidFill>
              </a:rPr>
              <a:t>hierarchical </a:t>
            </a:r>
            <a:r>
              <a:rPr lang="en-IN" sz="2600" dirty="0"/>
              <a:t>topology.</a:t>
            </a:r>
            <a:endParaRPr lang="en-US" sz="2600" dirty="0"/>
          </a:p>
          <a:p>
            <a:pPr lvl="0"/>
            <a:r>
              <a:rPr lang="en-US" sz="2600" dirty="0"/>
              <a:t>Mostly </a:t>
            </a:r>
            <a:r>
              <a:rPr lang="en-IN" sz="2600" dirty="0"/>
              <a:t>used in Wide Area Network </a:t>
            </a:r>
            <a:r>
              <a:rPr lang="mr-IN" sz="2600" dirty="0"/>
              <a:t>–</a:t>
            </a:r>
            <a:r>
              <a:rPr lang="en-IN" sz="2600" dirty="0"/>
              <a:t> </a:t>
            </a:r>
            <a:r>
              <a:rPr lang="en-IN" sz="2600" dirty="0">
                <a:solidFill>
                  <a:schemeClr val="accent6"/>
                </a:solidFill>
              </a:rPr>
              <a:t>WAN</a:t>
            </a:r>
            <a:r>
              <a:rPr lang="en-IN" sz="2600" dirty="0"/>
              <a:t>.</a:t>
            </a:r>
            <a:endParaRPr lang="en-US" sz="2600" dirty="0"/>
          </a:p>
          <a:p>
            <a:pPr lvl="0"/>
            <a:r>
              <a:rPr lang="en-IN" sz="2600" dirty="0">
                <a:solidFill>
                  <a:schemeClr val="accent6"/>
                </a:solidFill>
              </a:rPr>
              <a:t>Expansion </a:t>
            </a:r>
            <a:r>
              <a:rPr lang="en-IN" sz="2600" dirty="0"/>
              <a:t>of nodes is possible and easy.</a:t>
            </a:r>
            <a:endParaRPr lang="en-US" sz="2600" dirty="0"/>
          </a:p>
          <a:p>
            <a:pPr lvl="0"/>
            <a:r>
              <a:rPr lang="en-IN" sz="2600" dirty="0"/>
              <a:t>Easily managed and maintained.</a:t>
            </a:r>
            <a:endParaRPr lang="en-US" sz="2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9071" y="1295400"/>
            <a:ext cx="5313859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340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04130B9-2A6A-C94C-AC17-913892B7D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Tree Topology - Advantages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8D09B3B-BB7F-024A-ABFB-0C413A9645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/>
              <a:t>Support for broadband transmission:</a:t>
            </a:r>
            <a:r>
              <a:rPr lang="en-IN" dirty="0"/>
              <a:t> </a:t>
            </a:r>
          </a:p>
          <a:p>
            <a:pPr lvl="1"/>
            <a:r>
              <a:rPr lang="en-IN" dirty="0"/>
              <a:t>Tree topology is mainly used to provide broadband transmission, i.e., signals are sent over long distances without being attenuated.</a:t>
            </a:r>
          </a:p>
          <a:p>
            <a:r>
              <a:rPr lang="en-IN" b="1" dirty="0"/>
              <a:t>Easily expandable:</a:t>
            </a:r>
            <a:r>
              <a:rPr lang="en-IN" dirty="0"/>
              <a:t> </a:t>
            </a:r>
          </a:p>
          <a:p>
            <a:pPr lvl="1"/>
            <a:r>
              <a:rPr lang="en-IN" dirty="0"/>
              <a:t>We can add the new device to the existing network. Therefore, we can say that tree topology is easily expandable.</a:t>
            </a:r>
          </a:p>
          <a:p>
            <a:r>
              <a:rPr lang="en-IN" b="1" dirty="0"/>
              <a:t>Easily manageable:</a:t>
            </a:r>
            <a:r>
              <a:rPr lang="en-IN" dirty="0"/>
              <a:t> </a:t>
            </a:r>
          </a:p>
          <a:p>
            <a:pPr lvl="1"/>
            <a:r>
              <a:rPr lang="en-IN" dirty="0"/>
              <a:t>In tree topology, the whole network is divided into segments known as star networks which can be easily managed and maintained.</a:t>
            </a:r>
          </a:p>
          <a:p>
            <a:r>
              <a:rPr lang="en-IN" b="1" dirty="0"/>
              <a:t>Error detection:</a:t>
            </a:r>
            <a:r>
              <a:rPr lang="en-IN" dirty="0"/>
              <a:t> </a:t>
            </a:r>
          </a:p>
          <a:p>
            <a:pPr lvl="1"/>
            <a:r>
              <a:rPr lang="en-IN" dirty="0"/>
              <a:t>Error detection and error correction are very easy in a tree topology.</a:t>
            </a:r>
          </a:p>
          <a:p>
            <a:r>
              <a:rPr lang="en-IN" b="1" dirty="0"/>
              <a:t>Limited failure:</a:t>
            </a:r>
            <a:r>
              <a:rPr lang="en-IN" dirty="0"/>
              <a:t> </a:t>
            </a:r>
          </a:p>
          <a:p>
            <a:pPr lvl="1"/>
            <a:r>
              <a:rPr lang="en-IN" dirty="0"/>
              <a:t>The breakdown in one station does not affect the entire network.</a:t>
            </a:r>
          </a:p>
          <a:p>
            <a:r>
              <a:rPr lang="en-IN" b="1" dirty="0"/>
              <a:t>Point-to-point wiring:</a:t>
            </a:r>
            <a:r>
              <a:rPr lang="en-IN" dirty="0"/>
              <a:t> </a:t>
            </a:r>
          </a:p>
          <a:p>
            <a:pPr lvl="1"/>
            <a:r>
              <a:rPr lang="en-IN" dirty="0"/>
              <a:t>It has point-to-point wiring for individual segments.</a:t>
            </a:r>
          </a:p>
        </p:txBody>
      </p:sp>
    </p:spTree>
    <p:extLst>
      <p:ext uri="{BB962C8B-B14F-4D97-AF65-F5344CB8AC3E}">
        <p14:creationId xmlns:p14="http://schemas.microsoft.com/office/powerpoint/2010/main" val="856058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DAD1B80-666A-B64C-BE91-25CE21979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Tree Topology - Disadvantages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F2433AE-320A-8144-9C2B-D33AFF9DBC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/>
              <a:t>Difficult troubleshooting:</a:t>
            </a:r>
            <a:r>
              <a:rPr lang="en-IN" dirty="0"/>
              <a:t> </a:t>
            </a:r>
          </a:p>
          <a:p>
            <a:pPr lvl="1"/>
            <a:r>
              <a:rPr lang="en-IN" dirty="0"/>
              <a:t>If any fault occurs in the node, then it becomes difficult to troubleshoot the problem.</a:t>
            </a:r>
          </a:p>
          <a:p>
            <a:r>
              <a:rPr lang="en-IN" b="1" dirty="0"/>
              <a:t>High cost:</a:t>
            </a:r>
            <a:r>
              <a:rPr lang="en-IN" dirty="0"/>
              <a:t> </a:t>
            </a:r>
          </a:p>
          <a:p>
            <a:pPr lvl="1"/>
            <a:r>
              <a:rPr lang="en-IN" dirty="0"/>
              <a:t>Devices required for broadband transmission are very costly.</a:t>
            </a:r>
          </a:p>
          <a:p>
            <a:r>
              <a:rPr lang="en-IN" b="1" dirty="0"/>
              <a:t>Failure:</a:t>
            </a:r>
            <a:r>
              <a:rPr lang="en-IN" dirty="0"/>
              <a:t> </a:t>
            </a:r>
          </a:p>
          <a:p>
            <a:pPr lvl="1"/>
            <a:r>
              <a:rPr lang="en-IN" dirty="0"/>
              <a:t>A tree topology mainly relies on main bus cable and failure in main bus cable will damage the overall network.</a:t>
            </a:r>
          </a:p>
          <a:p>
            <a:r>
              <a:rPr lang="en-IN" b="1" dirty="0"/>
              <a:t>Reconfiguration difficult:</a:t>
            </a:r>
            <a:r>
              <a:rPr lang="en-IN" dirty="0"/>
              <a:t> </a:t>
            </a:r>
          </a:p>
          <a:p>
            <a:pPr lvl="1"/>
            <a:r>
              <a:rPr lang="en-IN" dirty="0"/>
              <a:t>If new devices are added, then it becomes difficult to reconfigure.</a:t>
            </a:r>
          </a:p>
        </p:txBody>
      </p:sp>
    </p:spTree>
    <p:extLst>
      <p:ext uri="{BB962C8B-B14F-4D97-AF65-F5344CB8AC3E}">
        <p14:creationId xmlns:p14="http://schemas.microsoft.com/office/powerpoint/2010/main" val="2744413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Hybrid Topology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 algn="just"/>
            <a:endParaRPr lang="en-IN" dirty="0"/>
          </a:p>
          <a:p>
            <a:pPr lvl="0" algn="just"/>
            <a:endParaRPr lang="en-IN" dirty="0"/>
          </a:p>
          <a:p>
            <a:pPr lvl="0" algn="just"/>
            <a:endParaRPr lang="en-IN" dirty="0"/>
          </a:p>
          <a:p>
            <a:pPr lvl="0" algn="just"/>
            <a:endParaRPr lang="en-IN" dirty="0"/>
          </a:p>
          <a:p>
            <a:pPr lvl="0" algn="just"/>
            <a:endParaRPr lang="en-IN" dirty="0"/>
          </a:p>
          <a:p>
            <a:pPr lvl="0" algn="just"/>
            <a:endParaRPr lang="en-IN" dirty="0"/>
          </a:p>
          <a:p>
            <a:pPr lvl="0" algn="just"/>
            <a:r>
              <a:rPr lang="en-IN" dirty="0"/>
              <a:t>A network structure whose design contains </a:t>
            </a:r>
            <a:r>
              <a:rPr lang="en-IN" dirty="0">
                <a:solidFill>
                  <a:schemeClr val="accent6"/>
                </a:solidFill>
              </a:rPr>
              <a:t>more than one topology </a:t>
            </a:r>
            <a:r>
              <a:rPr lang="en-IN" dirty="0"/>
              <a:t>is said to be hybrid topology.</a:t>
            </a:r>
            <a:endParaRPr lang="en-US" dirty="0"/>
          </a:p>
          <a:p>
            <a:pPr lvl="0" algn="just"/>
            <a:r>
              <a:rPr lang="en-IN" dirty="0"/>
              <a:t>It is a combination of two or more topologies.</a:t>
            </a:r>
            <a:endParaRPr lang="en-US" dirty="0"/>
          </a:p>
          <a:p>
            <a:pPr algn="just"/>
            <a:r>
              <a:rPr lang="en-IN" dirty="0"/>
              <a:t>Flexible</a:t>
            </a:r>
            <a:r>
              <a:rPr lang="en-US" dirty="0"/>
              <a:t> &amp; </a:t>
            </a:r>
            <a:r>
              <a:rPr lang="en-IN" dirty="0"/>
              <a:t>reliable as error detection and easy to troubleshoot.</a:t>
            </a:r>
            <a:endParaRPr lang="en-US" dirty="0"/>
          </a:p>
          <a:p>
            <a:pPr lvl="0" algn="just"/>
            <a:r>
              <a:rPr lang="en-IN" dirty="0">
                <a:solidFill>
                  <a:schemeClr val="accent6"/>
                </a:solidFill>
              </a:rPr>
              <a:t>Scalable </a:t>
            </a:r>
            <a:r>
              <a:rPr lang="en-IN" dirty="0"/>
              <a:t>as size can be increased easily.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6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99436" y="863444"/>
            <a:ext cx="4193127" cy="2526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74489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of Topologies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1075612" y="737802"/>
          <a:ext cx="10067544" cy="370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6824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65506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68249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68249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682496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682496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Mesh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Tree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1075614" y="1108642"/>
          <a:ext cx="10058398" cy="201168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168365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65443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68007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68007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680076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680076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just"/>
                      <a:r>
                        <a:rPr lang="en-US" sz="1800" b="1" dirty="0"/>
                        <a:t>Means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b="0" kern="1200" dirty="0"/>
                        <a:t>every computer and network device is connected to single cable.</a:t>
                      </a:r>
                      <a:endParaRPr lang="en-US" sz="1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b="0" kern="1200" dirty="0"/>
                        <a:t>Each computer is connected to another, with the last one connected to the first.</a:t>
                      </a:r>
                      <a:endParaRPr lang="en-US" sz="1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b="0" kern="1200" dirty="0"/>
                        <a:t>All the computers are connected to a single hub through a cable.</a:t>
                      </a:r>
                      <a:endParaRPr lang="en-US" sz="1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b="0" kern="1200" dirty="0"/>
                        <a:t>All the network nodes are connected to each other.</a:t>
                      </a:r>
                      <a:endParaRPr lang="en-US" sz="1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b="0" kern="1200" dirty="0"/>
                        <a:t>It has a root node and all other nodes are connected to it forming a hierarchy. </a:t>
                      </a:r>
                      <a:endParaRPr lang="en-US" sz="18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1075614" y="3120322"/>
          <a:ext cx="10058398" cy="37084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168365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65443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68007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68007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680076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680076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Cost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Average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Cheap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High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High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High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1075614" y="3491162"/>
          <a:ext cx="10058398" cy="64008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168365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65443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68007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68007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680076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680076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Used in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Small Network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Expand Network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Small Network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Expand Network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Expand Network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1075614" y="4131242"/>
          <a:ext cx="10058398" cy="173736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168365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65443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68007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68007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680076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680076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just"/>
                      <a:r>
                        <a:rPr lang="en-US" b="1" dirty="0"/>
                        <a:t>Troubleshoot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/>
                        <a:t>Easy, But</a:t>
                      </a:r>
                    </a:p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/>
                        <a:t>Cables fail then whole network fails.</a:t>
                      </a:r>
                      <a:endParaRPr lang="en-US" sz="18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/>
                        <a:t>Difficult;</a:t>
                      </a:r>
                      <a:r>
                        <a:rPr lang="en-US" b="0" baseline="0" dirty="0"/>
                        <a:t> </a:t>
                      </a:r>
                      <a:r>
                        <a:rPr lang="en-US" sz="1800" b="0" kern="1200" dirty="0"/>
                        <a:t>Failure of one computer disturbs the whole network.</a:t>
                      </a:r>
                      <a:endParaRPr lang="en-US" sz="18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/>
                        <a:t>Easy;</a:t>
                      </a:r>
                    </a:p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/>
                        <a:t>If the hub fails then the whole network is down.</a:t>
                      </a:r>
                      <a:endParaRPr lang="en-US" sz="18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/>
                        <a:t>Difficult;</a:t>
                      </a:r>
                    </a:p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/>
                        <a:t>Installation and configuration is difficult.</a:t>
                      </a:r>
                      <a:endParaRPr lang="en-US" sz="18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/>
                        <a:t>Easy;</a:t>
                      </a:r>
                    </a:p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/>
                        <a:t>Central root hub fails, network fails.</a:t>
                      </a:r>
                    </a:p>
                    <a:p>
                      <a:pPr algn="just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88272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Protocol Layers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41077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Protocols Layers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defRPr/>
            </a:pPr>
            <a:r>
              <a:rPr lang="en-IN" sz="2401" dirty="0"/>
              <a:t>To deals with connecting systems that are open for communication with other systems. </a:t>
            </a:r>
            <a:endParaRPr lang="en-US" sz="2401" dirty="0">
              <a:solidFill>
                <a:srgbClr val="FF0000"/>
              </a:solidFill>
            </a:endParaRPr>
          </a:p>
          <a:p>
            <a:pPr algn="just">
              <a:defRPr/>
            </a:pPr>
            <a:r>
              <a:rPr lang="en-US" sz="2401" dirty="0">
                <a:solidFill>
                  <a:schemeClr val="accent6"/>
                </a:solidFill>
              </a:rPr>
              <a:t>OSI Layer Model </a:t>
            </a:r>
            <a:r>
              <a:rPr lang="en-IN" dirty="0"/>
              <a:t>(Open Systems Interconnection) </a:t>
            </a:r>
            <a:endParaRPr lang="en-US" sz="2401" dirty="0"/>
          </a:p>
          <a:p>
            <a:pPr algn="just">
              <a:defRPr/>
            </a:pPr>
            <a:r>
              <a:rPr lang="en-IN" sz="2401" dirty="0"/>
              <a:t>Developed by the International Standards Organization (</a:t>
            </a:r>
            <a:r>
              <a:rPr lang="en-IN" sz="2401" dirty="0">
                <a:solidFill>
                  <a:schemeClr val="accent6"/>
                </a:solidFill>
              </a:rPr>
              <a:t>ISO</a:t>
            </a:r>
            <a:r>
              <a:rPr lang="en-IN" sz="2401" dirty="0"/>
              <a:t>) with </a:t>
            </a:r>
            <a:r>
              <a:rPr lang="en-IN" sz="2401" dirty="0">
                <a:solidFill>
                  <a:schemeClr val="accent6"/>
                </a:solidFill>
              </a:rPr>
              <a:t>seven </a:t>
            </a:r>
            <a:r>
              <a:rPr lang="en-IN" sz="2401" dirty="0"/>
              <a:t>different layers.</a:t>
            </a:r>
          </a:p>
          <a:p>
            <a:pPr marL="1200099" lvl="2" indent="-457200" algn="just">
              <a:buFont typeface="+mj-lt"/>
              <a:buAutoNum type="arabicPeriod"/>
              <a:defRPr/>
            </a:pPr>
            <a:r>
              <a:rPr lang="en-IN" sz="2000" dirty="0"/>
              <a:t>Physical Layer	</a:t>
            </a:r>
          </a:p>
          <a:p>
            <a:pPr marL="1200099" lvl="2" indent="-457200" algn="just">
              <a:buFont typeface="+mj-lt"/>
              <a:buAutoNum type="arabicPeriod"/>
              <a:defRPr/>
            </a:pPr>
            <a:r>
              <a:rPr lang="en-IN" sz="2000" dirty="0"/>
              <a:t>Data Link Layer</a:t>
            </a:r>
          </a:p>
          <a:p>
            <a:pPr marL="1200099" lvl="2" indent="-457200" algn="just">
              <a:buFont typeface="+mj-lt"/>
              <a:buAutoNum type="arabicPeriod"/>
              <a:defRPr/>
            </a:pPr>
            <a:r>
              <a:rPr lang="en-IN" sz="2000" dirty="0"/>
              <a:t>Network Layer	</a:t>
            </a:r>
          </a:p>
          <a:p>
            <a:pPr marL="1200099" lvl="2" indent="-457200" algn="just">
              <a:buFont typeface="+mj-lt"/>
              <a:buAutoNum type="arabicPeriod"/>
              <a:defRPr/>
            </a:pPr>
            <a:r>
              <a:rPr lang="en-IN" sz="2000" dirty="0"/>
              <a:t>Transport Layer</a:t>
            </a:r>
          </a:p>
          <a:p>
            <a:pPr marL="1200099" lvl="2" indent="-457200" algn="just">
              <a:buFont typeface="+mj-lt"/>
              <a:buAutoNum type="arabicPeriod"/>
              <a:defRPr/>
            </a:pPr>
            <a:r>
              <a:rPr lang="en-IN" sz="2000" dirty="0"/>
              <a:t>Session Layer	</a:t>
            </a:r>
          </a:p>
          <a:p>
            <a:pPr marL="1200099" lvl="2" indent="-457200" algn="just">
              <a:buFont typeface="+mj-lt"/>
              <a:buAutoNum type="arabicPeriod"/>
              <a:defRPr/>
            </a:pPr>
            <a:r>
              <a:rPr lang="en-IN" sz="2000" dirty="0"/>
              <a:t>Presentation Layer</a:t>
            </a:r>
          </a:p>
          <a:p>
            <a:pPr marL="1200099" lvl="2" indent="-457200" algn="just">
              <a:buFont typeface="+mj-lt"/>
              <a:buAutoNum type="arabicPeriod"/>
              <a:defRPr/>
            </a:pPr>
            <a:r>
              <a:rPr lang="en-IN" sz="2000" dirty="0"/>
              <a:t>Application Layer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1149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– Air Plane Travel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2886020" y="1981910"/>
            <a:ext cx="2093843" cy="28623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 sz="2000" dirty="0">
                <a:solidFill>
                  <a:srgbClr val="000099"/>
                </a:solidFill>
                <a:latin typeface="+mn-lt"/>
              </a:rPr>
              <a:t>ticket (purchase)</a:t>
            </a:r>
          </a:p>
          <a:p>
            <a:endParaRPr lang="en-US" altLang="en-US" sz="2000" dirty="0">
              <a:solidFill>
                <a:srgbClr val="000099"/>
              </a:solidFill>
              <a:latin typeface="+mn-lt"/>
            </a:endParaRPr>
          </a:p>
          <a:p>
            <a:r>
              <a:rPr lang="en-US" altLang="en-US" sz="2000" dirty="0">
                <a:solidFill>
                  <a:srgbClr val="000099"/>
                </a:solidFill>
                <a:latin typeface="+mn-lt"/>
              </a:rPr>
              <a:t>baggage (check)</a:t>
            </a:r>
          </a:p>
          <a:p>
            <a:endParaRPr lang="en-US" altLang="en-US" sz="2000" dirty="0">
              <a:solidFill>
                <a:srgbClr val="000099"/>
              </a:solidFill>
              <a:latin typeface="+mn-lt"/>
            </a:endParaRPr>
          </a:p>
          <a:p>
            <a:r>
              <a:rPr lang="en-US" altLang="en-US" sz="2000" dirty="0">
                <a:solidFill>
                  <a:srgbClr val="000099"/>
                </a:solidFill>
                <a:latin typeface="+mn-lt"/>
              </a:rPr>
              <a:t>gates (load)</a:t>
            </a:r>
          </a:p>
          <a:p>
            <a:endParaRPr lang="en-US" altLang="en-US" sz="2000" dirty="0">
              <a:solidFill>
                <a:srgbClr val="000099"/>
              </a:solidFill>
              <a:latin typeface="+mn-lt"/>
            </a:endParaRPr>
          </a:p>
          <a:p>
            <a:r>
              <a:rPr lang="en-US" altLang="en-US" sz="2000" dirty="0">
                <a:solidFill>
                  <a:srgbClr val="000099"/>
                </a:solidFill>
                <a:latin typeface="+mn-lt"/>
              </a:rPr>
              <a:t>runway takeoff</a:t>
            </a:r>
          </a:p>
          <a:p>
            <a:endParaRPr lang="en-US" altLang="en-US" sz="2000" dirty="0">
              <a:solidFill>
                <a:srgbClr val="000099"/>
              </a:solidFill>
              <a:latin typeface="+mn-lt"/>
            </a:endParaRPr>
          </a:p>
          <a:p>
            <a:r>
              <a:rPr lang="en-US" altLang="en-US" sz="2000" dirty="0">
                <a:solidFill>
                  <a:srgbClr val="000099"/>
                </a:solidFill>
                <a:latin typeface="+mn-lt"/>
              </a:rPr>
              <a:t>airplane routing</a:t>
            </a:r>
          </a:p>
        </p:txBody>
      </p:sp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7001384" y="1970416"/>
            <a:ext cx="2050561" cy="28623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 sz="2000" dirty="0">
                <a:solidFill>
                  <a:srgbClr val="000099"/>
                </a:solidFill>
                <a:latin typeface="+mn-lt"/>
              </a:rPr>
              <a:t>ticket (complain)</a:t>
            </a:r>
          </a:p>
          <a:p>
            <a:endParaRPr lang="en-US" altLang="en-US" sz="2000" dirty="0">
              <a:solidFill>
                <a:srgbClr val="000099"/>
              </a:solidFill>
              <a:latin typeface="+mn-lt"/>
            </a:endParaRPr>
          </a:p>
          <a:p>
            <a:r>
              <a:rPr lang="en-US" altLang="en-US" sz="2000" dirty="0">
                <a:solidFill>
                  <a:srgbClr val="000099"/>
                </a:solidFill>
                <a:latin typeface="+mn-lt"/>
              </a:rPr>
              <a:t>baggage (claim)</a:t>
            </a:r>
          </a:p>
          <a:p>
            <a:endParaRPr lang="en-US" altLang="en-US" sz="2000" dirty="0">
              <a:solidFill>
                <a:srgbClr val="000099"/>
              </a:solidFill>
              <a:latin typeface="+mn-lt"/>
            </a:endParaRPr>
          </a:p>
          <a:p>
            <a:r>
              <a:rPr lang="en-US" altLang="en-US" sz="2000" dirty="0">
                <a:solidFill>
                  <a:srgbClr val="000099"/>
                </a:solidFill>
                <a:latin typeface="+mn-lt"/>
              </a:rPr>
              <a:t>gates (unload)</a:t>
            </a:r>
          </a:p>
          <a:p>
            <a:endParaRPr lang="en-US" altLang="en-US" sz="2000" dirty="0">
              <a:solidFill>
                <a:srgbClr val="000099"/>
              </a:solidFill>
              <a:latin typeface="+mn-lt"/>
            </a:endParaRPr>
          </a:p>
          <a:p>
            <a:r>
              <a:rPr lang="en-US" altLang="en-US" sz="2000" dirty="0">
                <a:solidFill>
                  <a:srgbClr val="000099"/>
                </a:solidFill>
                <a:latin typeface="+mn-lt"/>
              </a:rPr>
              <a:t>runway landing</a:t>
            </a:r>
          </a:p>
          <a:p>
            <a:endParaRPr lang="en-US" altLang="en-US" sz="2000" dirty="0">
              <a:solidFill>
                <a:srgbClr val="000099"/>
              </a:solidFill>
              <a:latin typeface="+mn-lt"/>
            </a:endParaRPr>
          </a:p>
          <a:p>
            <a:r>
              <a:rPr lang="en-US" altLang="en-US" sz="2000" dirty="0">
                <a:solidFill>
                  <a:srgbClr val="000099"/>
                </a:solidFill>
                <a:latin typeface="+mn-lt"/>
              </a:rPr>
              <a:t>airplane routing</a:t>
            </a:r>
          </a:p>
        </p:txBody>
      </p:sp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4995230" y="5464672"/>
            <a:ext cx="195277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 sz="2000" dirty="0">
                <a:solidFill>
                  <a:srgbClr val="000099"/>
                </a:solidFill>
                <a:latin typeface="+mn-lt"/>
              </a:rPr>
              <a:t>airplane routing</a:t>
            </a:r>
          </a:p>
        </p:txBody>
      </p:sp>
      <p:sp>
        <p:nvSpPr>
          <p:cNvPr id="8" name="Freeform 8"/>
          <p:cNvSpPr>
            <a:spLocks/>
          </p:cNvSpPr>
          <p:nvPr/>
        </p:nvSpPr>
        <p:spPr bwMode="auto">
          <a:xfrm>
            <a:off x="2635250" y="1968501"/>
            <a:ext cx="7042150" cy="3969353"/>
          </a:xfrm>
          <a:custGeom>
            <a:avLst/>
            <a:gdLst>
              <a:gd name="T0" fmla="*/ 0 w 4100"/>
              <a:gd name="T1" fmla="*/ 0 h 2072"/>
              <a:gd name="T2" fmla="*/ 4 w 4100"/>
              <a:gd name="T3" fmla="*/ 1736 h 2072"/>
              <a:gd name="T4" fmla="*/ 804 w 4100"/>
              <a:gd name="T5" fmla="*/ 2064 h 2072"/>
              <a:gd name="T6" fmla="*/ 3468 w 4100"/>
              <a:gd name="T7" fmla="*/ 2072 h 2072"/>
              <a:gd name="T8" fmla="*/ 4100 w 4100"/>
              <a:gd name="T9" fmla="*/ 1736 h 2072"/>
              <a:gd name="T10" fmla="*/ 4100 w 4100"/>
              <a:gd name="T11" fmla="*/ 96 h 207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4100"/>
              <a:gd name="T19" fmla="*/ 0 h 2072"/>
              <a:gd name="T20" fmla="*/ 4100 w 4100"/>
              <a:gd name="T21" fmla="*/ 2072 h 2072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4100" h="2072">
                <a:moveTo>
                  <a:pt x="0" y="0"/>
                </a:moveTo>
                <a:lnTo>
                  <a:pt x="4" y="1736"/>
                </a:lnTo>
                <a:lnTo>
                  <a:pt x="804" y="2064"/>
                </a:lnTo>
                <a:lnTo>
                  <a:pt x="3468" y="2072"/>
                </a:lnTo>
                <a:lnTo>
                  <a:pt x="4100" y="1736"/>
                </a:lnTo>
                <a:lnTo>
                  <a:pt x="4100" y="96"/>
                </a:lnTo>
              </a:path>
            </a:pathLst>
          </a:custGeom>
          <a:noFill/>
          <a:ln w="38100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3200400" y="1218168"/>
            <a:ext cx="13965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u="sng" dirty="0"/>
              <a:t>Departure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462298" y="1218168"/>
            <a:ext cx="9957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u="sng" dirty="0"/>
              <a:t>Arrival</a:t>
            </a:r>
          </a:p>
        </p:txBody>
      </p:sp>
    </p:spTree>
    <p:extLst>
      <p:ext uri="{BB962C8B-B14F-4D97-AF65-F5344CB8AC3E}">
        <p14:creationId xmlns:p14="http://schemas.microsoft.com/office/powerpoint/2010/main" val="311436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3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3000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3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3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3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 build="allAtOnce" animBg="1"/>
      <p:bldP spid="9" grpId="0"/>
      <p:bldP spid="1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Types of Computer Network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Computer networks can be categories by their </a:t>
            </a:r>
            <a:r>
              <a:rPr lang="en-US" dirty="0">
                <a:solidFill>
                  <a:schemeClr val="accent6"/>
                </a:solidFill>
              </a:rPr>
              <a:t>size</a:t>
            </a:r>
            <a:r>
              <a:rPr lang="en-US" dirty="0"/>
              <a:t> as well as their </a:t>
            </a:r>
            <a:r>
              <a:rPr lang="en-US" dirty="0">
                <a:solidFill>
                  <a:schemeClr val="accent6"/>
                </a:solidFill>
              </a:rPr>
              <a:t>purpose</a:t>
            </a:r>
            <a:r>
              <a:rPr lang="en-US" dirty="0"/>
              <a:t>.</a:t>
            </a:r>
          </a:p>
          <a:p>
            <a:r>
              <a:rPr lang="en-US" dirty="0"/>
              <a:t>The </a:t>
            </a:r>
            <a:r>
              <a:rPr lang="en-US" dirty="0">
                <a:solidFill>
                  <a:schemeClr val="accent6"/>
                </a:solidFill>
              </a:rPr>
              <a:t>size</a:t>
            </a:r>
            <a:r>
              <a:rPr lang="en-US" dirty="0"/>
              <a:t> of a network can be expressed by the </a:t>
            </a:r>
            <a:r>
              <a:rPr lang="en-US" dirty="0">
                <a:solidFill>
                  <a:schemeClr val="accent6"/>
                </a:solidFill>
              </a:rPr>
              <a:t>geographic area</a:t>
            </a:r>
            <a:r>
              <a:rPr lang="en-US" dirty="0"/>
              <a:t>.</a:t>
            </a:r>
          </a:p>
          <a:p>
            <a:r>
              <a:rPr lang="en-US" dirty="0"/>
              <a:t>Some of the different networks based on </a:t>
            </a:r>
            <a:r>
              <a:rPr lang="en-US" dirty="0">
                <a:solidFill>
                  <a:schemeClr val="accent6"/>
                </a:solidFill>
              </a:rPr>
              <a:t>size</a:t>
            </a:r>
            <a:r>
              <a:rPr lang="en-US" dirty="0"/>
              <a:t> are:</a:t>
            </a: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897754451"/>
              </p:ext>
            </p:extLst>
          </p:nvPr>
        </p:nvGraphicFramePr>
        <p:xfrm>
          <a:off x="1854579" y="1748691"/>
          <a:ext cx="8128000" cy="44050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96332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>
                <a:ea typeface="Open Sans Semibold" charset="0"/>
                <a:cs typeface="Open Sans Semibold" charset="0"/>
              </a:rPr>
              <a:t>How OSI Layer Works?</a:t>
            </a: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0500" y="1921474"/>
            <a:ext cx="11811000" cy="2517747"/>
          </a:xfr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CD1664F2-4DDC-7344-9023-5E851A4ED8D1}"/>
              </a:ext>
            </a:extLst>
          </p:cNvPr>
          <p:cNvSpPr/>
          <p:nvPr/>
        </p:nvSpPr>
        <p:spPr>
          <a:xfrm>
            <a:off x="5105400" y="2057402"/>
            <a:ext cx="2209800" cy="121919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hlinkClick r:id="rId3" action="ppaction://hlinkfile"/>
            <a:extLst>
              <a:ext uri="{FF2B5EF4-FFF2-40B4-BE49-F238E27FC236}">
                <a16:creationId xmlns:a16="http://schemas.microsoft.com/office/drawing/2014/main" xmlns="" id="{715AAD77-F38F-A64D-A58E-C31411ACFFA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30697" y="5089792"/>
            <a:ext cx="1359206" cy="1359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56357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1F2D5F8-87CB-4B5B-8EC7-5F4CE6485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Systems Interconnect (OSI) OSI Reference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B957CCD-111E-1744-A7C3-2C951520A7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5285" y="1396950"/>
            <a:ext cx="8806596" cy="465281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448050" y="5524500"/>
            <a:ext cx="5295900" cy="5252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810000" y="4813300"/>
            <a:ext cx="4572000" cy="476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114800" y="4165600"/>
            <a:ext cx="3975100" cy="4381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400550" y="3632200"/>
            <a:ext cx="34036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692650" y="3187700"/>
            <a:ext cx="2813050" cy="330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4927600" y="2755900"/>
            <a:ext cx="2330450" cy="317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5143500" y="2355850"/>
            <a:ext cx="1905000" cy="330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688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>
                <a:ea typeface="Open Sans Semibold" charset="0"/>
                <a:cs typeface="Open Sans Semibold" charset="0"/>
              </a:rPr>
              <a:t>Physical Layer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/>
          </a:p>
          <a:p>
            <a:pPr marL="0" indent="0">
              <a:buNone/>
              <a:defRPr/>
            </a:pPr>
            <a:endParaRPr lang="en-US" dirty="0"/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/>
          </a:p>
          <a:p>
            <a:pPr marL="0" indent="0">
              <a:buNone/>
              <a:defRPr/>
            </a:pPr>
            <a:endParaRPr lang="en-US" dirty="0"/>
          </a:p>
          <a:p>
            <a:pPr algn="just">
              <a:defRPr/>
            </a:pPr>
            <a:r>
              <a:rPr lang="en-US" dirty="0"/>
              <a:t>The physical layer is responsible for </a:t>
            </a:r>
            <a:r>
              <a:rPr lang="en-US" dirty="0">
                <a:solidFill>
                  <a:schemeClr val="accent6"/>
                </a:solidFill>
              </a:rPr>
              <a:t>movements of individual bits </a:t>
            </a:r>
            <a:r>
              <a:rPr lang="en-US" dirty="0"/>
              <a:t>from one hop (node) to the next.</a:t>
            </a:r>
          </a:p>
        </p:txBody>
      </p:sp>
      <p:pic>
        <p:nvPicPr>
          <p:cNvPr id="5" name="Picture 6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82213" y="1155513"/>
            <a:ext cx="7874993" cy="2514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42859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1F2D5F8-87CB-4B5B-8EC7-5F4CE6485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Physical Layer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xmlns="" id="{139A428D-8F15-4206-B337-FA27C005FA71}"/>
              </a:ext>
            </a:extLst>
          </p:cNvPr>
          <p:cNvSpPr txBox="1">
            <a:spLocks/>
          </p:cNvSpPr>
          <p:nvPr/>
        </p:nvSpPr>
        <p:spPr>
          <a:xfrm>
            <a:off x="131179" y="935606"/>
            <a:ext cx="11377197" cy="538681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It is the </a:t>
            </a:r>
            <a:r>
              <a:rPr lang="en-US" b="1" dirty="0">
                <a:solidFill>
                  <a:schemeClr val="accent6"/>
                </a:solidFill>
              </a:rPr>
              <a:t>lowest</a:t>
            </a:r>
            <a:r>
              <a:rPr lang="en-US" dirty="0"/>
              <a:t> </a:t>
            </a:r>
            <a:r>
              <a:rPr lang="en-US" b="1" dirty="0">
                <a:solidFill>
                  <a:schemeClr val="accent6"/>
                </a:solidFill>
              </a:rPr>
              <a:t>layer</a:t>
            </a:r>
            <a:r>
              <a:rPr lang="en-US" dirty="0"/>
              <a:t> of the OSI model.</a:t>
            </a:r>
          </a:p>
          <a:p>
            <a:r>
              <a:rPr lang="en-US" dirty="0"/>
              <a:t>It is </a:t>
            </a:r>
            <a:r>
              <a:rPr lang="en-US" b="1" dirty="0">
                <a:solidFill>
                  <a:schemeClr val="accent6"/>
                </a:solidFill>
              </a:rPr>
              <a:t>responsible</a:t>
            </a:r>
            <a:r>
              <a:rPr lang="en-US" dirty="0"/>
              <a:t> </a:t>
            </a:r>
            <a:r>
              <a:rPr lang="en-US" b="1" dirty="0">
                <a:solidFill>
                  <a:schemeClr val="accent6"/>
                </a:solidFill>
              </a:rPr>
              <a:t>for</a:t>
            </a:r>
            <a:r>
              <a:rPr lang="en-US" dirty="0"/>
              <a:t> the actual </a:t>
            </a:r>
            <a:r>
              <a:rPr lang="en-US" b="1" dirty="0">
                <a:solidFill>
                  <a:schemeClr val="accent6"/>
                </a:solidFill>
              </a:rPr>
              <a:t>physical</a:t>
            </a:r>
            <a:r>
              <a:rPr lang="en-US" dirty="0"/>
              <a:t> </a:t>
            </a:r>
            <a:r>
              <a:rPr lang="en-US" b="1" dirty="0">
                <a:solidFill>
                  <a:schemeClr val="accent6"/>
                </a:solidFill>
              </a:rPr>
              <a:t>connection</a:t>
            </a:r>
            <a:r>
              <a:rPr lang="en-US" dirty="0"/>
              <a:t> between the devices. </a:t>
            </a:r>
          </a:p>
          <a:p>
            <a:r>
              <a:rPr lang="en-US" dirty="0"/>
              <a:t>It </a:t>
            </a:r>
            <a:r>
              <a:rPr lang="en-US" b="1" dirty="0">
                <a:solidFill>
                  <a:schemeClr val="accent6"/>
                </a:solidFill>
              </a:rPr>
              <a:t>establishes</a:t>
            </a:r>
            <a:r>
              <a:rPr lang="en-US" dirty="0"/>
              <a:t>, </a:t>
            </a:r>
            <a:r>
              <a:rPr lang="en-US" b="1" dirty="0">
                <a:solidFill>
                  <a:schemeClr val="accent6"/>
                </a:solidFill>
              </a:rPr>
              <a:t>maintains</a:t>
            </a:r>
            <a:r>
              <a:rPr lang="en-US" dirty="0"/>
              <a:t> and deactivates the </a:t>
            </a:r>
            <a:r>
              <a:rPr lang="en-US" b="1" dirty="0">
                <a:solidFill>
                  <a:schemeClr val="accent6"/>
                </a:solidFill>
              </a:rPr>
              <a:t>physical</a:t>
            </a:r>
            <a:r>
              <a:rPr lang="en-US" dirty="0"/>
              <a:t> </a:t>
            </a:r>
            <a:r>
              <a:rPr lang="en-US" b="1" dirty="0">
                <a:solidFill>
                  <a:schemeClr val="accent6"/>
                </a:solidFill>
              </a:rPr>
              <a:t>connection</a:t>
            </a:r>
            <a:r>
              <a:rPr lang="en-US" dirty="0"/>
              <a:t>.</a:t>
            </a:r>
          </a:p>
          <a:p>
            <a:r>
              <a:rPr lang="en-US" dirty="0"/>
              <a:t>The physical layer contains information in the form of</a:t>
            </a:r>
            <a:r>
              <a:rPr lang="en-US" b="1" dirty="0"/>
              <a:t> </a:t>
            </a:r>
            <a:r>
              <a:rPr lang="en-US" b="1" dirty="0">
                <a:solidFill>
                  <a:schemeClr val="accent6"/>
                </a:solidFill>
              </a:rPr>
              <a:t>bits</a:t>
            </a:r>
            <a:r>
              <a:rPr lang="en-US" b="1" dirty="0"/>
              <a:t>.</a:t>
            </a:r>
            <a:r>
              <a:rPr lang="en-US" dirty="0"/>
              <a:t> </a:t>
            </a:r>
          </a:p>
          <a:p>
            <a:r>
              <a:rPr lang="en-US" dirty="0"/>
              <a:t>The main functionality of the physical layer is to transmit the </a:t>
            </a:r>
            <a:r>
              <a:rPr lang="en-US" b="1" dirty="0">
                <a:solidFill>
                  <a:schemeClr val="accent6"/>
                </a:solidFill>
              </a:rPr>
              <a:t>individual</a:t>
            </a:r>
            <a:r>
              <a:rPr lang="en-US" dirty="0"/>
              <a:t> </a:t>
            </a:r>
            <a:r>
              <a:rPr lang="en-US" b="1" dirty="0">
                <a:solidFill>
                  <a:schemeClr val="accent6"/>
                </a:solidFill>
              </a:rPr>
              <a:t>bits</a:t>
            </a:r>
            <a:r>
              <a:rPr lang="en-US" dirty="0"/>
              <a:t> </a:t>
            </a:r>
            <a:r>
              <a:rPr lang="en-US" b="1" dirty="0">
                <a:solidFill>
                  <a:schemeClr val="accent6"/>
                </a:solidFill>
              </a:rPr>
              <a:t>from</a:t>
            </a:r>
            <a:r>
              <a:rPr lang="en-US" dirty="0"/>
              <a:t> </a:t>
            </a:r>
            <a:r>
              <a:rPr lang="en-US" b="1" dirty="0">
                <a:solidFill>
                  <a:schemeClr val="accent6"/>
                </a:solidFill>
              </a:rPr>
              <a:t>one</a:t>
            </a:r>
            <a:r>
              <a:rPr lang="en-US" dirty="0"/>
              <a:t> </a:t>
            </a:r>
            <a:r>
              <a:rPr lang="en-US" b="1" dirty="0">
                <a:solidFill>
                  <a:schemeClr val="accent6"/>
                </a:solidFill>
              </a:rPr>
              <a:t>node</a:t>
            </a:r>
            <a:r>
              <a:rPr lang="en-US" dirty="0"/>
              <a:t> </a:t>
            </a:r>
            <a:r>
              <a:rPr lang="en-US" b="1" dirty="0">
                <a:solidFill>
                  <a:schemeClr val="accent6"/>
                </a:solidFill>
              </a:rPr>
              <a:t>to</a:t>
            </a:r>
            <a:r>
              <a:rPr lang="en-US" dirty="0"/>
              <a:t> </a:t>
            </a:r>
            <a:r>
              <a:rPr lang="en-US" b="1" dirty="0">
                <a:solidFill>
                  <a:schemeClr val="accent6"/>
                </a:solidFill>
              </a:rPr>
              <a:t>another</a:t>
            </a:r>
            <a:r>
              <a:rPr lang="en-US" dirty="0"/>
              <a:t> node.</a:t>
            </a:r>
          </a:p>
          <a:p>
            <a:r>
              <a:rPr lang="en-US" dirty="0"/>
              <a:t>This layer will get the signal and send it to the Data Link layer. </a:t>
            </a:r>
          </a:p>
          <a:p>
            <a:r>
              <a:rPr lang="en-US" dirty="0"/>
              <a:t>Hub, Repeater, Modem, Cables are Physical Layer devices</a:t>
            </a:r>
          </a:p>
        </p:txBody>
      </p:sp>
    </p:spTree>
    <p:extLst>
      <p:ext uri="{BB962C8B-B14F-4D97-AF65-F5344CB8AC3E}">
        <p14:creationId xmlns:p14="http://schemas.microsoft.com/office/powerpoint/2010/main" val="1676017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1F2D5F8-87CB-4B5B-8EC7-5F4CE6485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 of a Physical layer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61C25AA9-337F-244B-AE18-4FAE0C278B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6"/>
                </a:solidFill>
              </a:rPr>
              <a:t>Line Configuration</a:t>
            </a:r>
            <a:r>
              <a:rPr lang="en-US" b="1" dirty="0"/>
              <a:t>: </a:t>
            </a:r>
          </a:p>
          <a:p>
            <a:pPr lvl="1"/>
            <a:r>
              <a:rPr lang="en-US" dirty="0"/>
              <a:t>It defines the way how two or more devices can be connected physically.</a:t>
            </a:r>
          </a:p>
          <a:p>
            <a:r>
              <a:rPr lang="en-US" b="1" dirty="0">
                <a:solidFill>
                  <a:schemeClr val="accent6"/>
                </a:solidFill>
              </a:rPr>
              <a:t>Signals</a:t>
            </a:r>
            <a:r>
              <a:rPr lang="en-US" b="1" dirty="0"/>
              <a:t>: </a:t>
            </a:r>
          </a:p>
          <a:p>
            <a:pPr lvl="1"/>
            <a:r>
              <a:rPr lang="en-US" dirty="0"/>
              <a:t>It determines the type of the signal used for transmitting the information.</a:t>
            </a:r>
          </a:p>
          <a:p>
            <a:pPr lvl="0" fontAlgn="base"/>
            <a:r>
              <a:rPr lang="en-US" b="1" dirty="0">
                <a:solidFill>
                  <a:schemeClr val="accent6"/>
                </a:solidFill>
              </a:rPr>
              <a:t>Bit</a:t>
            </a:r>
            <a:r>
              <a:rPr lang="en-US" b="1" dirty="0"/>
              <a:t> </a:t>
            </a:r>
            <a:r>
              <a:rPr lang="en-US" b="1" dirty="0">
                <a:solidFill>
                  <a:schemeClr val="accent6"/>
                </a:solidFill>
              </a:rPr>
              <a:t>synchronization</a:t>
            </a:r>
            <a:r>
              <a:rPr lang="en-US" b="1" dirty="0"/>
              <a:t>:</a:t>
            </a:r>
            <a:r>
              <a:rPr lang="en-US" dirty="0"/>
              <a:t> </a:t>
            </a:r>
          </a:p>
          <a:p>
            <a:pPr lvl="1" fontAlgn="base"/>
            <a:r>
              <a:rPr lang="en-US" dirty="0"/>
              <a:t>It provides the synchronization of the bits by providing a clock. This clock controls both sender and receiver thus providing synchronization at bit level.</a:t>
            </a:r>
          </a:p>
          <a:p>
            <a:pPr lvl="0" fontAlgn="base"/>
            <a:r>
              <a:rPr lang="en-US" b="1" dirty="0">
                <a:solidFill>
                  <a:schemeClr val="accent6"/>
                </a:solidFill>
              </a:rPr>
              <a:t>Bit</a:t>
            </a:r>
            <a:r>
              <a:rPr lang="en-US" b="1" dirty="0"/>
              <a:t> </a:t>
            </a:r>
            <a:r>
              <a:rPr lang="en-US" b="1" dirty="0">
                <a:solidFill>
                  <a:schemeClr val="accent6"/>
                </a:solidFill>
              </a:rPr>
              <a:t>rate</a:t>
            </a:r>
            <a:r>
              <a:rPr lang="en-US" b="1" dirty="0"/>
              <a:t> </a:t>
            </a:r>
            <a:r>
              <a:rPr lang="en-US" b="1" dirty="0">
                <a:solidFill>
                  <a:schemeClr val="accent6"/>
                </a:solidFill>
              </a:rPr>
              <a:t>control</a:t>
            </a:r>
            <a:r>
              <a:rPr lang="en-US" b="1" dirty="0"/>
              <a:t>:</a:t>
            </a:r>
            <a:r>
              <a:rPr lang="en-US" dirty="0"/>
              <a:t> </a:t>
            </a:r>
          </a:p>
          <a:p>
            <a:pPr lvl="1" fontAlgn="base"/>
            <a:r>
              <a:rPr lang="en-US" dirty="0"/>
              <a:t>It also defines the transmission rate i.e. the number of bits sent per second.</a:t>
            </a:r>
          </a:p>
          <a:p>
            <a:pPr lvl="0" fontAlgn="base"/>
            <a:r>
              <a:rPr lang="en-US" b="1" dirty="0">
                <a:solidFill>
                  <a:schemeClr val="accent6"/>
                </a:solidFill>
              </a:rPr>
              <a:t>Physical</a:t>
            </a:r>
            <a:r>
              <a:rPr lang="en-US" b="1" dirty="0"/>
              <a:t> </a:t>
            </a:r>
            <a:r>
              <a:rPr lang="en-US" b="1" dirty="0">
                <a:solidFill>
                  <a:schemeClr val="accent6"/>
                </a:solidFill>
              </a:rPr>
              <a:t>topologies</a:t>
            </a:r>
            <a:r>
              <a:rPr lang="en-US" b="1" dirty="0"/>
              <a:t>:</a:t>
            </a:r>
            <a:r>
              <a:rPr lang="en-US" dirty="0"/>
              <a:t> </a:t>
            </a:r>
          </a:p>
          <a:p>
            <a:pPr lvl="1" fontAlgn="base"/>
            <a:r>
              <a:rPr lang="en-US" dirty="0"/>
              <a:t>It specifies the way in which the different, devices/nodes are arranged in a network i.e. bus, star, or mesh topology.</a:t>
            </a:r>
          </a:p>
          <a:p>
            <a:pPr lvl="0" fontAlgn="base"/>
            <a:r>
              <a:rPr lang="en-US" b="1" dirty="0">
                <a:solidFill>
                  <a:schemeClr val="accent6"/>
                </a:solidFill>
              </a:rPr>
              <a:t>Transmission</a:t>
            </a:r>
            <a:r>
              <a:rPr lang="en-US" b="1" dirty="0"/>
              <a:t> </a:t>
            </a:r>
            <a:r>
              <a:rPr lang="en-US" b="1" dirty="0">
                <a:solidFill>
                  <a:schemeClr val="accent6"/>
                </a:solidFill>
              </a:rPr>
              <a:t>mode</a:t>
            </a:r>
            <a:r>
              <a:rPr lang="en-US" b="1" dirty="0"/>
              <a:t>:</a:t>
            </a:r>
            <a:r>
              <a:rPr lang="en-US" dirty="0"/>
              <a:t> </a:t>
            </a:r>
          </a:p>
          <a:p>
            <a:pPr lvl="1" fontAlgn="base"/>
            <a:r>
              <a:rPr lang="en-US" dirty="0"/>
              <a:t>It also defines the way in which the data flows between the two connected devices. </a:t>
            </a:r>
          </a:p>
          <a:p>
            <a:pPr lvl="1" fontAlgn="base"/>
            <a:r>
              <a:rPr lang="en-US" dirty="0"/>
              <a:t>The various transmission modes possible are Simplex, half-duplex and full-duplex.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139A428D-8F15-4206-B337-FA27C005FA71}"/>
              </a:ext>
            </a:extLst>
          </p:cNvPr>
          <p:cNvSpPr txBox="1">
            <a:spLocks/>
          </p:cNvSpPr>
          <p:nvPr/>
        </p:nvSpPr>
        <p:spPr>
          <a:xfrm>
            <a:off x="0" y="5291143"/>
            <a:ext cx="11691626" cy="93297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67270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94AECB2-AB1A-E046-8CD6-B082A01CF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Open Sans Semibold" charset="0"/>
                <a:cs typeface="Open Sans Semibold" charset="0"/>
              </a:rPr>
              <a:t>Physical Layer – </a:t>
            </a:r>
            <a:r>
              <a:rPr lang="en-US" altLang="en-US" dirty="0" err="1">
                <a:ea typeface="Open Sans Semibold" charset="0"/>
                <a:cs typeface="Open Sans Semibold" charset="0"/>
              </a:rPr>
              <a:t>Cont</a:t>
            </a:r>
            <a:r>
              <a:rPr lang="en-US" altLang="en-US" dirty="0">
                <a:ea typeface="Open Sans Semibold" charset="0"/>
                <a:cs typeface="Open Sans Semibold" charset="0"/>
              </a:rPr>
              <a:t>…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19997FD-E98A-FC47-A756-0EE086C96E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/>
              <a:t>Carries the bit stream over a physical media.</a:t>
            </a:r>
          </a:p>
          <a:p>
            <a:pPr algn="just"/>
            <a:r>
              <a:rPr lang="en-US" dirty="0"/>
              <a:t>Physical Layer is concerned with:</a:t>
            </a:r>
          </a:p>
          <a:p>
            <a:pPr lvl="1" algn="just"/>
            <a:r>
              <a:rPr lang="en-US" dirty="0"/>
              <a:t>Interface and Medium like guided cables</a:t>
            </a:r>
          </a:p>
          <a:p>
            <a:pPr lvl="1" algn="just"/>
            <a:r>
              <a:rPr lang="en-US" dirty="0"/>
              <a:t>Representation of bits </a:t>
            </a:r>
          </a:p>
          <a:p>
            <a:pPr lvl="1" algn="just"/>
            <a:r>
              <a:rPr lang="en-US" dirty="0"/>
              <a:t>Data rate </a:t>
            </a:r>
          </a:p>
          <a:p>
            <a:pPr lvl="1" algn="just"/>
            <a:r>
              <a:rPr lang="en-US" dirty="0"/>
              <a:t>Synchronization of bits</a:t>
            </a:r>
          </a:p>
          <a:p>
            <a:pPr lvl="1" algn="just"/>
            <a:r>
              <a:rPr lang="en-US" dirty="0"/>
              <a:t>Line configuration</a:t>
            </a:r>
          </a:p>
          <a:p>
            <a:pPr lvl="1" algn="just"/>
            <a:r>
              <a:rPr lang="en-US" dirty="0"/>
              <a:t>Physical topology</a:t>
            </a:r>
          </a:p>
          <a:p>
            <a:pPr lvl="1" algn="just"/>
            <a:r>
              <a:rPr lang="en-US" dirty="0"/>
              <a:t>Transmission mode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0919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>
                <a:ea typeface="Open Sans Semibold" charset="0"/>
                <a:cs typeface="Open Sans Semibold" charset="0"/>
              </a:rPr>
              <a:t>Data Link Layer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/>
          </a:p>
          <a:p>
            <a:pPr marL="0" indent="0">
              <a:buNone/>
              <a:defRPr/>
            </a:pPr>
            <a:endParaRPr lang="en-US" sz="2775" dirty="0"/>
          </a:p>
          <a:p>
            <a:pPr algn="just">
              <a:defRPr/>
            </a:pPr>
            <a:r>
              <a:rPr lang="en-US" altLang="en-US" dirty="0"/>
              <a:t>The data link layer is responsible for </a:t>
            </a:r>
            <a:r>
              <a:rPr lang="en-US" altLang="en-US" dirty="0">
                <a:solidFill>
                  <a:srgbClr val="C00000"/>
                </a:solidFill>
              </a:rPr>
              <a:t>moving frames </a:t>
            </a:r>
            <a:r>
              <a:rPr lang="en-US" altLang="en-US" dirty="0"/>
              <a:t>from one hop (node) to the next.</a:t>
            </a:r>
            <a:endParaRPr lang="en-IN" dirty="0"/>
          </a:p>
        </p:txBody>
      </p:sp>
      <p:pic>
        <p:nvPicPr>
          <p:cNvPr id="4" name="Picture 6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72620" y="1138726"/>
            <a:ext cx="7589257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34556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1F2D5F8-87CB-4B5B-8EC7-5F4CE6485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Data-Link Layer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CB03937-5BD9-F744-A5FD-FB6819A7BB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layer is </a:t>
            </a:r>
            <a:r>
              <a:rPr lang="en-US" b="1" dirty="0">
                <a:solidFill>
                  <a:schemeClr val="accent6"/>
                </a:solidFill>
              </a:rPr>
              <a:t>responsible</a:t>
            </a:r>
            <a:r>
              <a:rPr lang="en-US" dirty="0"/>
              <a:t> for the </a:t>
            </a:r>
            <a:r>
              <a:rPr lang="en-US" b="1" dirty="0">
                <a:solidFill>
                  <a:schemeClr val="accent6"/>
                </a:solidFill>
              </a:rPr>
              <a:t>error-free</a:t>
            </a:r>
            <a:r>
              <a:rPr lang="en-US" dirty="0"/>
              <a:t> </a:t>
            </a:r>
            <a:r>
              <a:rPr lang="en-US" b="1" dirty="0">
                <a:solidFill>
                  <a:schemeClr val="accent6"/>
                </a:solidFill>
              </a:rPr>
              <a:t>transfer</a:t>
            </a:r>
            <a:r>
              <a:rPr lang="en-US" dirty="0"/>
              <a:t> of data frames.</a:t>
            </a:r>
          </a:p>
          <a:p>
            <a:r>
              <a:rPr lang="en-US" dirty="0"/>
              <a:t>It provides </a:t>
            </a:r>
            <a:r>
              <a:rPr lang="en-US" i="1" dirty="0"/>
              <a:t>hop-to-hop delivery.</a:t>
            </a:r>
            <a:endParaRPr lang="en-US" dirty="0"/>
          </a:p>
          <a:p>
            <a:r>
              <a:rPr lang="en-US" dirty="0"/>
              <a:t>It </a:t>
            </a:r>
            <a:r>
              <a:rPr lang="en-US" b="1" dirty="0">
                <a:solidFill>
                  <a:schemeClr val="accent6"/>
                </a:solidFill>
              </a:rPr>
              <a:t>defines</a:t>
            </a:r>
            <a:r>
              <a:rPr lang="en-US" dirty="0"/>
              <a:t> the </a:t>
            </a:r>
            <a:r>
              <a:rPr lang="en-US" b="1" dirty="0">
                <a:solidFill>
                  <a:schemeClr val="accent6"/>
                </a:solidFill>
              </a:rPr>
              <a:t>format</a:t>
            </a:r>
            <a:r>
              <a:rPr lang="en-US" dirty="0"/>
              <a:t> </a:t>
            </a:r>
            <a:r>
              <a:rPr lang="en-US" b="1" dirty="0">
                <a:solidFill>
                  <a:schemeClr val="accent6"/>
                </a:solidFill>
              </a:rPr>
              <a:t>of</a:t>
            </a:r>
            <a:r>
              <a:rPr lang="en-US" dirty="0"/>
              <a:t> the </a:t>
            </a:r>
            <a:r>
              <a:rPr lang="en-US" b="1" dirty="0">
                <a:solidFill>
                  <a:schemeClr val="accent6"/>
                </a:solidFill>
              </a:rPr>
              <a:t>data</a:t>
            </a:r>
            <a:r>
              <a:rPr lang="en-US" dirty="0"/>
              <a:t> on the network.</a:t>
            </a:r>
          </a:p>
          <a:p>
            <a:r>
              <a:rPr lang="en-US" dirty="0"/>
              <a:t>It provides a </a:t>
            </a:r>
            <a:r>
              <a:rPr lang="en-US" b="1" dirty="0">
                <a:solidFill>
                  <a:schemeClr val="accent6"/>
                </a:solidFill>
              </a:rPr>
              <a:t>reliable</a:t>
            </a:r>
            <a:r>
              <a:rPr lang="en-US" dirty="0"/>
              <a:t> and efficient </a:t>
            </a:r>
            <a:r>
              <a:rPr lang="en-US" b="1" dirty="0">
                <a:solidFill>
                  <a:schemeClr val="accent6"/>
                </a:solidFill>
              </a:rPr>
              <a:t>communication</a:t>
            </a:r>
            <a:r>
              <a:rPr lang="en-US" dirty="0"/>
              <a:t>.</a:t>
            </a:r>
          </a:p>
          <a:p>
            <a:r>
              <a:rPr lang="en-US" dirty="0"/>
              <a:t>It is mainly responsible for the </a:t>
            </a:r>
            <a:r>
              <a:rPr lang="en-US" b="1" dirty="0">
                <a:solidFill>
                  <a:schemeClr val="accent6"/>
                </a:solidFill>
              </a:rPr>
              <a:t>unique</a:t>
            </a:r>
            <a:r>
              <a:rPr lang="en-US" dirty="0"/>
              <a:t> </a:t>
            </a:r>
            <a:r>
              <a:rPr lang="en-US" b="1" dirty="0">
                <a:solidFill>
                  <a:schemeClr val="accent6"/>
                </a:solidFill>
              </a:rPr>
              <a:t>identification</a:t>
            </a:r>
            <a:r>
              <a:rPr lang="en-US" dirty="0"/>
              <a:t> </a:t>
            </a:r>
            <a:r>
              <a:rPr lang="en-US" b="1" dirty="0">
                <a:solidFill>
                  <a:schemeClr val="accent6"/>
                </a:solidFill>
              </a:rPr>
              <a:t>of</a:t>
            </a:r>
            <a:r>
              <a:rPr lang="en-US" dirty="0"/>
              <a:t> each </a:t>
            </a:r>
            <a:r>
              <a:rPr lang="en-US" b="1" dirty="0">
                <a:solidFill>
                  <a:schemeClr val="accent6"/>
                </a:solidFill>
              </a:rPr>
              <a:t>device</a:t>
            </a:r>
            <a:r>
              <a:rPr lang="en-US" dirty="0"/>
              <a:t> that resides on a local network.</a:t>
            </a:r>
          </a:p>
          <a:p>
            <a:r>
              <a:rPr lang="en-US" dirty="0"/>
              <a:t>When a packet arrives in a network, it is the responsibility of DLL to </a:t>
            </a:r>
            <a:r>
              <a:rPr lang="en-US" b="1" dirty="0">
                <a:solidFill>
                  <a:schemeClr val="accent6"/>
                </a:solidFill>
              </a:rPr>
              <a:t>transmit</a:t>
            </a:r>
            <a:r>
              <a:rPr lang="en-US" dirty="0"/>
              <a:t> it </a:t>
            </a:r>
            <a:r>
              <a:rPr lang="en-US" b="1" dirty="0">
                <a:solidFill>
                  <a:schemeClr val="accent6"/>
                </a:solidFill>
              </a:rPr>
              <a:t>to</a:t>
            </a:r>
            <a:r>
              <a:rPr lang="en-US" dirty="0"/>
              <a:t> the </a:t>
            </a:r>
            <a:r>
              <a:rPr lang="en-US" b="1" dirty="0">
                <a:solidFill>
                  <a:schemeClr val="accent6"/>
                </a:solidFill>
              </a:rPr>
              <a:t>Host</a:t>
            </a:r>
            <a:r>
              <a:rPr lang="en-US" dirty="0"/>
              <a:t> </a:t>
            </a:r>
            <a:r>
              <a:rPr lang="en-US" b="1" dirty="0">
                <a:solidFill>
                  <a:schemeClr val="accent6"/>
                </a:solidFill>
              </a:rPr>
              <a:t>using</a:t>
            </a:r>
            <a:r>
              <a:rPr lang="en-US" dirty="0"/>
              <a:t> its </a:t>
            </a:r>
            <a:r>
              <a:rPr lang="en-US" b="1" dirty="0">
                <a:solidFill>
                  <a:schemeClr val="accent6"/>
                </a:solidFill>
              </a:rPr>
              <a:t>MAC</a:t>
            </a:r>
            <a:r>
              <a:rPr lang="en-US" dirty="0"/>
              <a:t> </a:t>
            </a:r>
            <a:r>
              <a:rPr lang="en-US" b="1" dirty="0">
                <a:solidFill>
                  <a:schemeClr val="accent6"/>
                </a:solidFill>
              </a:rPr>
              <a:t>address</a:t>
            </a:r>
          </a:p>
          <a:p>
            <a:r>
              <a:rPr lang="en-US" i="1" dirty="0"/>
              <a:t>Packet in Data Link layer is referred to as </a:t>
            </a:r>
            <a:r>
              <a:rPr lang="en-US" b="1" dirty="0">
                <a:solidFill>
                  <a:schemeClr val="accent6"/>
                </a:solidFill>
              </a:rPr>
              <a:t>Frame</a:t>
            </a:r>
          </a:p>
          <a:p>
            <a:r>
              <a:rPr lang="en-US" dirty="0"/>
              <a:t>Data Link layer is handled by the NIC (Network Interface Card) and device drivers of host machines</a:t>
            </a:r>
          </a:p>
          <a:p>
            <a:r>
              <a:rPr lang="en-US" dirty="0"/>
              <a:t>Switch &amp; Bridge are Data Link Layer devices.</a:t>
            </a:r>
            <a:endParaRPr lang="en-US" b="1" dirty="0">
              <a:solidFill>
                <a:schemeClr val="accent6"/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139A428D-8F15-4206-B337-FA27C005FA71}"/>
              </a:ext>
            </a:extLst>
          </p:cNvPr>
          <p:cNvSpPr txBox="1">
            <a:spLocks/>
          </p:cNvSpPr>
          <p:nvPr/>
        </p:nvSpPr>
        <p:spPr>
          <a:xfrm>
            <a:off x="0" y="5291143"/>
            <a:ext cx="11691626" cy="93297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754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1F2D5F8-87CB-4B5B-8EC7-5F4CE6485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Data-Link Layer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F13D94E-8A1A-C14C-B003-9BC421FC59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Link Layer is divided into two sublayers:</a:t>
            </a:r>
          </a:p>
          <a:p>
            <a:r>
              <a:rPr lang="en-US" sz="2800" b="1" dirty="0">
                <a:solidFill>
                  <a:schemeClr val="accent6"/>
                </a:solidFill>
              </a:rPr>
              <a:t>Logical Link Control Layer</a:t>
            </a:r>
          </a:p>
          <a:p>
            <a:pPr lvl="1"/>
            <a:r>
              <a:rPr lang="en-US" dirty="0"/>
              <a:t>It is responsible for transferring the packets to the Network layer.</a:t>
            </a:r>
          </a:p>
          <a:p>
            <a:pPr lvl="1"/>
            <a:r>
              <a:rPr lang="en-US" dirty="0"/>
              <a:t>It identifies the address of the network layer protocol from the header.</a:t>
            </a:r>
          </a:p>
          <a:p>
            <a:pPr lvl="1"/>
            <a:r>
              <a:rPr lang="en-US" dirty="0"/>
              <a:t>It also provides flow control.</a:t>
            </a:r>
          </a:p>
          <a:p>
            <a:pPr lvl="1"/>
            <a:r>
              <a:rPr lang="en-US" dirty="0"/>
              <a:t>Error detection, using Ethernet trailer field frame check sequence (FCS).</a:t>
            </a:r>
          </a:p>
          <a:p>
            <a:r>
              <a:rPr lang="en-US" sz="2800" b="1" dirty="0">
                <a:solidFill>
                  <a:schemeClr val="accent6"/>
                </a:solidFill>
              </a:rPr>
              <a:t>Media Access Control Layer</a:t>
            </a:r>
          </a:p>
          <a:p>
            <a:pPr lvl="1"/>
            <a:r>
              <a:rPr lang="en-US" dirty="0"/>
              <a:t>Provides physical addressing </a:t>
            </a:r>
          </a:p>
          <a:p>
            <a:pPr lvl="1"/>
            <a:r>
              <a:rPr lang="en-US" dirty="0"/>
              <a:t>A Media access control layer is a link between the Logical Link Control layer and the network's physical layer.</a:t>
            </a:r>
          </a:p>
          <a:p>
            <a:pPr lvl="1"/>
            <a:r>
              <a:rPr lang="en-US" dirty="0"/>
              <a:t>It is used for transferring the packets over the network.</a:t>
            </a:r>
          </a:p>
          <a:p>
            <a:pPr fontAlgn="base"/>
            <a:r>
              <a:rPr lang="en-US" dirty="0"/>
              <a:t>The packet received from the Network layer is further divided into frames depending on the frame size of NIC (Network Interface Card). </a:t>
            </a:r>
          </a:p>
          <a:p>
            <a:pPr fontAlgn="base"/>
            <a:r>
              <a:rPr lang="en-US" dirty="0"/>
              <a:t>DLL also encapsulates Sender and Receiver’s MAC address in the header. </a:t>
            </a:r>
          </a:p>
          <a:p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139A428D-8F15-4206-B337-FA27C005FA71}"/>
              </a:ext>
            </a:extLst>
          </p:cNvPr>
          <p:cNvSpPr txBox="1">
            <a:spLocks/>
          </p:cNvSpPr>
          <p:nvPr/>
        </p:nvSpPr>
        <p:spPr>
          <a:xfrm>
            <a:off x="0" y="5291143"/>
            <a:ext cx="11691626" cy="93297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5589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1F2D5F8-87CB-4B5B-8EC7-5F4CE6485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 of the Data-link layer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C20F01C-241A-CE4D-96CF-030F74C8A9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6"/>
                </a:solidFill>
              </a:rPr>
              <a:t>Framing</a:t>
            </a:r>
            <a:r>
              <a:rPr lang="en-US" dirty="0"/>
              <a:t>: </a:t>
            </a:r>
          </a:p>
          <a:p>
            <a:pPr lvl="1"/>
            <a:r>
              <a:rPr lang="en-US" dirty="0"/>
              <a:t>Framing is a function of the data link layer. </a:t>
            </a:r>
          </a:p>
          <a:p>
            <a:pPr lvl="1"/>
            <a:r>
              <a:rPr lang="en-US" dirty="0"/>
              <a:t>The data link layer translates the physical's raw bit stream into packets known as Frames. </a:t>
            </a:r>
          </a:p>
          <a:p>
            <a:pPr lvl="1"/>
            <a:r>
              <a:rPr lang="en-US" dirty="0"/>
              <a:t>Breaks messages into frames and reassembles frames into messages</a:t>
            </a:r>
          </a:p>
          <a:p>
            <a:pPr lvl="1"/>
            <a:r>
              <a:rPr lang="en-US" dirty="0"/>
              <a:t>Attaching special bit patterns to the beginning and end of the frame.</a:t>
            </a:r>
          </a:p>
          <a:p>
            <a:pPr lvl="1"/>
            <a:r>
              <a:rPr lang="en-US" dirty="0"/>
              <a:t>The Data link layer adds the header and trailer to the frame.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 </a:t>
            </a:r>
            <a:r>
              <a:rPr lang="en-US" b="1" dirty="0">
                <a:solidFill>
                  <a:schemeClr val="accent6"/>
                </a:solidFill>
              </a:rPr>
              <a:t>Physical Addressing</a:t>
            </a:r>
            <a:r>
              <a:rPr lang="en-US" dirty="0"/>
              <a:t>: </a:t>
            </a:r>
          </a:p>
          <a:p>
            <a:pPr lvl="1"/>
            <a:r>
              <a:rPr lang="en-US" dirty="0"/>
              <a:t>The Data link layer adds a header to the frame that contains destination and source addresses. </a:t>
            </a:r>
          </a:p>
          <a:p>
            <a:pPr lvl="1"/>
            <a:r>
              <a:rPr lang="en-US" dirty="0"/>
              <a:t>The frame is transmitted to the destination address mentioned in the header.</a:t>
            </a:r>
          </a:p>
          <a:p>
            <a:endParaRPr lang="en-US" dirty="0"/>
          </a:p>
        </p:txBody>
      </p:sp>
      <p:pic>
        <p:nvPicPr>
          <p:cNvPr id="9" name="Picture 8" descr="OSI Model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3022" y="3224212"/>
            <a:ext cx="3057525" cy="4095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79075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Area Network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dirty="0"/>
              <a:t>A local area network (LAN) is a computer network that </a:t>
            </a:r>
            <a:r>
              <a:rPr lang="en-US" dirty="0">
                <a:solidFill>
                  <a:schemeClr val="accent6"/>
                </a:solidFill>
              </a:rPr>
              <a:t>interconnects </a:t>
            </a:r>
            <a:r>
              <a:rPr lang="en-US" dirty="0"/>
              <a:t>computers within a </a:t>
            </a:r>
            <a:r>
              <a:rPr lang="en-US" dirty="0">
                <a:solidFill>
                  <a:schemeClr val="accent6"/>
                </a:solidFill>
              </a:rPr>
              <a:t>limited area </a:t>
            </a:r>
            <a:r>
              <a:rPr lang="en-US" dirty="0"/>
              <a:t>such as a residence, school, laboratory, university campus or office building.</a:t>
            </a:r>
          </a:p>
          <a:p>
            <a:pPr algn="just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D564F211-01F6-034B-B2DA-3661926D50A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00618" y="2895600"/>
            <a:ext cx="3819646" cy="25146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BBB4D449-F83B-3646-8EE5-90D6147ABB7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54823" y="2769752"/>
            <a:ext cx="3797300" cy="2640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75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1F2D5F8-87CB-4B5B-8EC7-5F4CE6485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 of the Data-link layer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xmlns="" id="{139A428D-8F15-4206-B337-FA27C005FA71}"/>
              </a:ext>
            </a:extLst>
          </p:cNvPr>
          <p:cNvSpPr txBox="1">
            <a:spLocks/>
          </p:cNvSpPr>
          <p:nvPr/>
        </p:nvSpPr>
        <p:spPr>
          <a:xfrm>
            <a:off x="206574" y="827843"/>
            <a:ext cx="11836101" cy="57612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accent6"/>
                </a:solidFill>
              </a:rPr>
              <a:t>Flow Control</a:t>
            </a:r>
            <a:r>
              <a:rPr lang="en-US" dirty="0"/>
              <a:t>: </a:t>
            </a:r>
          </a:p>
          <a:p>
            <a:pPr lvl="1"/>
            <a:r>
              <a:rPr lang="en-US" dirty="0"/>
              <a:t>It is the main functionality of the Data-link layer. </a:t>
            </a:r>
          </a:p>
          <a:p>
            <a:pPr lvl="1"/>
            <a:r>
              <a:rPr lang="en-US" dirty="0"/>
              <a:t>It is the technique through which the constant data rate is maintained on both the sides so that no data get corrupted. </a:t>
            </a:r>
          </a:p>
          <a:p>
            <a:pPr lvl="1"/>
            <a:r>
              <a:rPr lang="en-US" dirty="0"/>
              <a:t>It keeps a fast transmitter from flooding a slow receiver.</a:t>
            </a:r>
          </a:p>
          <a:p>
            <a:r>
              <a:rPr lang="en-US" b="1" dirty="0">
                <a:solidFill>
                  <a:schemeClr val="accent6"/>
                </a:solidFill>
              </a:rPr>
              <a:t>Error Control</a:t>
            </a:r>
            <a:r>
              <a:rPr lang="en-US" dirty="0"/>
              <a:t>: </a:t>
            </a:r>
          </a:p>
          <a:p>
            <a:pPr lvl="1"/>
            <a:r>
              <a:rPr lang="en-US" dirty="0"/>
              <a:t>Adding a calculated value CRC (Cyclic Redundancy Check) that is placed to the Data link layer's trailer.</a:t>
            </a:r>
          </a:p>
          <a:p>
            <a:pPr lvl="1"/>
            <a:r>
              <a:rPr lang="en-US" dirty="0"/>
              <a:t>The CRC is added to the message frame before it is sent to the physical layer. </a:t>
            </a:r>
          </a:p>
          <a:p>
            <a:pPr lvl="1"/>
            <a:r>
              <a:rPr lang="en-US" dirty="0"/>
              <a:t>If any error seems to occur, then the receiver sends the acknowledgment for the retransmission of the corrupted frames.</a:t>
            </a:r>
          </a:p>
          <a:p>
            <a:pPr lvl="1"/>
            <a:r>
              <a:rPr lang="en-US" dirty="0"/>
              <a:t>Data link layer provides the mechanism of error control in which it detects and retransmits damaged or lost frames.</a:t>
            </a:r>
          </a:p>
          <a:p>
            <a:r>
              <a:rPr lang="en-US" b="1" dirty="0">
                <a:solidFill>
                  <a:schemeClr val="accent6"/>
                </a:solidFill>
              </a:rPr>
              <a:t>Access Control</a:t>
            </a:r>
            <a:r>
              <a:rPr lang="en-US" dirty="0"/>
              <a:t>: </a:t>
            </a:r>
          </a:p>
          <a:p>
            <a:pPr lvl="1"/>
            <a:r>
              <a:rPr lang="en-US" dirty="0"/>
              <a:t>When two or more devices are connected to the same communication channel, then </a:t>
            </a:r>
          </a:p>
          <a:p>
            <a:pPr lvl="1"/>
            <a:r>
              <a:rPr lang="en-US" dirty="0"/>
              <a:t>The data link layer protocols are used to define which device has control over the communication link at a given time.</a:t>
            </a:r>
          </a:p>
        </p:txBody>
      </p:sp>
    </p:spTree>
    <p:extLst>
      <p:ext uri="{BB962C8B-B14F-4D97-AF65-F5344CB8AC3E}">
        <p14:creationId xmlns:p14="http://schemas.microsoft.com/office/powerpoint/2010/main" val="3595336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C6B6E6A-A703-2C47-958F-950CB5104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Open Sans Semibold" charset="0"/>
                <a:cs typeface="Open Sans Semibold" charset="0"/>
              </a:rPr>
              <a:t>Data Link Layer – </a:t>
            </a:r>
            <a:r>
              <a:rPr lang="en-US" altLang="en-US" dirty="0" err="1">
                <a:ea typeface="Open Sans Semibold" charset="0"/>
                <a:cs typeface="Open Sans Semibold" charset="0"/>
              </a:rPr>
              <a:t>Cont</a:t>
            </a:r>
            <a:r>
              <a:rPr lang="en-US" altLang="en-US" dirty="0">
                <a:ea typeface="Open Sans Semibold" charset="0"/>
                <a:cs typeface="Open Sans Semibold" charset="0"/>
              </a:rPr>
              <a:t>…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6B41B54-E709-3242-AAA7-6B626AF51E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link layer is concerned with:</a:t>
            </a:r>
          </a:p>
          <a:p>
            <a:pPr lvl="1"/>
            <a:r>
              <a:rPr lang="en-US" dirty="0"/>
              <a:t>Framing – divide bits stream into data unit (frame)</a:t>
            </a:r>
          </a:p>
          <a:p>
            <a:pPr lvl="1"/>
            <a:r>
              <a:rPr lang="en-US" dirty="0"/>
              <a:t>Physical addressing</a:t>
            </a:r>
          </a:p>
          <a:p>
            <a:pPr lvl="1"/>
            <a:r>
              <a:rPr lang="en-US" dirty="0"/>
              <a:t>Flow control – avoid over </a:t>
            </a:r>
            <a:r>
              <a:rPr lang="en-IN" dirty="0"/>
              <a:t>overwhelming </a:t>
            </a:r>
            <a:endParaRPr lang="en-US" dirty="0"/>
          </a:p>
          <a:p>
            <a:pPr lvl="1"/>
            <a:r>
              <a:rPr lang="en-US" dirty="0"/>
              <a:t>Error control – bit loses, retransmission</a:t>
            </a:r>
          </a:p>
          <a:p>
            <a:pPr lvl="1"/>
            <a:r>
              <a:rPr lang="en-US" dirty="0"/>
              <a:t>Access control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8916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>
                <a:ea typeface="Open Sans Semibold" charset="0"/>
                <a:cs typeface="Open Sans Semibold" charset="0"/>
              </a:rPr>
              <a:t>Network Layer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/>
          </a:p>
          <a:p>
            <a:pPr marL="0" indent="0">
              <a:buNone/>
              <a:defRPr/>
            </a:pPr>
            <a:endParaRPr lang="en-US" dirty="0"/>
          </a:p>
          <a:p>
            <a:pPr marL="0" indent="0" algn="just">
              <a:buNone/>
              <a:defRPr/>
            </a:pPr>
            <a:endParaRPr lang="en-US" dirty="0"/>
          </a:p>
          <a:p>
            <a:pPr algn="just">
              <a:defRPr/>
            </a:pPr>
            <a:r>
              <a:rPr lang="en-US" dirty="0"/>
              <a:t>The network layer is responsible for the </a:t>
            </a:r>
            <a:r>
              <a:rPr lang="en-US" dirty="0">
                <a:solidFill>
                  <a:srgbClr val="C00000"/>
                </a:solidFill>
              </a:rPr>
              <a:t>delivery of individual packets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from the source host to the destination host.</a:t>
            </a:r>
          </a:p>
          <a:p>
            <a:pPr marL="0" indent="0">
              <a:buNone/>
              <a:defRPr/>
            </a:pPr>
            <a:endParaRPr lang="en-US" dirty="0"/>
          </a:p>
        </p:txBody>
      </p:sp>
      <p:pic>
        <p:nvPicPr>
          <p:cNvPr id="5" name="Picture 6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99310" y="991726"/>
            <a:ext cx="7941965" cy="2667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12639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1F2D5F8-87CB-4B5B-8EC7-5F4CE6485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 of Network Layer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139A428D-8F15-4206-B337-FA27C005FA71}"/>
              </a:ext>
            </a:extLst>
          </p:cNvPr>
          <p:cNvSpPr txBox="1">
            <a:spLocks/>
          </p:cNvSpPr>
          <p:nvPr/>
        </p:nvSpPr>
        <p:spPr>
          <a:xfrm>
            <a:off x="0" y="5291143"/>
            <a:ext cx="11691626" cy="93297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xmlns="" id="{139A428D-8F15-4206-B337-FA27C005FA71}"/>
              </a:ext>
            </a:extLst>
          </p:cNvPr>
          <p:cNvSpPr txBox="1">
            <a:spLocks/>
          </p:cNvSpPr>
          <p:nvPr/>
        </p:nvSpPr>
        <p:spPr>
          <a:xfrm>
            <a:off x="177949" y="1040429"/>
            <a:ext cx="11836101" cy="50269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accent6"/>
                </a:solidFill>
              </a:rPr>
              <a:t>Internetworking</a:t>
            </a:r>
            <a:r>
              <a:rPr lang="en-US" dirty="0"/>
              <a:t>: </a:t>
            </a:r>
          </a:p>
          <a:p>
            <a:pPr lvl="1"/>
            <a:r>
              <a:rPr lang="en-US" dirty="0"/>
              <a:t>An internetworking is the main responsibility of the network layer. </a:t>
            </a:r>
          </a:p>
          <a:p>
            <a:pPr lvl="1"/>
            <a:r>
              <a:rPr lang="en-US" dirty="0"/>
              <a:t>It provides a logical connection between different devices.</a:t>
            </a:r>
          </a:p>
          <a:p>
            <a:r>
              <a:rPr lang="en-US" b="1" dirty="0">
                <a:solidFill>
                  <a:schemeClr val="accent6"/>
                </a:solidFill>
              </a:rPr>
              <a:t>Addressing</a:t>
            </a:r>
            <a:r>
              <a:rPr lang="en-US" dirty="0"/>
              <a:t>: </a:t>
            </a:r>
          </a:p>
          <a:p>
            <a:pPr lvl="1"/>
            <a:r>
              <a:rPr lang="en-US" dirty="0"/>
              <a:t>In order to identify each device on internetwork uniquely, the network layer defines an addressing scheme. </a:t>
            </a:r>
          </a:p>
          <a:p>
            <a:pPr lvl="1"/>
            <a:r>
              <a:rPr lang="en-US" dirty="0"/>
              <a:t>A Network layer adds the source and destination IP addresses to the header of the frame. </a:t>
            </a:r>
          </a:p>
          <a:p>
            <a:pPr lvl="1"/>
            <a:r>
              <a:rPr lang="en-US" dirty="0"/>
              <a:t>Addressing is used to identify the device uniquely and universally on the internet.</a:t>
            </a:r>
          </a:p>
          <a:p>
            <a:r>
              <a:rPr lang="en-US" b="1" dirty="0">
                <a:solidFill>
                  <a:schemeClr val="accent6"/>
                </a:solidFill>
              </a:rPr>
              <a:t>Routing</a:t>
            </a:r>
            <a:r>
              <a:rPr lang="en-US" dirty="0"/>
              <a:t>: </a:t>
            </a:r>
          </a:p>
          <a:p>
            <a:pPr lvl="1"/>
            <a:r>
              <a:rPr lang="en-US" dirty="0"/>
              <a:t>Routing is the major component of the network layer, and it determines the best optimal path out of the multiple paths from source to the destination.</a:t>
            </a:r>
          </a:p>
          <a:p>
            <a:r>
              <a:rPr lang="en-US" b="1" dirty="0">
                <a:solidFill>
                  <a:schemeClr val="accent6"/>
                </a:solidFill>
              </a:rPr>
              <a:t>Packetizing</a:t>
            </a:r>
            <a:r>
              <a:rPr lang="en-US" dirty="0"/>
              <a:t>: </a:t>
            </a:r>
          </a:p>
          <a:p>
            <a:pPr lvl="1"/>
            <a:r>
              <a:rPr lang="en-US" dirty="0"/>
              <a:t>A Network Layer receives the packets from the upper layer and converts them into packets. </a:t>
            </a:r>
          </a:p>
          <a:p>
            <a:pPr lvl="1"/>
            <a:r>
              <a:rPr lang="en-US" dirty="0"/>
              <a:t>This process is known as Packetizing. </a:t>
            </a:r>
          </a:p>
          <a:p>
            <a:pPr lvl="1"/>
            <a:r>
              <a:rPr lang="en-US" dirty="0"/>
              <a:t>It is achieved by internet protocol (IP).</a:t>
            </a:r>
          </a:p>
        </p:txBody>
      </p:sp>
    </p:spTree>
    <p:extLst>
      <p:ext uri="{BB962C8B-B14F-4D97-AF65-F5344CB8AC3E}">
        <p14:creationId xmlns:p14="http://schemas.microsoft.com/office/powerpoint/2010/main" val="3487944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49CFC9A-48C3-D549-AD44-485F5A478E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Open Sans Semibold" charset="0"/>
                <a:cs typeface="Open Sans Semibold" charset="0"/>
              </a:rPr>
              <a:t>Network Layer – </a:t>
            </a:r>
            <a:r>
              <a:rPr lang="en-US" altLang="en-US" dirty="0" err="1">
                <a:ea typeface="Open Sans Semibold" charset="0"/>
                <a:cs typeface="Open Sans Semibold" charset="0"/>
              </a:rPr>
              <a:t>Cont</a:t>
            </a:r>
            <a:r>
              <a:rPr lang="en-US" altLang="en-US" dirty="0">
                <a:ea typeface="Open Sans Semibold" charset="0"/>
                <a:cs typeface="Open Sans Semibold" charset="0"/>
              </a:rPr>
              <a:t>…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574015C-AC9C-9A4D-AA8A-46DCC9B112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/>
              <a:t>In this layer, packet is combined with header and data.</a:t>
            </a:r>
          </a:p>
          <a:p>
            <a:pPr algn="just"/>
            <a:r>
              <a:rPr lang="en-US" dirty="0"/>
              <a:t>In case of data link layer, packet delivers on the </a:t>
            </a:r>
            <a:r>
              <a:rPr lang="en-US" dirty="0">
                <a:solidFill>
                  <a:srgbClr val="C00000"/>
                </a:solidFill>
              </a:rPr>
              <a:t>same network</a:t>
            </a:r>
            <a:r>
              <a:rPr lang="en-US" dirty="0"/>
              <a:t>. </a:t>
            </a:r>
          </a:p>
          <a:p>
            <a:pPr algn="just"/>
            <a:r>
              <a:rPr lang="en-US" dirty="0"/>
              <a:t>If two </a:t>
            </a:r>
            <a:r>
              <a:rPr lang="en-US" dirty="0">
                <a:solidFill>
                  <a:srgbClr val="C00000"/>
                </a:solidFill>
              </a:rPr>
              <a:t>different networks </a:t>
            </a:r>
            <a:r>
              <a:rPr lang="en-US" dirty="0"/>
              <a:t>are connected then packet is concern with network layer.</a:t>
            </a:r>
          </a:p>
          <a:p>
            <a:pPr algn="just"/>
            <a:r>
              <a:rPr lang="en-US" dirty="0"/>
              <a:t>Network layer is concerned with:</a:t>
            </a:r>
          </a:p>
          <a:p>
            <a:pPr lvl="1" algn="just"/>
            <a:r>
              <a:rPr lang="en-US"/>
              <a:t>Logical </a:t>
            </a:r>
            <a:r>
              <a:rPr lang="en-US" dirty="0"/>
              <a:t>addressing e.g. 192.168.1.1 (IP Address)</a:t>
            </a:r>
          </a:p>
          <a:p>
            <a:pPr lvl="1" algn="just"/>
            <a:r>
              <a:rPr lang="en-US" dirty="0"/>
              <a:t>Routing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0244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/>
              <a:t>Transport Layer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altLang="en-US" dirty="0"/>
              <a:t>The transport layer is responsible for the delivery of a message from one process to another.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6"/>
          <p:cNvPicPr>
            <a:picLocks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16000" y="909000"/>
            <a:ext cx="7560000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07421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1F2D5F8-87CB-4B5B-8EC7-5F4CE6485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 of Transport Layer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139A428D-8F15-4206-B337-FA27C005FA71}"/>
              </a:ext>
            </a:extLst>
          </p:cNvPr>
          <p:cNvSpPr txBox="1">
            <a:spLocks/>
          </p:cNvSpPr>
          <p:nvPr/>
        </p:nvSpPr>
        <p:spPr>
          <a:xfrm>
            <a:off x="0" y="5291143"/>
            <a:ext cx="11691626" cy="93297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xmlns="" id="{139A428D-8F15-4206-B337-FA27C005FA71}"/>
              </a:ext>
            </a:extLst>
          </p:cNvPr>
          <p:cNvSpPr txBox="1">
            <a:spLocks/>
          </p:cNvSpPr>
          <p:nvPr/>
        </p:nvSpPr>
        <p:spPr>
          <a:xfrm>
            <a:off x="298321" y="945580"/>
            <a:ext cx="11094983" cy="48120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en-US" b="1" dirty="0">
                <a:solidFill>
                  <a:schemeClr val="accent6"/>
                </a:solidFill>
              </a:rPr>
              <a:t>At sender’s side: </a:t>
            </a:r>
          </a:p>
          <a:p>
            <a:pPr lvl="1" fontAlgn="base"/>
            <a:r>
              <a:rPr lang="en-US" dirty="0"/>
              <a:t>Transport layer receives the formatted data from the upper layers, performs </a:t>
            </a:r>
            <a:r>
              <a:rPr lang="en-US" b="1" dirty="0"/>
              <a:t>Segmentation</a:t>
            </a:r>
            <a:r>
              <a:rPr lang="en-US" dirty="0"/>
              <a:t>, </a:t>
            </a:r>
          </a:p>
          <a:p>
            <a:pPr lvl="1" fontAlgn="base"/>
            <a:r>
              <a:rPr lang="en-US" dirty="0"/>
              <a:t>Implements </a:t>
            </a:r>
            <a:r>
              <a:rPr lang="en-US" b="1" dirty="0"/>
              <a:t>Flow &amp; Error control</a:t>
            </a:r>
            <a:r>
              <a:rPr lang="en-US" dirty="0"/>
              <a:t> to ensure proper data transmission. </a:t>
            </a:r>
          </a:p>
          <a:p>
            <a:pPr lvl="1" fontAlgn="base"/>
            <a:r>
              <a:rPr lang="en-US" dirty="0"/>
              <a:t>It also </a:t>
            </a:r>
            <a:r>
              <a:rPr lang="en-US" b="1" dirty="0"/>
              <a:t>adds</a:t>
            </a:r>
            <a:r>
              <a:rPr lang="en-US" dirty="0"/>
              <a:t> </a:t>
            </a:r>
            <a:r>
              <a:rPr lang="en-US" b="1" dirty="0"/>
              <a:t>Source and Destination port numbers </a:t>
            </a:r>
            <a:r>
              <a:rPr lang="en-US" dirty="0"/>
              <a:t>(</a:t>
            </a:r>
            <a:r>
              <a:rPr lang="en-US" i="1" dirty="0"/>
              <a:t>which is associated with the receiver’s application)</a:t>
            </a:r>
            <a:r>
              <a:rPr lang="en-US" dirty="0"/>
              <a:t> in its header and forwards the segmented data to the Network Layer. </a:t>
            </a:r>
          </a:p>
          <a:p>
            <a:pPr lvl="1" fontAlgn="base"/>
            <a:r>
              <a:rPr lang="en-US" dirty="0"/>
              <a:t>Generally, this destination port number is configured, either by default or manually. </a:t>
            </a:r>
          </a:p>
          <a:p>
            <a:pPr lvl="1" fontAlgn="base"/>
            <a:r>
              <a:rPr lang="en-US" dirty="0"/>
              <a:t>For example, a web server typically uses port number 80 by default. </a:t>
            </a:r>
          </a:p>
          <a:p>
            <a:pPr fontAlgn="base"/>
            <a:r>
              <a:rPr lang="en-US" b="1" dirty="0">
                <a:solidFill>
                  <a:schemeClr val="accent6"/>
                </a:solidFill>
              </a:rPr>
              <a:t>At receiver’s side: </a:t>
            </a:r>
          </a:p>
          <a:p>
            <a:pPr lvl="1" fontAlgn="base"/>
            <a:r>
              <a:rPr lang="en-US" dirty="0"/>
              <a:t>Transport Layer reads the port number from its header and forwards the Data that it has received to the respective application. </a:t>
            </a:r>
          </a:p>
          <a:p>
            <a:pPr lvl="1" fontAlgn="base"/>
            <a:r>
              <a:rPr lang="en-US" dirty="0"/>
              <a:t>It also performs sequencing and reassembling of the segmented data. </a:t>
            </a:r>
          </a:p>
        </p:txBody>
      </p:sp>
    </p:spTree>
    <p:extLst>
      <p:ext uri="{BB962C8B-B14F-4D97-AF65-F5344CB8AC3E}">
        <p14:creationId xmlns:p14="http://schemas.microsoft.com/office/powerpoint/2010/main" val="2250718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28C614A-9767-4843-AD3E-E5A4368BE9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Open Sans Semibold" charset="0"/>
                <a:cs typeface="Open Sans Semibold" charset="0"/>
              </a:rPr>
              <a:t>Transport Layer – </a:t>
            </a:r>
            <a:r>
              <a:rPr lang="en-US" altLang="en-US" dirty="0" err="1">
                <a:ea typeface="Open Sans Semibold" charset="0"/>
                <a:cs typeface="Open Sans Semibold" charset="0"/>
              </a:rPr>
              <a:t>Cont</a:t>
            </a:r>
            <a:r>
              <a:rPr lang="en-US" altLang="en-US" dirty="0">
                <a:ea typeface="Open Sans Semibold" charset="0"/>
                <a:cs typeface="Open Sans Semibold" charset="0"/>
              </a:rPr>
              <a:t>…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7465ECC4-F478-3D49-8C81-54B7AF2A86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layer ensures that the whole message arrives intact and in order.</a:t>
            </a:r>
          </a:p>
          <a:p>
            <a:r>
              <a:rPr lang="en-US" dirty="0"/>
              <a:t>Transport layer is concerned with:</a:t>
            </a:r>
          </a:p>
          <a:p>
            <a:pPr lvl="1"/>
            <a:r>
              <a:rPr lang="en-US" dirty="0"/>
              <a:t>Service-point addressing (port address)</a:t>
            </a:r>
          </a:p>
          <a:p>
            <a:pPr lvl="1"/>
            <a:r>
              <a:rPr lang="en-US" dirty="0"/>
              <a:t>Segmentation and Reassembly </a:t>
            </a:r>
          </a:p>
          <a:p>
            <a:pPr lvl="1"/>
            <a:r>
              <a:rPr lang="en-US" dirty="0"/>
              <a:t>Connection Control</a:t>
            </a:r>
          </a:p>
          <a:p>
            <a:pPr lvl="1"/>
            <a:r>
              <a:rPr lang="en-US" dirty="0"/>
              <a:t>Flow and Error Control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5311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>
                <a:ea typeface="Open Sans Semibold" charset="0"/>
                <a:cs typeface="Open Sans Semibold" charset="0"/>
              </a:rPr>
              <a:t>Session Layer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/>
          </a:p>
          <a:p>
            <a:pPr marL="0" indent="0">
              <a:buNone/>
              <a:defRPr/>
            </a:pPr>
            <a:endParaRPr lang="en-US" dirty="0"/>
          </a:p>
          <a:p>
            <a:pPr algn="just">
              <a:defRPr/>
            </a:pPr>
            <a:r>
              <a:rPr lang="en-US" altLang="en-US" dirty="0"/>
              <a:t>The session layer is responsible for </a:t>
            </a:r>
            <a:r>
              <a:rPr lang="en-US" altLang="en-US" dirty="0">
                <a:solidFill>
                  <a:srgbClr val="C00000"/>
                </a:solidFill>
              </a:rPr>
              <a:t>dialog control and synchronization</a:t>
            </a:r>
            <a:r>
              <a:rPr lang="en-US" altLang="en-US" dirty="0"/>
              <a:t>.</a:t>
            </a:r>
          </a:p>
          <a:p>
            <a:pPr>
              <a:defRPr/>
            </a:pPr>
            <a:endParaRPr lang="en-US" dirty="0"/>
          </a:p>
        </p:txBody>
      </p:sp>
      <p:pic>
        <p:nvPicPr>
          <p:cNvPr id="5" name="Picture 6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2834243" y="863444"/>
            <a:ext cx="6523513" cy="30356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88920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1F2D5F8-87CB-4B5B-8EC7-5F4CE6485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 of Session layer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5323CE3A-BF44-8C4C-BD1D-DFDC9FAC41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6"/>
                </a:solidFill>
              </a:rPr>
              <a:t>Session establishment, maintenance, and termination: </a:t>
            </a:r>
          </a:p>
          <a:p>
            <a:r>
              <a:rPr lang="en-US" dirty="0"/>
              <a:t>The layer allows the processes to establish, use and terminate a connection.</a:t>
            </a:r>
          </a:p>
          <a:p>
            <a:pPr lvl="0"/>
            <a:r>
              <a:rPr lang="en-US" b="1" dirty="0">
                <a:solidFill>
                  <a:schemeClr val="accent6"/>
                </a:solidFill>
              </a:rPr>
              <a:t>Dialog control: </a:t>
            </a:r>
          </a:p>
          <a:p>
            <a:r>
              <a:rPr lang="en-US" dirty="0"/>
              <a:t>Session layer acts as a dialog controller that creates a dialog between two processes.</a:t>
            </a:r>
          </a:p>
          <a:p>
            <a:r>
              <a:rPr lang="en-US" dirty="0"/>
              <a:t>In simple words, it allows the communication between two processes which can be either half-duplex or full-duplex.</a:t>
            </a:r>
          </a:p>
          <a:p>
            <a:pPr lvl="0"/>
            <a:r>
              <a:rPr lang="en-US" b="1" dirty="0">
                <a:solidFill>
                  <a:schemeClr val="accent6"/>
                </a:solidFill>
              </a:rPr>
              <a:t>Synchronization:</a:t>
            </a:r>
            <a:r>
              <a:rPr lang="en-US" dirty="0"/>
              <a:t> </a:t>
            </a:r>
          </a:p>
          <a:p>
            <a:r>
              <a:rPr lang="en-US" dirty="0"/>
              <a:t>Session layer adds some </a:t>
            </a:r>
            <a:r>
              <a:rPr lang="en-US" dirty="0">
                <a:solidFill>
                  <a:srgbClr val="C00000"/>
                </a:solidFill>
              </a:rPr>
              <a:t>checkpoints</a:t>
            </a:r>
            <a:r>
              <a:rPr lang="en-US" dirty="0"/>
              <a:t> when transmitting the data in a sequence. </a:t>
            </a:r>
          </a:p>
          <a:p>
            <a:r>
              <a:rPr lang="en-US" dirty="0"/>
              <a:t>If some error occurs in the middle of the transmission of data, then the transmission will take place again from the checkpoint. </a:t>
            </a:r>
          </a:p>
          <a:p>
            <a:r>
              <a:rPr lang="en-US" dirty="0"/>
              <a:t>This process is known as synchronization and recovery.</a:t>
            </a:r>
          </a:p>
          <a:p>
            <a:r>
              <a:rPr lang="en-US" dirty="0"/>
              <a:t>Data loss is avoided by it.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139A428D-8F15-4206-B337-FA27C005FA71}"/>
              </a:ext>
            </a:extLst>
          </p:cNvPr>
          <p:cNvSpPr txBox="1">
            <a:spLocks/>
          </p:cNvSpPr>
          <p:nvPr/>
        </p:nvSpPr>
        <p:spPr>
          <a:xfrm>
            <a:off x="0" y="5291143"/>
            <a:ext cx="11691626" cy="93297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xmlns="" id="{139A428D-8F15-4206-B337-FA27C005FA71}"/>
              </a:ext>
            </a:extLst>
          </p:cNvPr>
          <p:cNvSpPr txBox="1">
            <a:spLocks/>
          </p:cNvSpPr>
          <p:nvPr/>
        </p:nvSpPr>
        <p:spPr>
          <a:xfrm>
            <a:off x="298321" y="1080299"/>
            <a:ext cx="11094983" cy="41063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5618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Metropolitan Area Network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sz="2200" dirty="0"/>
              <a:t>A metropolitan area network (MAN) is a computer network that interconnects with computer in a </a:t>
            </a:r>
            <a:r>
              <a:rPr lang="en-US" sz="2200" dirty="0">
                <a:solidFill>
                  <a:schemeClr val="accent6"/>
                </a:solidFill>
              </a:rPr>
              <a:t>metropolitan area </a:t>
            </a:r>
            <a:r>
              <a:rPr lang="en-US" sz="2200" dirty="0"/>
              <a:t>like city.</a:t>
            </a:r>
          </a:p>
          <a:p>
            <a:pPr algn="just"/>
            <a:r>
              <a:rPr lang="en-US" sz="2200" dirty="0"/>
              <a:t>MAN is a </a:t>
            </a:r>
            <a:r>
              <a:rPr lang="en-US" sz="2200" dirty="0">
                <a:solidFill>
                  <a:schemeClr val="accent6"/>
                </a:solidFill>
              </a:rPr>
              <a:t>larger </a:t>
            </a:r>
            <a:r>
              <a:rPr lang="en-US" sz="2200" dirty="0"/>
              <a:t>than LAN but </a:t>
            </a:r>
            <a:r>
              <a:rPr lang="en-US" sz="2200" dirty="0">
                <a:solidFill>
                  <a:schemeClr val="accent6"/>
                </a:solidFill>
              </a:rPr>
              <a:t>smaller </a:t>
            </a:r>
            <a:r>
              <a:rPr lang="en-US" sz="2200" dirty="0"/>
              <a:t>than the area covered by a WAN.</a:t>
            </a:r>
          </a:p>
          <a:p>
            <a:pPr algn="just"/>
            <a:r>
              <a:rPr lang="en-US" sz="2200" dirty="0"/>
              <a:t>It is also used to </a:t>
            </a:r>
            <a:r>
              <a:rPr lang="en-US" sz="2200" dirty="0">
                <a:solidFill>
                  <a:schemeClr val="accent6"/>
                </a:solidFill>
              </a:rPr>
              <a:t>interconnection of several local area network</a:t>
            </a:r>
            <a:r>
              <a:rPr lang="en-US" sz="2200" dirty="0">
                <a:solidFill>
                  <a:srgbClr val="FF0000"/>
                </a:solidFill>
              </a:rPr>
              <a:t>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439"/>
          <a:stretch/>
        </p:blipFill>
        <p:spPr>
          <a:xfrm>
            <a:off x="4648200" y="3611138"/>
            <a:ext cx="3708400" cy="2713463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4329545" y="4191000"/>
            <a:ext cx="4572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4572000" y="6096000"/>
            <a:ext cx="4572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8321966" y="4343400"/>
            <a:ext cx="51723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7162801" y="5105400"/>
            <a:ext cx="51723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140834" y="4006335"/>
            <a:ext cx="13897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accent6"/>
                </a:solidFill>
              </a:rPr>
              <a:t>Navagam</a:t>
            </a:r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666491" y="5914032"/>
            <a:ext cx="1326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accent6"/>
                </a:solidFill>
              </a:rPr>
              <a:t>Shapar</a:t>
            </a:r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858250" y="4158734"/>
            <a:ext cx="819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accent6"/>
                </a:solidFill>
              </a:rPr>
              <a:t>Morbi</a:t>
            </a:r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680035" y="4920734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Rajkot</a:t>
            </a:r>
          </a:p>
        </p:txBody>
      </p:sp>
    </p:spTree>
    <p:extLst>
      <p:ext uri="{BB962C8B-B14F-4D97-AF65-F5344CB8AC3E}">
        <p14:creationId xmlns:p14="http://schemas.microsoft.com/office/powerpoint/2010/main" val="1688286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6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C420ED1-B1FF-9948-8B7B-687E787C4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Open Sans Semibold" charset="0"/>
                <a:cs typeface="Open Sans Semibold" charset="0"/>
              </a:rPr>
              <a:t>Session Layer – </a:t>
            </a:r>
            <a:r>
              <a:rPr lang="en-US" altLang="en-US" dirty="0" err="1">
                <a:ea typeface="Open Sans Semibold" charset="0"/>
                <a:cs typeface="Open Sans Semibold" charset="0"/>
              </a:rPr>
              <a:t>Cont</a:t>
            </a:r>
            <a:r>
              <a:rPr lang="en-US" altLang="en-US" dirty="0">
                <a:ea typeface="Open Sans Semibold" charset="0"/>
                <a:cs typeface="Open Sans Semibold" charset="0"/>
              </a:rPr>
              <a:t>…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B6F4DF8-D795-5F49-B8E9-CB3EAEF34E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/>
              <a:t>This layer is network dialog controller – establishes, maintains, synchronizes the interaction among computers.</a:t>
            </a:r>
          </a:p>
          <a:p>
            <a:pPr algn="just"/>
            <a:r>
              <a:rPr lang="en-US" dirty="0"/>
              <a:t>Session layer is concerned with:</a:t>
            </a:r>
          </a:p>
          <a:p>
            <a:pPr lvl="1" algn="just"/>
            <a:r>
              <a:rPr lang="en-US" dirty="0"/>
              <a:t>Dialog control</a:t>
            </a:r>
          </a:p>
          <a:p>
            <a:pPr lvl="1" algn="just"/>
            <a:r>
              <a:rPr lang="en-US" dirty="0"/>
              <a:t>Synchronization </a:t>
            </a:r>
          </a:p>
          <a:p>
            <a:pPr algn="just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961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>
                <a:ea typeface="Open Sans Semibold" charset="0"/>
                <a:cs typeface="Open Sans Semibold" charset="0"/>
              </a:rPr>
              <a:t>Presentation Layer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/>
          </a:p>
          <a:p>
            <a:pPr algn="just">
              <a:defRPr/>
            </a:pPr>
            <a:r>
              <a:rPr lang="en-US" altLang="en-US" dirty="0"/>
              <a:t>The presentation layer is responsible for </a:t>
            </a:r>
            <a:r>
              <a:rPr lang="en-US" altLang="en-US" dirty="0">
                <a:solidFill>
                  <a:srgbClr val="C00000"/>
                </a:solidFill>
              </a:rPr>
              <a:t>translation, compression, and encryption</a:t>
            </a:r>
            <a:r>
              <a:rPr lang="en-US" altLang="en-US" dirty="0"/>
              <a:t>.</a:t>
            </a:r>
          </a:p>
          <a:p>
            <a:pPr>
              <a:defRPr/>
            </a:pPr>
            <a:endParaRPr lang="en-US" dirty="0"/>
          </a:p>
        </p:txBody>
      </p:sp>
      <p:pic>
        <p:nvPicPr>
          <p:cNvPr id="4" name="Picture 6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89289" y="1335474"/>
            <a:ext cx="7413423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14404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1F2D5F8-87CB-4B5B-8EC7-5F4CE6485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Presentation Layer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706E4EE0-B436-3442-BB96-103B3D0C09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dirty="0"/>
              <a:t>The presentation layer is also called the </a:t>
            </a:r>
            <a:r>
              <a:rPr lang="en-US" dirty="0">
                <a:solidFill>
                  <a:srgbClr val="C00000"/>
                </a:solidFill>
              </a:rPr>
              <a:t>Translation layer. </a:t>
            </a:r>
          </a:p>
          <a:p>
            <a:pPr fontAlgn="base"/>
            <a:r>
              <a:rPr lang="en-US" dirty="0"/>
              <a:t>The data from the application layer is extracted here and manipulated as per the </a:t>
            </a:r>
            <a:r>
              <a:rPr lang="en-US" dirty="0">
                <a:solidFill>
                  <a:srgbClr val="C00000"/>
                </a:solidFill>
              </a:rPr>
              <a:t>required format </a:t>
            </a:r>
            <a:r>
              <a:rPr lang="en-US" dirty="0"/>
              <a:t>to transmit over the network.</a:t>
            </a:r>
          </a:p>
          <a:p>
            <a:pPr lvl="0"/>
            <a:r>
              <a:rPr lang="en-US" dirty="0"/>
              <a:t>This layer is a part of the operating system that </a:t>
            </a:r>
            <a:r>
              <a:rPr lang="en-US" dirty="0">
                <a:solidFill>
                  <a:srgbClr val="C00000"/>
                </a:solidFill>
              </a:rPr>
              <a:t>converts the data from one presentation format to another format.</a:t>
            </a:r>
          </a:p>
          <a:p>
            <a:pPr lvl="0"/>
            <a:r>
              <a:rPr lang="en-US" dirty="0"/>
              <a:t>The Presentation layer is also known as the </a:t>
            </a:r>
            <a:r>
              <a:rPr lang="en-US" dirty="0">
                <a:solidFill>
                  <a:srgbClr val="C00000"/>
                </a:solidFill>
              </a:rPr>
              <a:t>syntax layer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139A428D-8F15-4206-B337-FA27C005FA71}"/>
              </a:ext>
            </a:extLst>
          </p:cNvPr>
          <p:cNvSpPr txBox="1">
            <a:spLocks/>
          </p:cNvSpPr>
          <p:nvPr/>
        </p:nvSpPr>
        <p:spPr>
          <a:xfrm>
            <a:off x="0" y="5291143"/>
            <a:ext cx="11691626" cy="93297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774169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1F2D5F8-87CB-4B5B-8EC7-5F4CE6485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 of Presentation layer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139A428D-8F15-4206-B337-FA27C005FA71}"/>
              </a:ext>
            </a:extLst>
          </p:cNvPr>
          <p:cNvSpPr txBox="1">
            <a:spLocks/>
          </p:cNvSpPr>
          <p:nvPr/>
        </p:nvSpPr>
        <p:spPr>
          <a:xfrm>
            <a:off x="0" y="5291143"/>
            <a:ext cx="11691626" cy="93297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xmlns="" id="{139A428D-8F15-4206-B337-FA27C005FA71}"/>
              </a:ext>
            </a:extLst>
          </p:cNvPr>
          <p:cNvSpPr txBox="1">
            <a:spLocks/>
          </p:cNvSpPr>
          <p:nvPr/>
        </p:nvSpPr>
        <p:spPr>
          <a:xfrm>
            <a:off x="298321" y="806128"/>
            <a:ext cx="11094983" cy="563385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b="1" dirty="0">
                <a:solidFill>
                  <a:schemeClr val="accent6"/>
                </a:solidFill>
              </a:rPr>
              <a:t>Translation: </a:t>
            </a:r>
          </a:p>
          <a:p>
            <a:pPr lvl="1"/>
            <a:r>
              <a:rPr lang="en-US" dirty="0"/>
              <a:t>It acts as a </a:t>
            </a:r>
            <a:r>
              <a:rPr lang="en-US" dirty="0">
                <a:solidFill>
                  <a:srgbClr val="C00000"/>
                </a:solidFill>
              </a:rPr>
              <a:t>data translator </a:t>
            </a:r>
            <a:r>
              <a:rPr lang="en-US" dirty="0"/>
              <a:t>for a network, for example, ASCII to EBCDIC </a:t>
            </a:r>
          </a:p>
          <a:p>
            <a:pPr lvl="1"/>
            <a:r>
              <a:rPr lang="en-US" dirty="0"/>
              <a:t>The processes in two systems </a:t>
            </a:r>
            <a:r>
              <a:rPr lang="en-US" dirty="0">
                <a:solidFill>
                  <a:srgbClr val="C00000"/>
                </a:solidFill>
              </a:rPr>
              <a:t>exchange the information </a:t>
            </a:r>
            <a:r>
              <a:rPr lang="en-US" dirty="0"/>
              <a:t>in the form of character strings, numbers and so on. </a:t>
            </a:r>
          </a:p>
          <a:p>
            <a:pPr lvl="1"/>
            <a:r>
              <a:rPr lang="en-US" dirty="0"/>
              <a:t>Different computers use </a:t>
            </a:r>
            <a:r>
              <a:rPr lang="en-US" dirty="0">
                <a:solidFill>
                  <a:srgbClr val="C00000"/>
                </a:solidFill>
              </a:rPr>
              <a:t>different encoding methods</a:t>
            </a:r>
            <a:r>
              <a:rPr lang="en-US" dirty="0"/>
              <a:t>, the presentation layer handles the </a:t>
            </a:r>
            <a:r>
              <a:rPr lang="en-US" dirty="0">
                <a:solidFill>
                  <a:srgbClr val="C00000"/>
                </a:solidFill>
              </a:rPr>
              <a:t>interoperability</a:t>
            </a:r>
            <a:r>
              <a:rPr lang="en-US" dirty="0"/>
              <a:t> between the different encoding methods. </a:t>
            </a:r>
          </a:p>
          <a:p>
            <a:pPr lvl="1"/>
            <a:r>
              <a:rPr lang="en-US" dirty="0"/>
              <a:t>It converts the data from </a:t>
            </a:r>
            <a:r>
              <a:rPr lang="en-US" dirty="0">
                <a:solidFill>
                  <a:srgbClr val="C00000"/>
                </a:solidFill>
              </a:rPr>
              <a:t>sender-dependent format </a:t>
            </a:r>
            <a:r>
              <a:rPr lang="en-US" dirty="0"/>
              <a:t>into a </a:t>
            </a:r>
            <a:r>
              <a:rPr lang="en-US" dirty="0">
                <a:solidFill>
                  <a:srgbClr val="C00000"/>
                </a:solidFill>
              </a:rPr>
              <a:t>common format </a:t>
            </a:r>
            <a:r>
              <a:rPr lang="en-US" dirty="0"/>
              <a:t>and changes the </a:t>
            </a:r>
            <a:r>
              <a:rPr lang="en-US" dirty="0">
                <a:solidFill>
                  <a:srgbClr val="C00000"/>
                </a:solidFill>
              </a:rPr>
              <a:t>common format into receiver-dependent format</a:t>
            </a:r>
            <a:r>
              <a:rPr lang="en-US" dirty="0"/>
              <a:t> at the receiving end.</a:t>
            </a:r>
          </a:p>
          <a:p>
            <a:pPr lvl="0"/>
            <a:r>
              <a:rPr lang="en-US" b="1" dirty="0">
                <a:solidFill>
                  <a:schemeClr val="accent6"/>
                </a:solidFill>
              </a:rPr>
              <a:t>Encryption: </a:t>
            </a:r>
          </a:p>
          <a:p>
            <a:pPr lvl="1"/>
            <a:r>
              <a:rPr lang="en-US" dirty="0"/>
              <a:t>Encryption is needed to maintain </a:t>
            </a:r>
            <a:r>
              <a:rPr lang="en-US" dirty="0">
                <a:solidFill>
                  <a:srgbClr val="C00000"/>
                </a:solidFill>
              </a:rPr>
              <a:t>privacy</a:t>
            </a:r>
            <a:r>
              <a:rPr lang="en-US" dirty="0"/>
              <a:t>. </a:t>
            </a:r>
          </a:p>
          <a:p>
            <a:pPr lvl="1"/>
            <a:r>
              <a:rPr lang="en-US" dirty="0"/>
              <a:t>Data </a:t>
            </a:r>
            <a:r>
              <a:rPr lang="en-US" dirty="0">
                <a:solidFill>
                  <a:srgbClr val="C00000"/>
                </a:solidFill>
              </a:rPr>
              <a:t>encryption</a:t>
            </a:r>
            <a:r>
              <a:rPr lang="en-US" dirty="0"/>
              <a:t> translates the data into another form or code.</a:t>
            </a:r>
          </a:p>
          <a:p>
            <a:pPr lvl="1"/>
            <a:r>
              <a:rPr lang="en-US" dirty="0"/>
              <a:t>The encrypted data is known as the </a:t>
            </a:r>
            <a:r>
              <a:rPr lang="en-US" dirty="0" err="1">
                <a:solidFill>
                  <a:srgbClr val="C00000"/>
                </a:solidFill>
              </a:rPr>
              <a:t>ciphertext</a:t>
            </a:r>
            <a:r>
              <a:rPr lang="en-US" dirty="0"/>
              <a:t> and the decrypted data is known as </a:t>
            </a:r>
            <a:r>
              <a:rPr lang="en-US" dirty="0">
                <a:solidFill>
                  <a:srgbClr val="C00000"/>
                </a:solidFill>
              </a:rPr>
              <a:t>plain text</a:t>
            </a:r>
            <a:r>
              <a:rPr lang="en-US" dirty="0"/>
              <a:t>. </a:t>
            </a:r>
          </a:p>
          <a:p>
            <a:pPr lvl="1"/>
            <a:r>
              <a:rPr lang="en-US" dirty="0"/>
              <a:t>A key value is used for encrypting as well as decrypting data</a:t>
            </a:r>
          </a:p>
          <a:p>
            <a:r>
              <a:rPr lang="en-US" b="1" dirty="0">
                <a:solidFill>
                  <a:schemeClr val="accent6"/>
                </a:solidFill>
              </a:rPr>
              <a:t>Compression: </a:t>
            </a:r>
          </a:p>
          <a:p>
            <a:pPr lvl="1"/>
            <a:r>
              <a:rPr lang="en-US" dirty="0"/>
              <a:t>Data compression </a:t>
            </a:r>
            <a:r>
              <a:rPr lang="en-US" dirty="0">
                <a:solidFill>
                  <a:srgbClr val="C00000"/>
                </a:solidFill>
              </a:rPr>
              <a:t>reduces the number of bits </a:t>
            </a:r>
            <a:r>
              <a:rPr lang="en-US" dirty="0"/>
              <a:t>that need to be transmitted on the network</a:t>
            </a:r>
          </a:p>
          <a:p>
            <a:pPr lvl="1"/>
            <a:r>
              <a:rPr lang="en-US" dirty="0"/>
              <a:t>Data compression is very important in multimedia such as text, audio, video.</a:t>
            </a:r>
          </a:p>
        </p:txBody>
      </p:sp>
    </p:spTree>
    <p:extLst>
      <p:ext uri="{BB962C8B-B14F-4D97-AF65-F5344CB8AC3E}">
        <p14:creationId xmlns:p14="http://schemas.microsoft.com/office/powerpoint/2010/main" val="2286786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75B2645-5A5F-364B-B23E-42314C898D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Open Sans Semibold" charset="0"/>
                <a:cs typeface="Open Sans Semibold" charset="0"/>
              </a:rPr>
              <a:t>Presentation Layer – </a:t>
            </a:r>
            <a:r>
              <a:rPr lang="en-US" altLang="en-US" dirty="0" err="1">
                <a:ea typeface="Open Sans Semibold" charset="0"/>
                <a:cs typeface="Open Sans Semibold" charset="0"/>
              </a:rPr>
              <a:t>Cont</a:t>
            </a:r>
            <a:r>
              <a:rPr lang="en-US" altLang="en-US" dirty="0">
                <a:ea typeface="Open Sans Semibold" charset="0"/>
                <a:cs typeface="Open Sans Semibold" charset="0"/>
              </a:rPr>
              <a:t>…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8DE5090-98C8-0044-8EF5-5FE0C53FAB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/>
              <a:t>This layer is concerned with the syntax which refers to order in which data is presented and semantics helps in interpreting a particular pattern.</a:t>
            </a:r>
          </a:p>
          <a:p>
            <a:pPr algn="just"/>
            <a:r>
              <a:rPr lang="en-US" dirty="0"/>
              <a:t>Presentation layer is responsible for:</a:t>
            </a:r>
          </a:p>
          <a:p>
            <a:pPr lvl="1" algn="just"/>
            <a:r>
              <a:rPr lang="en-US" dirty="0"/>
              <a:t>Translation</a:t>
            </a:r>
          </a:p>
          <a:p>
            <a:pPr lvl="1" algn="just"/>
            <a:r>
              <a:rPr lang="en-US" dirty="0"/>
              <a:t>Encryption</a:t>
            </a:r>
          </a:p>
          <a:p>
            <a:pPr lvl="1" algn="just"/>
            <a:r>
              <a:rPr lang="en-US" dirty="0"/>
              <a:t>Compression</a:t>
            </a:r>
          </a:p>
        </p:txBody>
      </p:sp>
    </p:spTree>
    <p:extLst>
      <p:ext uri="{BB962C8B-B14F-4D97-AF65-F5344CB8AC3E}">
        <p14:creationId xmlns:p14="http://schemas.microsoft.com/office/powerpoint/2010/main" val="749375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>
                <a:ea typeface="Open Sans Semibold" charset="0"/>
                <a:cs typeface="Open Sans Semibold" charset="0"/>
              </a:rPr>
              <a:t>Application Layer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/>
          </a:p>
          <a:p>
            <a:pPr marL="0" indent="0">
              <a:buNone/>
              <a:defRPr/>
            </a:pPr>
            <a:endParaRPr lang="en-US" altLang="en-US" dirty="0"/>
          </a:p>
          <a:p>
            <a:pPr algn="just">
              <a:defRPr/>
            </a:pPr>
            <a:endParaRPr lang="en-US" altLang="en-US" sz="2100" dirty="0"/>
          </a:p>
          <a:p>
            <a:pPr algn="just">
              <a:defRPr/>
            </a:pPr>
            <a:r>
              <a:rPr lang="en-US" altLang="en-US" dirty="0"/>
              <a:t>The application layer is responsible for </a:t>
            </a:r>
            <a:r>
              <a:rPr lang="en-US" altLang="en-US" dirty="0">
                <a:solidFill>
                  <a:srgbClr val="C00000"/>
                </a:solidFill>
              </a:rPr>
              <a:t>providing services</a:t>
            </a:r>
            <a:r>
              <a:rPr lang="en-US" altLang="en-US" dirty="0">
                <a:solidFill>
                  <a:srgbClr val="FF0000"/>
                </a:solidFill>
              </a:rPr>
              <a:t> </a:t>
            </a:r>
            <a:r>
              <a:rPr lang="en-US" altLang="en-US" dirty="0"/>
              <a:t>to the user.</a:t>
            </a:r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/>
          </a:p>
        </p:txBody>
      </p:sp>
      <p:pic>
        <p:nvPicPr>
          <p:cNvPr id="5" name="Picture 6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26900" y="863444"/>
            <a:ext cx="6538200" cy="33050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64924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1F2D5F8-87CB-4B5B-8EC7-5F4CE6485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Layer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4C70FC42-E18C-1D44-A7AA-F7D4C0BE71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Application layer, which is implemented by the network applications is the </a:t>
            </a:r>
            <a:r>
              <a:rPr lang="en-US" dirty="0">
                <a:solidFill>
                  <a:srgbClr val="C00000"/>
                </a:solidFill>
              </a:rPr>
              <a:t>top</a:t>
            </a:r>
            <a:r>
              <a:rPr lang="en-US" dirty="0"/>
              <a:t> most layer of the OSI OSI Reference Model.</a:t>
            </a:r>
          </a:p>
          <a:p>
            <a:pPr lvl="0"/>
            <a:r>
              <a:rPr lang="en-US" dirty="0"/>
              <a:t>These applications produce the data, which has to be transferred over the network.</a:t>
            </a:r>
          </a:p>
          <a:p>
            <a:pPr lvl="0"/>
            <a:r>
              <a:rPr lang="en-US" dirty="0"/>
              <a:t>This layer also serves as a window for users and the </a:t>
            </a:r>
            <a:r>
              <a:rPr lang="en-US" dirty="0">
                <a:solidFill>
                  <a:srgbClr val="C00000"/>
                </a:solidFill>
              </a:rPr>
              <a:t>application services </a:t>
            </a:r>
            <a:r>
              <a:rPr lang="en-US" dirty="0"/>
              <a:t>to access the network and for displaying the received information to the user. </a:t>
            </a:r>
          </a:p>
          <a:p>
            <a:pPr lvl="0"/>
            <a:r>
              <a:rPr lang="en-US" dirty="0"/>
              <a:t>It handles issues such as network transparency, resource allocation, etc.</a:t>
            </a:r>
          </a:p>
          <a:p>
            <a:pPr lvl="0"/>
            <a:r>
              <a:rPr lang="en-US" dirty="0"/>
              <a:t>This layer provides the network services to the end-users.</a:t>
            </a:r>
          </a:p>
          <a:p>
            <a:pPr lvl="1" fontAlgn="base"/>
            <a:r>
              <a:rPr lang="en-US" dirty="0"/>
              <a:t>Example: Application – Browsers, Skype Messenger, etc. </a:t>
            </a:r>
          </a:p>
          <a:p>
            <a:pPr lvl="0"/>
            <a:r>
              <a:rPr lang="en-US" i="1" dirty="0"/>
              <a:t>Application Layer is also called </a:t>
            </a:r>
            <a:r>
              <a:rPr lang="en-US" i="1" dirty="0">
                <a:solidFill>
                  <a:srgbClr val="C00000"/>
                </a:solidFill>
              </a:rPr>
              <a:t>Desktop Layer.</a:t>
            </a:r>
            <a:endParaRPr lang="en-US" dirty="0">
              <a:solidFill>
                <a:srgbClr val="C00000"/>
              </a:solidFill>
            </a:endParaRPr>
          </a:p>
          <a:p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139A428D-8F15-4206-B337-FA27C005FA71}"/>
              </a:ext>
            </a:extLst>
          </p:cNvPr>
          <p:cNvSpPr txBox="1">
            <a:spLocks/>
          </p:cNvSpPr>
          <p:nvPr/>
        </p:nvSpPr>
        <p:spPr>
          <a:xfrm>
            <a:off x="0" y="5291143"/>
            <a:ext cx="11691626" cy="93297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xmlns="" id="{139A428D-8F15-4206-B337-FA27C005FA71}"/>
              </a:ext>
            </a:extLst>
          </p:cNvPr>
          <p:cNvSpPr txBox="1">
            <a:spLocks/>
          </p:cNvSpPr>
          <p:nvPr/>
        </p:nvSpPr>
        <p:spPr>
          <a:xfrm>
            <a:off x="298321" y="972022"/>
            <a:ext cx="11094983" cy="478560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0861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1F2D5F8-87CB-4B5B-8EC7-5F4CE6485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 of Application layer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38FABD72-E58D-D542-A8FC-67AAE63F38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b="1" dirty="0">
                <a:solidFill>
                  <a:schemeClr val="accent6"/>
                </a:solidFill>
              </a:rPr>
              <a:t>File transfer, access, and management (FTAM):</a:t>
            </a:r>
            <a:r>
              <a:rPr lang="en-US" dirty="0"/>
              <a:t> </a:t>
            </a:r>
          </a:p>
          <a:p>
            <a:pPr lvl="0"/>
            <a:r>
              <a:rPr lang="en-US" dirty="0"/>
              <a:t>An application layer allows a user to access the files in a remote computer, to retrieve the files from a computer and to manage the files in a remote computer.</a:t>
            </a:r>
          </a:p>
          <a:p>
            <a:pPr lvl="0"/>
            <a:r>
              <a:rPr lang="en-US" b="1" dirty="0">
                <a:solidFill>
                  <a:schemeClr val="accent6"/>
                </a:solidFill>
              </a:rPr>
              <a:t>Mail services:</a:t>
            </a:r>
            <a:r>
              <a:rPr lang="en-US" dirty="0"/>
              <a:t> </a:t>
            </a:r>
          </a:p>
          <a:p>
            <a:pPr lvl="0"/>
            <a:r>
              <a:rPr lang="en-US" dirty="0"/>
              <a:t>An application layer provides the facility for email forwarding and storage.</a:t>
            </a:r>
          </a:p>
          <a:p>
            <a:pPr lvl="0"/>
            <a:r>
              <a:rPr lang="en-US" b="1" dirty="0">
                <a:solidFill>
                  <a:schemeClr val="accent6"/>
                </a:solidFill>
              </a:rPr>
              <a:t>Directory services: </a:t>
            </a:r>
          </a:p>
          <a:p>
            <a:pPr lvl="0"/>
            <a:r>
              <a:rPr lang="en-US" dirty="0"/>
              <a:t>An application provides the distributed database sources and is used to provide that global information about various objects.</a:t>
            </a:r>
          </a:p>
          <a:p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139A428D-8F15-4206-B337-FA27C005FA71}"/>
              </a:ext>
            </a:extLst>
          </p:cNvPr>
          <p:cNvSpPr txBox="1">
            <a:spLocks/>
          </p:cNvSpPr>
          <p:nvPr/>
        </p:nvSpPr>
        <p:spPr>
          <a:xfrm>
            <a:off x="0" y="5291143"/>
            <a:ext cx="11691626" cy="93297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xmlns="" id="{139A428D-8F15-4206-B337-FA27C005FA71}"/>
              </a:ext>
            </a:extLst>
          </p:cNvPr>
          <p:cNvSpPr txBox="1">
            <a:spLocks/>
          </p:cNvSpPr>
          <p:nvPr/>
        </p:nvSpPr>
        <p:spPr>
          <a:xfrm>
            <a:off x="298321" y="972022"/>
            <a:ext cx="11094983" cy="478560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1596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4230BE4-11E1-9241-98C1-1AFA2E8F40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Open Sans Semibold" charset="0"/>
                <a:cs typeface="Open Sans Semibold" charset="0"/>
              </a:rPr>
              <a:t>Application Layer – </a:t>
            </a:r>
            <a:r>
              <a:rPr lang="en-US" altLang="en-US" dirty="0" err="1">
                <a:ea typeface="Open Sans Semibold" charset="0"/>
                <a:cs typeface="Open Sans Semibold" charset="0"/>
              </a:rPr>
              <a:t>Cont</a:t>
            </a:r>
            <a:r>
              <a:rPr lang="en-US" altLang="en-US" dirty="0">
                <a:ea typeface="Open Sans Semibold" charset="0"/>
                <a:cs typeface="Open Sans Semibold" charset="0"/>
              </a:rPr>
              <a:t>…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2FF1F7F-7EAC-2044-9560-7CBB59BA02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layer provides various services like:</a:t>
            </a:r>
          </a:p>
          <a:p>
            <a:pPr lvl="1"/>
            <a:r>
              <a:rPr lang="en-US" dirty="0"/>
              <a:t>Network virtual terminal</a:t>
            </a:r>
          </a:p>
          <a:p>
            <a:pPr lvl="1"/>
            <a:r>
              <a:rPr lang="en-US" dirty="0"/>
              <a:t>File transfer, access and management</a:t>
            </a:r>
          </a:p>
          <a:p>
            <a:pPr lvl="1"/>
            <a:r>
              <a:rPr lang="en-US" dirty="0"/>
              <a:t>Mail services </a:t>
            </a:r>
          </a:p>
          <a:p>
            <a:pPr lvl="1"/>
            <a:r>
              <a:rPr lang="en-US" dirty="0"/>
              <a:t>Directory services</a:t>
            </a:r>
          </a:p>
        </p:txBody>
      </p:sp>
    </p:spTree>
    <p:extLst>
      <p:ext uri="{BB962C8B-B14F-4D97-AF65-F5344CB8AC3E}">
        <p14:creationId xmlns:p14="http://schemas.microsoft.com/office/powerpoint/2010/main" val="3744045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>
                <a:ea typeface="Open Sans Semibold" charset="0"/>
                <a:cs typeface="Open Sans Semibold" charset="0"/>
              </a:rPr>
              <a:t>Summary – OSI Layer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5717C571-0A23-FD42-96A4-0CA066A68B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Rounded Rectangle 2"/>
          <p:cNvSpPr/>
          <p:nvPr/>
        </p:nvSpPr>
        <p:spPr>
          <a:xfrm>
            <a:off x="4991100" y="1524000"/>
            <a:ext cx="2209800" cy="45720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Application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4979857" y="2134849"/>
            <a:ext cx="2209800" cy="45720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Presentation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4979857" y="2745698"/>
            <a:ext cx="2209800" cy="45720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Session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4979857" y="3394022"/>
            <a:ext cx="2209800" cy="45720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Transport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4979857" y="4042346"/>
            <a:ext cx="2209800" cy="4572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Network 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4991100" y="4690670"/>
            <a:ext cx="2209800" cy="4572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Data link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4991100" y="5345238"/>
            <a:ext cx="2209800" cy="4572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Physical</a:t>
            </a:r>
          </a:p>
        </p:txBody>
      </p:sp>
      <p:sp>
        <p:nvSpPr>
          <p:cNvPr id="5" name="Rounded Rectangular Callout 4"/>
          <p:cNvSpPr/>
          <p:nvPr/>
        </p:nvSpPr>
        <p:spPr>
          <a:xfrm>
            <a:off x="7397646" y="1131491"/>
            <a:ext cx="2362200" cy="905655"/>
          </a:xfrm>
          <a:prstGeom prst="wedgeRoundRectCallout">
            <a:avLst>
              <a:gd name="adj1" fmla="val -58185"/>
              <a:gd name="adj2" fmla="val 15176"/>
              <a:gd name="adj3" fmla="val 16667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To allow access to network resource</a:t>
            </a:r>
          </a:p>
        </p:txBody>
      </p:sp>
      <p:sp>
        <p:nvSpPr>
          <p:cNvPr id="13" name="Rounded Rectangular Callout 12"/>
          <p:cNvSpPr/>
          <p:nvPr/>
        </p:nvSpPr>
        <p:spPr>
          <a:xfrm>
            <a:off x="2209800" y="1729537"/>
            <a:ext cx="2537085" cy="785019"/>
          </a:xfrm>
          <a:prstGeom prst="wedgeRoundRectCallout">
            <a:avLst>
              <a:gd name="adj1" fmla="val 58354"/>
              <a:gd name="adj2" fmla="val 34271"/>
              <a:gd name="adj3" fmla="val 16667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To translate, encrypt and compress data</a:t>
            </a:r>
          </a:p>
        </p:txBody>
      </p:sp>
      <p:sp>
        <p:nvSpPr>
          <p:cNvPr id="14" name="Rounded Rectangular Callout 13"/>
          <p:cNvSpPr/>
          <p:nvPr/>
        </p:nvSpPr>
        <p:spPr>
          <a:xfrm>
            <a:off x="1905002" y="2878736"/>
            <a:ext cx="2841883" cy="1030573"/>
          </a:xfrm>
          <a:prstGeom prst="wedgeRoundRectCallout">
            <a:avLst>
              <a:gd name="adj1" fmla="val 58354"/>
              <a:gd name="adj2" fmla="val 34271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To provide reliable process-to-process message delivery and error recovery</a:t>
            </a:r>
          </a:p>
        </p:txBody>
      </p:sp>
      <p:sp>
        <p:nvSpPr>
          <p:cNvPr id="15" name="Rounded Rectangular Callout 14"/>
          <p:cNvSpPr/>
          <p:nvPr/>
        </p:nvSpPr>
        <p:spPr>
          <a:xfrm>
            <a:off x="7386403" y="2418638"/>
            <a:ext cx="2519597" cy="785019"/>
          </a:xfrm>
          <a:prstGeom prst="wedgeRoundRectCallout">
            <a:avLst>
              <a:gd name="adj1" fmla="val -58185"/>
              <a:gd name="adj2" fmla="val 15176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To establish, manage and terminate sessions</a:t>
            </a:r>
          </a:p>
        </p:txBody>
      </p:sp>
      <p:sp>
        <p:nvSpPr>
          <p:cNvPr id="16" name="Rounded Rectangular Callout 15"/>
          <p:cNvSpPr/>
          <p:nvPr/>
        </p:nvSpPr>
        <p:spPr>
          <a:xfrm>
            <a:off x="7386402" y="3585148"/>
            <a:ext cx="2748198" cy="1046545"/>
          </a:xfrm>
          <a:prstGeom prst="wedgeRoundRectCallout">
            <a:avLst>
              <a:gd name="adj1" fmla="val -58185"/>
              <a:gd name="adj2" fmla="val 15176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To move packets from source to destination; To provide internetworking</a:t>
            </a:r>
          </a:p>
        </p:txBody>
      </p:sp>
      <p:sp>
        <p:nvSpPr>
          <p:cNvPr id="17" name="Rounded Rectangular Callout 16"/>
          <p:cNvSpPr/>
          <p:nvPr/>
        </p:nvSpPr>
        <p:spPr>
          <a:xfrm>
            <a:off x="7416382" y="5019564"/>
            <a:ext cx="2718218" cy="1152637"/>
          </a:xfrm>
          <a:prstGeom prst="wedgeRoundRectCallout">
            <a:avLst>
              <a:gd name="adj1" fmla="val -58185"/>
              <a:gd name="adj2" fmla="val -8233"/>
              <a:gd name="adj3" fmla="val 16667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To transmit bits over a medium; To provide mechanical &amp; electrical specification</a:t>
            </a:r>
          </a:p>
        </p:txBody>
      </p:sp>
      <p:sp>
        <p:nvSpPr>
          <p:cNvPr id="18" name="Rounded Rectangular Callout 17"/>
          <p:cNvSpPr/>
          <p:nvPr/>
        </p:nvSpPr>
        <p:spPr>
          <a:xfrm>
            <a:off x="2261017" y="4362852"/>
            <a:ext cx="2537085" cy="982387"/>
          </a:xfrm>
          <a:prstGeom prst="wedgeRoundRectCallout">
            <a:avLst>
              <a:gd name="adj1" fmla="val 58354"/>
              <a:gd name="adj2" fmla="val -4286"/>
              <a:gd name="adj3" fmla="val 16667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To organize bits into frames; To provide hop-to-hop delivery</a:t>
            </a:r>
          </a:p>
        </p:txBody>
      </p:sp>
    </p:spTree>
    <p:extLst>
      <p:ext uri="{BB962C8B-B14F-4D97-AF65-F5344CB8AC3E}">
        <p14:creationId xmlns:p14="http://schemas.microsoft.com/office/powerpoint/2010/main" val="1760843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5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</p:bldLst>
  </p:timing>
</p:sld>
</file>

<file path=ppt/theme/theme1.xml><?xml version="1.0" encoding="utf-8"?>
<a:theme xmlns:a="http://schemas.openxmlformats.org/drawingml/2006/main" name="VIdeo Lecture 16x9 Light Template">
  <a:themeElements>
    <a:clrScheme name="Jay">
      <a:dk1>
        <a:srgbClr val="212121"/>
      </a:dk1>
      <a:lt1>
        <a:sysClr val="window" lastClr="FFFFFF"/>
      </a:lt1>
      <a:dk2>
        <a:srgbClr val="1D6FA9"/>
      </a:dk2>
      <a:lt2>
        <a:srgbClr val="FFFFFF"/>
      </a:lt2>
      <a:accent1>
        <a:srgbClr val="909090"/>
      </a:accent1>
      <a:accent2>
        <a:srgbClr val="00BBD3"/>
      </a:accent2>
      <a:accent3>
        <a:srgbClr val="8BC145"/>
      </a:accent3>
      <a:accent4>
        <a:srgbClr val="1D9A78"/>
      </a:accent4>
      <a:accent5>
        <a:srgbClr val="F19D19"/>
      </a:accent5>
      <a:accent6>
        <a:srgbClr val="B84742"/>
      </a:accent6>
      <a:hlink>
        <a:srgbClr val="70AD47"/>
      </a:hlink>
      <a:folHlink>
        <a:srgbClr val="ED7D31"/>
      </a:folHlink>
    </a:clrScheme>
    <a:fontScheme name="Custom 1">
      <a:majorFont>
        <a:latin typeface="Roboto Condensed"/>
        <a:ea typeface=""/>
        <a:cs typeface=""/>
      </a:majorFont>
      <a:minorFont>
        <a:latin typeface="Roboto Condense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deo Lecture 16x9 Light Template" id="{9B038876-6117-C44D-A8E1-0C9F5A6D484A}" vid="{1BA50858-3F7D-8A4C-807F-EF4253F7FE2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VIdeo Lecture 16x9 Light Template</Template>
  <TotalTime>7996</TotalTime>
  <Words>5338</Words>
  <Application>Microsoft Office PowerPoint</Application>
  <PresentationFormat>Widescreen</PresentationFormat>
  <Paragraphs>1100</Paragraphs>
  <Slides>117</Slides>
  <Notes>10</Notes>
  <HiddenSlides>0</HiddenSlides>
  <MMClips>1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117</vt:i4>
      </vt:variant>
    </vt:vector>
  </HeadingPairs>
  <TitlesOfParts>
    <vt:vector size="133" baseType="lpstr">
      <vt:lpstr>ＭＳ Ｐゴシック</vt:lpstr>
      <vt:lpstr>Arial</vt:lpstr>
      <vt:lpstr>Calibri</vt:lpstr>
      <vt:lpstr>Gill Sans MT</vt:lpstr>
      <vt:lpstr>Open Sans</vt:lpstr>
      <vt:lpstr>Open Sans Semibold</vt:lpstr>
      <vt:lpstr>Open Sans Semibold</vt:lpstr>
      <vt:lpstr>Roboto Condensed</vt:lpstr>
      <vt:lpstr>Roboto Condensed Light</vt:lpstr>
      <vt:lpstr>Segoe UI Black</vt:lpstr>
      <vt:lpstr>Times New Roman</vt:lpstr>
      <vt:lpstr>Wingdings</vt:lpstr>
      <vt:lpstr>Wingdings 2</vt:lpstr>
      <vt:lpstr>Wingdings 3</vt:lpstr>
      <vt:lpstr>ZapfDingbatsITC</vt:lpstr>
      <vt:lpstr>VIdeo Lecture 16x9 Light Template</vt:lpstr>
      <vt:lpstr>Unit-1: Introduction to Computer Networks &amp; Internet </vt:lpstr>
      <vt:lpstr>PowerPoint Presentation</vt:lpstr>
      <vt:lpstr>What is Computer Network?</vt:lpstr>
      <vt:lpstr>Advantages of Computer Network</vt:lpstr>
      <vt:lpstr>Advantages of Computer Network</vt:lpstr>
      <vt:lpstr>Applications of Computer Network</vt:lpstr>
      <vt:lpstr>Types of Computer Network</vt:lpstr>
      <vt:lpstr>Local Area Network</vt:lpstr>
      <vt:lpstr>Metropolitan Area Network</vt:lpstr>
      <vt:lpstr>Wide Area Network</vt:lpstr>
      <vt:lpstr>Types of Computer Networks - Summary</vt:lpstr>
      <vt:lpstr>Types of Computer Networks - Summary</vt:lpstr>
      <vt:lpstr>What is Internet?</vt:lpstr>
      <vt:lpstr>What is Protocol?</vt:lpstr>
      <vt:lpstr>The Network Edge</vt:lpstr>
      <vt:lpstr>Peer to Peer Network</vt:lpstr>
      <vt:lpstr>Client – Server Network</vt:lpstr>
      <vt:lpstr>The Network Core</vt:lpstr>
      <vt:lpstr>Circuit Switched Network</vt:lpstr>
      <vt:lpstr>Circuit Switched Network – Cont…</vt:lpstr>
      <vt:lpstr>Packet Switched Network</vt:lpstr>
      <vt:lpstr>Differences</vt:lpstr>
      <vt:lpstr>Switching Network</vt:lpstr>
      <vt:lpstr>Transmission Media</vt:lpstr>
      <vt:lpstr>Transmission Media</vt:lpstr>
      <vt:lpstr>Guided Media </vt:lpstr>
      <vt:lpstr>Twisted Pair Cable</vt:lpstr>
      <vt:lpstr>Twisted Pair Cable - Cont.</vt:lpstr>
      <vt:lpstr>Unshielded Twisted Pair Cable</vt:lpstr>
      <vt:lpstr>Shielded Twisted Pair Cable</vt:lpstr>
      <vt:lpstr>Coaxial Cable</vt:lpstr>
      <vt:lpstr>Coaxial Cable – Cont. </vt:lpstr>
      <vt:lpstr>Coaxial Cable – Cont. </vt:lpstr>
      <vt:lpstr>Fiber Optic Cable</vt:lpstr>
      <vt:lpstr>Fiber Optic Cable – Cont.</vt:lpstr>
      <vt:lpstr>Fiber Optic Cable – Advantages</vt:lpstr>
      <vt:lpstr>Unguided Media</vt:lpstr>
      <vt:lpstr>Radio Wave</vt:lpstr>
      <vt:lpstr>Radio Wave – Cont.</vt:lpstr>
      <vt:lpstr>Microwave</vt:lpstr>
      <vt:lpstr>Microwave - Characteristics</vt:lpstr>
      <vt:lpstr>Microwave – Cont.</vt:lpstr>
      <vt:lpstr>Terrestrial Microwave Transmission</vt:lpstr>
      <vt:lpstr>Satellite Microwave Communication</vt:lpstr>
      <vt:lpstr>Satellite Microwave Communication – Cont.</vt:lpstr>
      <vt:lpstr>Infrared wave</vt:lpstr>
      <vt:lpstr>Infrared Wave - Characteristics</vt:lpstr>
      <vt:lpstr>Network Topologies</vt:lpstr>
      <vt:lpstr>Network Topologies</vt:lpstr>
      <vt:lpstr>Bus Topology</vt:lpstr>
      <vt:lpstr>Bus Topology – Advantages</vt:lpstr>
      <vt:lpstr>Bus Topology – Disadvantages</vt:lpstr>
      <vt:lpstr>Ring Topology</vt:lpstr>
      <vt:lpstr>Ring Topology – Advantages</vt:lpstr>
      <vt:lpstr>Ring Topology – Disadvantages</vt:lpstr>
      <vt:lpstr>Star Topology</vt:lpstr>
      <vt:lpstr>Star Topology - Advantages</vt:lpstr>
      <vt:lpstr>Star Topology - Disadvantages</vt:lpstr>
      <vt:lpstr>Mesh Topology</vt:lpstr>
      <vt:lpstr>Mesh Topology - Advantages</vt:lpstr>
      <vt:lpstr>Mesh Topology - Disadvantages</vt:lpstr>
      <vt:lpstr>Tree Topology</vt:lpstr>
      <vt:lpstr>Tree Topology - Advantages</vt:lpstr>
      <vt:lpstr>Tree Topology - Disadvantages</vt:lpstr>
      <vt:lpstr>Hybrid Topology</vt:lpstr>
      <vt:lpstr>Comparison of Topologies</vt:lpstr>
      <vt:lpstr>Protocol Layers</vt:lpstr>
      <vt:lpstr>Protocols Layers</vt:lpstr>
      <vt:lpstr>Example – Air Plane Travel</vt:lpstr>
      <vt:lpstr>How OSI Layer Works?</vt:lpstr>
      <vt:lpstr>Open Systems Interconnect (OSI) OSI Reference Model</vt:lpstr>
      <vt:lpstr>Physical Layer</vt:lpstr>
      <vt:lpstr>Physical Layer</vt:lpstr>
      <vt:lpstr>Functions of a Physical layer</vt:lpstr>
      <vt:lpstr>Physical Layer – Cont…</vt:lpstr>
      <vt:lpstr>Data Link Layer</vt:lpstr>
      <vt:lpstr>Data-Link Layer</vt:lpstr>
      <vt:lpstr>Data-Link Layer</vt:lpstr>
      <vt:lpstr>Functions of the Data-link layer</vt:lpstr>
      <vt:lpstr>Functions of the Data-link layer</vt:lpstr>
      <vt:lpstr>Data Link Layer – Cont…</vt:lpstr>
      <vt:lpstr>Network Layer</vt:lpstr>
      <vt:lpstr>Functions of Network Layer</vt:lpstr>
      <vt:lpstr>Network Layer – Cont…</vt:lpstr>
      <vt:lpstr>Transport Layer</vt:lpstr>
      <vt:lpstr>Functions of Transport Layer</vt:lpstr>
      <vt:lpstr>Transport Layer – Cont…</vt:lpstr>
      <vt:lpstr>Session Layer</vt:lpstr>
      <vt:lpstr>Functions of Session layer</vt:lpstr>
      <vt:lpstr>Session Layer – Cont…</vt:lpstr>
      <vt:lpstr>Presentation Layer</vt:lpstr>
      <vt:lpstr>Presentation Layer</vt:lpstr>
      <vt:lpstr>Functions of Presentation layer</vt:lpstr>
      <vt:lpstr>Presentation Layer – Cont…</vt:lpstr>
      <vt:lpstr>Application Layer</vt:lpstr>
      <vt:lpstr>Application Layer</vt:lpstr>
      <vt:lpstr>Functions of Application layer</vt:lpstr>
      <vt:lpstr>Application Layer – Cont…</vt:lpstr>
      <vt:lpstr>Summary – OSI Layer</vt:lpstr>
      <vt:lpstr>TCP/IP Reference Model  (Transmission Control Protocol/Internet Protocol)</vt:lpstr>
      <vt:lpstr>TCP/IP Model Architecture</vt:lpstr>
      <vt:lpstr>Comparison</vt:lpstr>
      <vt:lpstr>Difference - OSI Model and TCP/IP Protocol Layers</vt:lpstr>
      <vt:lpstr>Majors between OSI Model and TCP/IP Protocol Layers</vt:lpstr>
      <vt:lpstr>Protocol Layers: Summary</vt:lpstr>
      <vt:lpstr>Delay, Loss &amp; Throughput</vt:lpstr>
      <vt:lpstr>Delay – Cont…</vt:lpstr>
      <vt:lpstr>Delay – Cont…</vt:lpstr>
      <vt:lpstr>Delay – Cont…</vt:lpstr>
      <vt:lpstr>Delay – Cont…</vt:lpstr>
      <vt:lpstr>Sum</vt:lpstr>
      <vt:lpstr>Solution</vt:lpstr>
      <vt:lpstr>Packet Loss</vt:lpstr>
      <vt:lpstr>Throughput</vt:lpstr>
      <vt:lpstr>History of Computer Networks</vt:lpstr>
      <vt:lpstr>Outline - Revised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Maulik Trivedi</dc:creator>
  <cp:lastModifiedBy>Microsoft account</cp:lastModifiedBy>
  <cp:revision>121</cp:revision>
  <dcterms:created xsi:type="dcterms:W3CDTF">2020-06-29T07:50:49Z</dcterms:created>
  <dcterms:modified xsi:type="dcterms:W3CDTF">2022-09-12T07:48:37Z</dcterms:modified>
</cp:coreProperties>
</file>